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6" r:id="rId10"/>
    <p:sldId id="265" r:id="rId11"/>
    <p:sldId id="276" r:id="rId12"/>
    <p:sldId id="267" r:id="rId13"/>
    <p:sldId id="287" r:id="rId14"/>
    <p:sldId id="289" r:id="rId15"/>
    <p:sldId id="290" r:id="rId16"/>
    <p:sldId id="288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61"/>
    <p:restoredTop sz="94674"/>
  </p:normalViewPr>
  <p:slideViewPr>
    <p:cSldViewPr snapToGrid="0" snapToObjects="1">
      <p:cViewPr varScale="1">
        <p:scale>
          <a:sx n="132" d="100"/>
          <a:sy n="132" d="100"/>
        </p:scale>
        <p:origin x="20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1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4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9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0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5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8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6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4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4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48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4CED8-7E50-DF4E-BD48-58E7170D056E}" type="datetimeFigureOut">
              <a:rPr lang="en-US" smtClean="0"/>
              <a:t>3/23/19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73C0-A8C6-D740-9B18-EAFE5C730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6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eveloper.android.com/training/basics/firstapp/creating-project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developer.android.com/sdk/index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The Cooper Union Retraining Program at CAMBA</a:t>
            </a:r>
            <a:br>
              <a:rPr lang="en-US" dirty="0"/>
            </a:br>
            <a:br>
              <a:rPr lang="en-US" sz="4000" b="1" dirty="0">
                <a:latin typeface="Calibri" charset="0"/>
              </a:rPr>
            </a:br>
            <a:r>
              <a:rPr lang="en-US" sz="3600" b="1" dirty="0"/>
              <a:t>Introduction to Android Application Development</a:t>
            </a:r>
            <a:br>
              <a:rPr lang="en-US" sz="4000" dirty="0"/>
            </a:br>
            <a:br>
              <a:rPr lang="en-US" sz="4000" b="1" dirty="0">
                <a:latin typeface="Calibri" charset="0"/>
              </a:rPr>
            </a:br>
            <a:endParaRPr lang="en-US" sz="4000" dirty="0">
              <a:latin typeface="Calibri" charset="0"/>
            </a:endParaRPr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1371600" y="4386713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898989"/>
                </a:solidFill>
                <a:latin typeface="Calibri" charset="0"/>
              </a:rPr>
              <a:t>Instructor </a:t>
            </a:r>
          </a:p>
          <a:p>
            <a:pPr eaLnBrk="1" hangingPunct="1"/>
            <a:r>
              <a:rPr lang="en-US" dirty="0" err="1">
                <a:solidFill>
                  <a:srgbClr val="898989"/>
                </a:solidFill>
                <a:latin typeface="Calibri" charset="0"/>
              </a:rPr>
              <a:t>Tavaris</a:t>
            </a:r>
            <a:r>
              <a:rPr lang="en-US" dirty="0">
                <a:solidFill>
                  <a:srgbClr val="898989"/>
                </a:solidFill>
                <a:latin typeface="Calibri" charset="0"/>
              </a:rPr>
              <a:t> J. Thomas, Ph.D.</a:t>
            </a:r>
          </a:p>
        </p:txBody>
      </p:sp>
    </p:spTree>
    <p:extLst>
      <p:ext uri="{BB962C8B-B14F-4D97-AF65-F5344CB8AC3E}">
        <p14:creationId xmlns:p14="http://schemas.microsoft.com/office/powerpoint/2010/main" val="56538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Unlocking the </a:t>
            </a:r>
            <a:r>
              <a:rPr lang="en-US" dirty="0" err="1"/>
              <a:t>Bootloader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 literal terms, </a:t>
            </a:r>
            <a:r>
              <a:rPr lang="en-US" dirty="0" err="1"/>
              <a:t>bootloader</a:t>
            </a:r>
            <a:r>
              <a:rPr lang="en-US" dirty="0"/>
              <a:t> is code that is executed before any Operating System starts to run. </a:t>
            </a:r>
          </a:p>
          <a:p>
            <a:pPr lvl="1"/>
            <a:r>
              <a:rPr lang="en-US" dirty="0" err="1"/>
              <a:t>Bootloaders</a:t>
            </a:r>
            <a:r>
              <a:rPr lang="en-US" dirty="0"/>
              <a:t> basically package the instructions to boot operating system kernel. </a:t>
            </a:r>
          </a:p>
          <a:p>
            <a:r>
              <a:rPr lang="en-US" dirty="0"/>
              <a:t>Android OS is an open source OS and is available on a variety of different hardware, every manufacturer has their own version of </a:t>
            </a:r>
            <a:r>
              <a:rPr lang="en-US" dirty="0" err="1"/>
              <a:t>bootloader</a:t>
            </a:r>
            <a:r>
              <a:rPr lang="en-US" dirty="0"/>
              <a:t> specific for the hardware present in it’s environment.</a:t>
            </a:r>
          </a:p>
          <a:p>
            <a:r>
              <a:rPr lang="en-US" dirty="0"/>
              <a:t>With a locked </a:t>
            </a:r>
            <a:r>
              <a:rPr lang="en-US" dirty="0" err="1"/>
              <a:t>bootloader</a:t>
            </a:r>
            <a:r>
              <a:rPr lang="en-US" dirty="0"/>
              <a:t> on Android devices, it is virtually impossible to flash a Custom ROM and forced attempts void warranty as well as usually end up in bricks. Therefore, the first step is to always unlock the </a:t>
            </a:r>
            <a:r>
              <a:rPr lang="en-US" dirty="0" err="1"/>
              <a:t>bootloader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37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Sharing and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Each app runs its own copy of the </a:t>
            </a:r>
            <a:r>
              <a:rPr lang="en-US" dirty="0" err="1"/>
              <a:t>Dalvik</a:t>
            </a:r>
            <a:r>
              <a:rPr lang="en-US" dirty="0"/>
              <a:t> VM</a:t>
            </a:r>
          </a:p>
          <a:p>
            <a:r>
              <a:rPr lang="en-US" dirty="0"/>
              <a:t>Copies of the </a:t>
            </a:r>
            <a:r>
              <a:rPr lang="en-US" dirty="0" err="1"/>
              <a:t>Dalvik</a:t>
            </a:r>
            <a:r>
              <a:rPr lang="en-US" dirty="0"/>
              <a:t> VM </a:t>
            </a:r>
            <a:r>
              <a:rPr lang="en-US" i="1" dirty="0"/>
              <a:t>share </a:t>
            </a:r>
            <a:r>
              <a:rPr lang="en-US" dirty="0"/>
              <a:t>some common memory (to reduce footprint)</a:t>
            </a:r>
          </a:p>
          <a:p>
            <a:r>
              <a:rPr lang="en-US" dirty="0"/>
              <a:t>Zygote is an always-running VM with all the core classes (for shared use)</a:t>
            </a:r>
          </a:p>
          <a:p>
            <a:r>
              <a:rPr lang="en-US" dirty="0"/>
              <a:t>Each app runs in its own user account</a:t>
            </a:r>
          </a:p>
          <a:p>
            <a:r>
              <a:rPr lang="en-US" dirty="0"/>
              <a:t>Each app runs in its own Linux process</a:t>
            </a:r>
          </a:p>
          <a:p>
            <a:r>
              <a:rPr lang="en-US" dirty="0"/>
              <a:t>Files are (by default) not shared between user accounts</a:t>
            </a:r>
          </a:p>
        </p:txBody>
      </p:sp>
    </p:spTree>
    <p:extLst>
      <p:ext uri="{BB962C8B-B14F-4D97-AF65-F5344CB8AC3E}">
        <p14:creationId xmlns:p14="http://schemas.microsoft.com/office/powerpoint/2010/main" val="1300603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READY? LET’S GET STARTED!!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905807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0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Your First Java Application</a:t>
            </a:r>
          </a:p>
        </p:txBody>
      </p:sp>
    </p:spTree>
    <p:extLst>
      <p:ext uri="{BB962C8B-B14F-4D97-AF65-F5344CB8AC3E}">
        <p14:creationId xmlns:p14="http://schemas.microsoft.com/office/powerpoint/2010/main" val="93876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0670C-7B4D-AC41-878E-1F339B883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Studio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DCD25D-E5A6-3042-9EDB-55FF7A249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71763"/>
            <a:ext cx="8229600" cy="378283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E58489-656F-FB44-BC18-73FB6E5E0BA5}"/>
              </a:ext>
            </a:extLst>
          </p:cNvPr>
          <p:cNvSpPr/>
          <p:nvPr/>
        </p:nvSpPr>
        <p:spPr>
          <a:xfrm>
            <a:off x="784577" y="5985558"/>
            <a:ext cx="6158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Download it from:</a:t>
            </a:r>
          </a:p>
          <a:p>
            <a:r>
              <a:rPr lang="en-US" dirty="0"/>
              <a:t>https://</a:t>
            </a:r>
            <a:r>
              <a:rPr lang="en-US" dirty="0" err="1"/>
              <a:t>developer.android.com</a:t>
            </a:r>
            <a:r>
              <a:rPr lang="en-US" dirty="0"/>
              <a:t>/studio/</a:t>
            </a:r>
            <a:r>
              <a:rPr lang="en-US" dirty="0" err="1"/>
              <a:t>index.html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288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AF47-E050-8942-B377-40C44733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Development Workflow Basics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60C55-84BF-EF46-AB04-84F703BBD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489" y="1600200"/>
            <a:ext cx="4281311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Set up your workspace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Write your app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Build and Run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Debug, profile, and 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Publish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9D0AD5-1067-D64A-A3AE-839C179C9F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8044" y="1162756"/>
            <a:ext cx="3307645" cy="5290393"/>
          </a:xfrm>
        </p:spPr>
      </p:pic>
    </p:spTree>
    <p:extLst>
      <p:ext uri="{BB962C8B-B14F-4D97-AF65-F5344CB8AC3E}">
        <p14:creationId xmlns:p14="http://schemas.microsoft.com/office/powerpoint/2010/main" val="184105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https://developer.android.com/training/basics/firstapp/creating-project.html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81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</a:t>
            </a:r>
            <a:r>
              <a:rPr lang="en-US" strike="sngStrike" dirty="0"/>
              <a:t>First</a:t>
            </a:r>
            <a:r>
              <a:rPr lang="en-US" dirty="0"/>
              <a:t> Second Java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Is Called </a:t>
            </a:r>
            <a:r>
              <a:rPr lang="en-US" dirty="0" err="1"/>
              <a:t>GeoQuiz</a:t>
            </a:r>
            <a:endParaRPr lang="en-US" dirty="0"/>
          </a:p>
          <a:p>
            <a:r>
              <a:rPr lang="en-US" dirty="0"/>
              <a:t>Tests users knowledge of geography</a:t>
            </a:r>
          </a:p>
          <a:p>
            <a:r>
              <a:rPr lang="en-US" dirty="0"/>
              <a:t>This app consists of an activity</a:t>
            </a:r>
          </a:p>
          <a:p>
            <a:pPr marL="0" indent="0">
              <a:buNone/>
            </a:pPr>
            <a:r>
              <a:rPr lang="en-US" dirty="0"/>
              <a:t>    and its </a:t>
            </a:r>
            <a:r>
              <a:rPr lang="en-US" dirty="0" err="1"/>
              <a:t>correpsonding</a:t>
            </a:r>
            <a:r>
              <a:rPr lang="en-US" dirty="0"/>
              <a:t> layout </a:t>
            </a:r>
            <a:r>
              <a:rPr lang="en-US" dirty="0" err="1"/>
              <a:t>activity_quiz.xml</a:t>
            </a:r>
            <a:endParaRPr lang="en-US" dirty="0"/>
          </a:p>
        </p:txBody>
      </p:sp>
      <p:pic>
        <p:nvPicPr>
          <p:cNvPr id="7" name="Content Placeholder 6" descr="Screen Shot 2014-01-07 at 10.03.08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60" r="-8360"/>
          <a:stretch>
            <a:fillRect/>
          </a:stretch>
        </p:blipFill>
        <p:spPr/>
      </p:pic>
      <p:cxnSp>
        <p:nvCxnSpPr>
          <p:cNvPr id="9" name="Straight Arrow Connector 8"/>
          <p:cNvCxnSpPr/>
          <p:nvPr/>
        </p:nvCxnSpPr>
        <p:spPr>
          <a:xfrm flipV="1">
            <a:off x="2183022" y="3826369"/>
            <a:ext cx="2747454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161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GeoQuiz</a:t>
            </a:r>
            <a:r>
              <a:rPr lang="en-US" dirty="0"/>
              <a:t> (Activity)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 activity is an instance of Activity, a class in the Android SDK. An activity is responsible for managing user interaction with a screen of information.</a:t>
            </a:r>
          </a:p>
          <a:p>
            <a:r>
              <a:rPr lang="en-US" dirty="0"/>
              <a:t>You write subclasses of Activity to implement the functionality that your app requires. </a:t>
            </a:r>
          </a:p>
          <a:p>
            <a:r>
              <a:rPr lang="en-US" dirty="0"/>
              <a:t>A simple app may need only one activity while complex ones have many.</a:t>
            </a:r>
          </a:p>
          <a:p>
            <a:r>
              <a:rPr lang="en-US" dirty="0" err="1"/>
              <a:t>GeoQuiz</a:t>
            </a:r>
            <a:r>
              <a:rPr lang="en-US" dirty="0"/>
              <a:t> has single Activity subclass called </a:t>
            </a:r>
            <a:r>
              <a:rPr lang="en-US" dirty="0" err="1"/>
              <a:t>QuizActivity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666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GeoQuiz</a:t>
            </a:r>
            <a:r>
              <a:rPr lang="en-US" dirty="0"/>
              <a:t>(Layout)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layout defines the set of user interface objects and their position on the screen. </a:t>
            </a:r>
          </a:p>
          <a:p>
            <a:r>
              <a:rPr lang="en-US" dirty="0"/>
              <a:t>A layout is made up definitions written in XML.</a:t>
            </a:r>
          </a:p>
          <a:p>
            <a:r>
              <a:rPr lang="en-US" dirty="0"/>
              <a:t>Each definition makes up an object you see on the screen.</a:t>
            </a:r>
          </a:p>
        </p:txBody>
      </p:sp>
      <p:pic>
        <p:nvPicPr>
          <p:cNvPr id="5" name="Content Placeholder 4" descr="Screen Shot 2014-01-07 at 10.11.44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r="3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6698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Learning Android – is a steep learning curve!</a:t>
            </a:r>
          </a:p>
          <a:p>
            <a:r>
              <a:rPr lang="en-US" dirty="0"/>
              <a:t>The purpose of this course is to introduce the student to android application development. </a:t>
            </a:r>
          </a:p>
          <a:p>
            <a:r>
              <a:rPr lang="en-US" dirty="0"/>
              <a:t>We will learn the primary aspects of the Android Operating System, Android SDK, and SDK Tools. </a:t>
            </a:r>
          </a:p>
          <a:p>
            <a:r>
              <a:rPr lang="en-US" dirty="0"/>
              <a:t>We will also study topics related to user interface, application services, permissions and security, device sensors, and data persistence.</a:t>
            </a:r>
          </a:p>
          <a:p>
            <a:r>
              <a:rPr lang="en-US" dirty="0"/>
              <a:t>By the end of 9 weeks you should have enough exposure to:</a:t>
            </a:r>
          </a:p>
          <a:p>
            <a:pPr lvl="1"/>
            <a:r>
              <a:rPr lang="en-US" dirty="0"/>
              <a:t>Write simple Android Applications</a:t>
            </a:r>
          </a:p>
          <a:p>
            <a:pPr lvl="1"/>
            <a:r>
              <a:rPr lang="en-US" dirty="0"/>
              <a:t>Understand What you’re writing</a:t>
            </a:r>
          </a:p>
        </p:txBody>
      </p:sp>
    </p:spTree>
    <p:extLst>
      <p:ext uri="{BB962C8B-B14F-4D97-AF65-F5344CB8AC3E}">
        <p14:creationId xmlns:p14="http://schemas.microsoft.com/office/powerpoint/2010/main" val="1234996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a new Android Studio Project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 b="6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915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your new project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6" t="-684" r="7709" b="684"/>
          <a:stretch/>
        </p:blipFill>
        <p:spPr>
          <a:xfrm>
            <a:off x="801858" y="612775"/>
            <a:ext cx="6476830" cy="4114800"/>
          </a:xfrm>
        </p:spPr>
      </p:pic>
    </p:spTree>
    <p:extLst>
      <p:ext uri="{BB962C8B-B14F-4D97-AF65-F5344CB8AC3E}">
        <p14:creationId xmlns:p14="http://schemas.microsoft.com/office/powerpoint/2010/main" val="1527542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an activity to Mobile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Highlight Blank Activity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" t="-1" r="792" b="-1347"/>
          <a:stretch/>
        </p:blipFill>
        <p:spPr>
          <a:xfrm>
            <a:off x="1420837" y="612774"/>
            <a:ext cx="6147581" cy="4170241"/>
          </a:xfrm>
        </p:spPr>
      </p:pic>
    </p:spTree>
    <p:extLst>
      <p:ext uri="{BB962C8B-B14F-4D97-AF65-F5344CB8AC3E}">
        <p14:creationId xmlns:p14="http://schemas.microsoft.com/office/powerpoint/2010/main" val="1147002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the Activity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Name the subclass </a:t>
            </a:r>
            <a:r>
              <a:rPr lang="en-US" dirty="0" err="1"/>
              <a:t>MainActivity</a:t>
            </a:r>
            <a:endParaRPr lang="en-US" dirty="0"/>
          </a:p>
          <a:p>
            <a:r>
              <a:rPr lang="en-US" dirty="0"/>
              <a:t>Click Finish and Studio will create and launch into the project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r="-483" b="1729"/>
          <a:stretch/>
        </p:blipFill>
        <p:spPr>
          <a:xfrm>
            <a:off x="1406769" y="612775"/>
            <a:ext cx="6246055" cy="4043631"/>
          </a:xfrm>
        </p:spPr>
      </p:pic>
    </p:spTree>
    <p:extLst>
      <p:ext uri="{BB962C8B-B14F-4D97-AF65-F5344CB8AC3E}">
        <p14:creationId xmlns:p14="http://schemas.microsoft.com/office/powerpoint/2010/main" val="4127352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Laying Out the User Interface</a:t>
            </a:r>
          </a:p>
        </p:txBody>
      </p:sp>
      <p:pic>
        <p:nvPicPr>
          <p:cNvPr id="7" name="Content Placeholder 6" descr="Screen Shot 2014-01-11 at 8.08.47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81" r="-15981"/>
          <a:stretch>
            <a:fillRect/>
          </a:stretch>
        </p:blipFill>
        <p:spPr>
          <a:xfrm>
            <a:off x="4648200" y="1600200"/>
            <a:ext cx="4038600" cy="4525963"/>
          </a:xfrm>
        </p:spPr>
      </p:pic>
      <p:pic>
        <p:nvPicPr>
          <p:cNvPr id="8" name="Content Placeholder 4" descr="Screen Shot 2014-01-07 at 10.11.44 P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r="3396"/>
          <a:stretch>
            <a:fillRect/>
          </a:stretch>
        </p:blipFill>
        <p:spPr/>
      </p:pic>
      <p:cxnSp>
        <p:nvCxnSpPr>
          <p:cNvPr id="10" name="Straight Arrow Connector 9"/>
          <p:cNvCxnSpPr/>
          <p:nvPr/>
        </p:nvCxnSpPr>
        <p:spPr>
          <a:xfrm>
            <a:off x="5187791" y="2016937"/>
            <a:ext cx="33202" cy="4042825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4586204" y="3693567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Linear layout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3993" y="4900087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Buttons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419251" y="4524756"/>
            <a:ext cx="104915" cy="375331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789781" y="4524756"/>
            <a:ext cx="101276" cy="375331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970614" y="4357234"/>
            <a:ext cx="2121927" cy="0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78035" y="4126401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Linear layout</a:t>
            </a:r>
          </a:p>
          <a:p>
            <a:r>
              <a:rPr lang="en-US" sz="1200" dirty="0"/>
              <a:t>(horizontal)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624108" y="2851123"/>
            <a:ext cx="0" cy="883945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33053" y="2494268"/>
            <a:ext cx="78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Text View</a:t>
            </a:r>
          </a:p>
        </p:txBody>
      </p:sp>
    </p:spTree>
    <p:extLst>
      <p:ext uri="{BB962C8B-B14F-4D97-AF65-F5344CB8AC3E}">
        <p14:creationId xmlns:p14="http://schemas.microsoft.com/office/powerpoint/2010/main" val="628509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View Hierarchy</a:t>
            </a:r>
          </a:p>
        </p:txBody>
      </p:sp>
      <p:pic>
        <p:nvPicPr>
          <p:cNvPr id="8" name="Content Placeholder 7" descr="IMAG107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6" t="15441" r="17618" b="1818"/>
          <a:stretch/>
        </p:blipFill>
        <p:spPr>
          <a:xfrm>
            <a:off x="3657600" y="1640515"/>
            <a:ext cx="5410200" cy="4379284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b="1" dirty="0" err="1"/>
              <a:t>Android:layout_width</a:t>
            </a:r>
            <a:endParaRPr lang="en-US" b="1" dirty="0"/>
          </a:p>
          <a:p>
            <a:r>
              <a:rPr lang="en-US" b="1" dirty="0" err="1"/>
              <a:t>Android:layout_height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Are required for nearly every Android widget.</a:t>
            </a:r>
          </a:p>
          <a:p>
            <a:r>
              <a:rPr lang="en-US" dirty="0" err="1"/>
              <a:t>Match_parent</a:t>
            </a:r>
            <a:r>
              <a:rPr lang="en-US" dirty="0"/>
              <a:t> = view will be as big as parent</a:t>
            </a:r>
          </a:p>
          <a:p>
            <a:r>
              <a:rPr lang="en-US" dirty="0" err="1"/>
              <a:t>Wrap_content</a:t>
            </a:r>
            <a:r>
              <a:rPr lang="en-US" dirty="0"/>
              <a:t> = view will be as big as content requires</a:t>
            </a:r>
          </a:p>
          <a:p>
            <a:r>
              <a:rPr lang="en-US" b="1" dirty="0" err="1"/>
              <a:t>Android:padding</a:t>
            </a:r>
            <a:r>
              <a:rPr lang="en-US" b="1" dirty="0"/>
              <a:t> </a:t>
            </a:r>
            <a:r>
              <a:rPr lang="en-US" b="1" dirty="0" err="1"/>
              <a:t>dp</a:t>
            </a:r>
            <a:br>
              <a:rPr lang="en-US" dirty="0"/>
            </a:br>
            <a:r>
              <a:rPr lang="en-US" dirty="0"/>
              <a:t>Density-independent Pixels - an abstract unit that is based on the physical density of the screen. These units are relative to a 160 dpi screen, so one </a:t>
            </a:r>
            <a:r>
              <a:rPr lang="en-US" dirty="0" err="1"/>
              <a:t>dp</a:t>
            </a:r>
            <a:r>
              <a:rPr lang="en-US" dirty="0"/>
              <a:t> is one pixel on a 160 dpi screen.</a:t>
            </a:r>
          </a:p>
          <a:p>
            <a:r>
              <a:rPr lang="en-US" b="1" dirty="0" err="1"/>
              <a:t>Android:orientation</a:t>
            </a:r>
            <a:endParaRPr lang="en-US" b="1" dirty="0"/>
          </a:p>
          <a:p>
            <a:r>
              <a:rPr lang="en-US" dirty="0"/>
              <a:t>Can be horizontal or vertical</a:t>
            </a:r>
          </a:p>
          <a:p>
            <a:endParaRPr lang="en-US" dirty="0"/>
          </a:p>
          <a:p>
            <a:r>
              <a:rPr lang="en-US" b="1" dirty="0" err="1"/>
              <a:t>Android:text</a:t>
            </a:r>
            <a:endParaRPr lang="en-US" b="1" dirty="0"/>
          </a:p>
          <a:p>
            <a:r>
              <a:rPr lang="en-US" dirty="0"/>
              <a:t>Refers to a string resource not literal string</a:t>
            </a:r>
          </a:p>
        </p:txBody>
      </p:sp>
    </p:spTree>
    <p:extLst>
      <p:ext uri="{BB962C8B-B14F-4D97-AF65-F5344CB8AC3E}">
        <p14:creationId xmlns:p14="http://schemas.microsoft.com/office/powerpoint/2010/main" val="1338908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Layout XML to View Objects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String Resources</a:t>
            </a:r>
          </a:p>
          <a:p>
            <a:pPr lvl="1"/>
            <a:r>
              <a:rPr lang="en-US" dirty="0"/>
              <a:t>Every project includes a default strings named </a:t>
            </a:r>
            <a:r>
              <a:rPr lang="en-US" dirty="0" err="1"/>
              <a:t>strings.xml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Res/values directory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&lt;resources&gt;</a:t>
            </a:r>
          </a:p>
          <a:p>
            <a:pPr marL="0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&lt;string name=</a:t>
            </a:r>
            <a:r>
              <a:rPr lang="en-US" i="1" dirty="0">
                <a:latin typeface="Courier"/>
                <a:cs typeface="Courier"/>
              </a:rPr>
              <a:t>"</a:t>
            </a:r>
            <a:r>
              <a:rPr lang="en-US" i="1" dirty="0" err="1">
                <a:latin typeface="Courier"/>
                <a:cs typeface="Courier"/>
              </a:rPr>
              <a:t>app_name</a:t>
            </a:r>
            <a:r>
              <a:rPr lang="en-US" i="1" dirty="0">
                <a:latin typeface="Courier"/>
                <a:cs typeface="Courier"/>
              </a:rPr>
              <a:t>"&gt;</a:t>
            </a:r>
            <a:r>
              <a:rPr lang="en-US" i="1" dirty="0" err="1">
                <a:latin typeface="Courier"/>
                <a:cs typeface="Courier"/>
              </a:rPr>
              <a:t>GeoQuiz</a:t>
            </a:r>
            <a:r>
              <a:rPr lang="en-US" i="1" dirty="0">
                <a:latin typeface="Courier"/>
                <a:cs typeface="Courier"/>
              </a:rPr>
              <a:t>&lt;/string&gt;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&lt;string name=</a:t>
            </a:r>
            <a:r>
              <a:rPr lang="en-US" i="1" dirty="0">
                <a:latin typeface="Courier"/>
                <a:cs typeface="Courier"/>
              </a:rPr>
              <a:t>"</a:t>
            </a:r>
            <a:r>
              <a:rPr lang="en-US" i="1" dirty="0" err="1">
                <a:latin typeface="Courier"/>
                <a:cs typeface="Courier"/>
              </a:rPr>
              <a:t>question_text_view</a:t>
            </a:r>
            <a:r>
              <a:rPr lang="en-US" i="1" dirty="0">
                <a:latin typeface="Courier"/>
                <a:cs typeface="Courier"/>
              </a:rPr>
              <a:t>"&gt;The Pacific Ocean is larger than the Atlantic Ocean.&lt;/string&gt; 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&lt;string name=</a:t>
            </a:r>
            <a:r>
              <a:rPr lang="en-US" i="1" dirty="0">
                <a:latin typeface="Courier"/>
                <a:cs typeface="Courier"/>
              </a:rPr>
              <a:t>"</a:t>
            </a:r>
            <a:r>
              <a:rPr lang="en-US" i="1" dirty="0" err="1">
                <a:latin typeface="Courier"/>
                <a:cs typeface="Courier"/>
              </a:rPr>
              <a:t>true_button</a:t>
            </a:r>
            <a:r>
              <a:rPr lang="en-US" i="1" dirty="0">
                <a:latin typeface="Courier"/>
                <a:cs typeface="Courier"/>
              </a:rPr>
              <a:t>"&gt;True&lt;/string&gt;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&lt;string name=</a:t>
            </a:r>
            <a:r>
              <a:rPr lang="en-US" i="1" dirty="0">
                <a:latin typeface="Courier"/>
                <a:cs typeface="Courier"/>
              </a:rPr>
              <a:t>"</a:t>
            </a:r>
            <a:r>
              <a:rPr lang="en-US" i="1" dirty="0" err="1">
                <a:latin typeface="Courier"/>
                <a:cs typeface="Courier"/>
              </a:rPr>
              <a:t>false_button</a:t>
            </a:r>
            <a:r>
              <a:rPr lang="en-US" i="1" dirty="0">
                <a:latin typeface="Courier"/>
                <a:cs typeface="Courier"/>
              </a:rPr>
              <a:t>"&gt;False&lt;/string&gt;  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&lt;string name=</a:t>
            </a:r>
            <a:r>
              <a:rPr lang="en-US" i="1" dirty="0">
                <a:latin typeface="Courier"/>
                <a:cs typeface="Courier"/>
              </a:rPr>
              <a:t>"</a:t>
            </a:r>
            <a:r>
              <a:rPr lang="en-US" i="1" dirty="0" err="1">
                <a:latin typeface="Courier"/>
                <a:cs typeface="Courier"/>
              </a:rPr>
              <a:t>correct_toast</a:t>
            </a:r>
            <a:r>
              <a:rPr lang="en-US" i="1" dirty="0">
                <a:latin typeface="Courier"/>
                <a:cs typeface="Courier"/>
              </a:rPr>
              <a:t>"&gt;Correct!&lt;/string&gt;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&lt;string name=</a:t>
            </a:r>
            <a:r>
              <a:rPr lang="en-US" i="1" dirty="0">
                <a:latin typeface="Courier"/>
                <a:cs typeface="Courier"/>
              </a:rPr>
              <a:t>"</a:t>
            </a:r>
            <a:r>
              <a:rPr lang="en-US" i="1" dirty="0" err="1">
                <a:latin typeface="Courier"/>
                <a:cs typeface="Courier"/>
              </a:rPr>
              <a:t>incorrect_toast</a:t>
            </a:r>
            <a:r>
              <a:rPr lang="en-US" i="1" dirty="0">
                <a:latin typeface="Courier"/>
                <a:cs typeface="Courier"/>
              </a:rPr>
              <a:t>"&gt;Incorrect!&lt;/string&gt;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&lt;string name=</a:t>
            </a:r>
            <a:r>
              <a:rPr lang="en-US" i="1" dirty="0">
                <a:latin typeface="Courier"/>
                <a:cs typeface="Courier"/>
              </a:rPr>
              <a:t>"</a:t>
            </a:r>
            <a:r>
              <a:rPr lang="en-US" i="1" dirty="0" err="1">
                <a:latin typeface="Courier"/>
                <a:cs typeface="Courier"/>
              </a:rPr>
              <a:t>menu_settings</a:t>
            </a:r>
            <a:r>
              <a:rPr lang="en-US" i="1" dirty="0">
                <a:latin typeface="Courier"/>
                <a:cs typeface="Courier"/>
              </a:rPr>
              <a:t>"&gt;Settings&lt;/string&gt;</a:t>
            </a:r>
          </a:p>
          <a:p>
            <a:pPr marL="0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&lt;/resources&gt;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GeoQuiz</a:t>
            </a:r>
            <a:r>
              <a:rPr lang="en-US" dirty="0"/>
              <a:t> XML Elements become Android View Objects from the </a:t>
            </a:r>
            <a:r>
              <a:rPr lang="en-US" dirty="0" err="1"/>
              <a:t>QuizActivity</a:t>
            </a:r>
            <a:r>
              <a:rPr lang="en-US" dirty="0"/>
              <a:t> class</a:t>
            </a:r>
          </a:p>
          <a:p>
            <a:pPr lvl="1"/>
            <a:r>
              <a:rPr lang="en-US" dirty="0" err="1"/>
              <a:t>Src</a:t>
            </a:r>
            <a:r>
              <a:rPr lang="en-US" dirty="0"/>
              <a:t>/</a:t>
            </a:r>
            <a:r>
              <a:rPr lang="en-US" dirty="0" err="1"/>
              <a:t>QuizActivity.java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571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QuizActivity.java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82900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QuizActivity</a:t>
            </a:r>
            <a:r>
              <a:rPr lang="en-US" dirty="0"/>
              <a:t> is a subclass of Activity.</a:t>
            </a:r>
          </a:p>
          <a:p>
            <a:r>
              <a:rPr lang="en-US" dirty="0"/>
              <a:t> </a:t>
            </a:r>
            <a:r>
              <a:rPr lang="en-US" dirty="0" err="1"/>
              <a:t>onCreate</a:t>
            </a:r>
            <a:r>
              <a:rPr lang="en-US" dirty="0"/>
              <a:t>(Bundle) method is called when an instance of the activity subclass is created.</a:t>
            </a:r>
          </a:p>
          <a:p>
            <a:r>
              <a:rPr lang="en-US" dirty="0" err="1"/>
              <a:t>setContentView</a:t>
            </a:r>
            <a:r>
              <a:rPr lang="en-US" dirty="0"/>
              <a:t> inflates a layout (sets a user interface xml file to an activity)</a:t>
            </a:r>
          </a:p>
        </p:txBody>
      </p:sp>
      <p:pic>
        <p:nvPicPr>
          <p:cNvPr id="7" name="Content Placeholder 6" descr="Screen Shot 2014-01-11 at 9.05.28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4" r="13712"/>
          <a:stretch/>
        </p:blipFill>
        <p:spPr>
          <a:xfrm>
            <a:off x="4283040" y="1542099"/>
            <a:ext cx="4727478" cy="4525963"/>
          </a:xfrm>
        </p:spPr>
      </p:pic>
    </p:spTree>
    <p:extLst>
      <p:ext uri="{BB962C8B-B14F-4D97-AF65-F5344CB8AC3E}">
        <p14:creationId xmlns:p14="http://schemas.microsoft.com/office/powerpoint/2010/main" val="2343700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and Resources IDs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A layout is a resource (aka a piece of your application that is not code) </a:t>
            </a:r>
          </a:p>
          <a:p>
            <a:r>
              <a:rPr lang="en-US" dirty="0"/>
              <a:t>To access a resource in code you user its resource ID</a:t>
            </a:r>
          </a:p>
          <a:p>
            <a:pPr lvl="1"/>
            <a:r>
              <a:rPr lang="en-US" dirty="0"/>
              <a:t>The resource ID for </a:t>
            </a:r>
            <a:r>
              <a:rPr lang="en-US" dirty="0" err="1"/>
              <a:t>quiz_activity.xml</a:t>
            </a:r>
            <a:r>
              <a:rPr lang="en-US" dirty="0"/>
              <a:t> is </a:t>
            </a:r>
            <a:r>
              <a:rPr lang="en-US" dirty="0" err="1"/>
              <a:t>R.layout.activity_quiz</a:t>
            </a:r>
            <a:endParaRPr lang="en-US" dirty="0"/>
          </a:p>
          <a:p>
            <a:r>
              <a:rPr lang="en-US" dirty="0"/>
              <a:t>The gen directory contains current resource ID for your application</a:t>
            </a:r>
          </a:p>
          <a:p>
            <a:r>
              <a:rPr lang="en-US" dirty="0"/>
              <a:t>You can also generate resource IDs for your widgets by including </a:t>
            </a:r>
            <a:r>
              <a:rPr lang="en-US" dirty="0" err="1"/>
              <a:t>android:id</a:t>
            </a:r>
            <a:r>
              <a:rPr lang="en-US" dirty="0"/>
              <a:t> in your xml attributes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public static final class </a:t>
            </a:r>
            <a:r>
              <a:rPr lang="en-US" b="1" dirty="0">
                <a:latin typeface="Courier"/>
                <a:cs typeface="Courier"/>
              </a:rPr>
              <a:t>id </a:t>
            </a:r>
            <a:r>
              <a:rPr lang="en-US" dirty="0">
                <a:latin typeface="Courier"/>
                <a:cs typeface="Courier"/>
              </a:rPr>
              <a:t>{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public static final </a:t>
            </a:r>
            <a:r>
              <a:rPr lang="en-US" dirty="0" err="1">
                <a:latin typeface="Courier"/>
                <a:cs typeface="Courier"/>
              </a:rPr>
              <a:t>int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i="1" dirty="0" err="1">
                <a:latin typeface="Courier"/>
                <a:cs typeface="Courier"/>
              </a:rPr>
              <a:t>false_button</a:t>
            </a:r>
            <a:r>
              <a:rPr lang="en-US" i="1" dirty="0">
                <a:latin typeface="Courier"/>
                <a:cs typeface="Courier"/>
              </a:rPr>
              <a:t>=0x7f070002;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public static final </a:t>
            </a:r>
            <a:r>
              <a:rPr lang="en-US" dirty="0" err="1">
                <a:latin typeface="Courier"/>
                <a:cs typeface="Courier"/>
              </a:rPr>
              <a:t>int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i="1" dirty="0" err="1">
                <a:latin typeface="Courier"/>
                <a:cs typeface="Courier"/>
              </a:rPr>
              <a:t>menu_settings</a:t>
            </a:r>
            <a:r>
              <a:rPr lang="en-US" i="1" dirty="0">
                <a:latin typeface="Courier"/>
                <a:cs typeface="Courier"/>
              </a:rPr>
              <a:t>=0x7f070003;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public static final </a:t>
            </a:r>
            <a:r>
              <a:rPr lang="en-US" dirty="0" err="1">
                <a:latin typeface="Courier"/>
                <a:cs typeface="Courier"/>
              </a:rPr>
              <a:t>int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i="1" dirty="0" err="1">
                <a:latin typeface="Courier"/>
                <a:cs typeface="Courier"/>
              </a:rPr>
              <a:t>question_text_view</a:t>
            </a:r>
            <a:r>
              <a:rPr lang="en-US" i="1" dirty="0">
                <a:latin typeface="Courier"/>
                <a:cs typeface="Courier"/>
              </a:rPr>
              <a:t>=0x7f070000;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public static final </a:t>
            </a:r>
            <a:r>
              <a:rPr lang="en-US" dirty="0" err="1">
                <a:latin typeface="Courier"/>
                <a:cs typeface="Courier"/>
              </a:rPr>
              <a:t>int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i="1" dirty="0" err="1">
                <a:latin typeface="Courier"/>
                <a:cs typeface="Courier"/>
              </a:rPr>
              <a:t>true_button</a:t>
            </a:r>
            <a:r>
              <a:rPr lang="en-US" i="1" dirty="0">
                <a:latin typeface="Courier"/>
                <a:cs typeface="Courier"/>
              </a:rPr>
              <a:t>=0x7f070001;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1570565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Wiring Up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Once your widgets have generated resource IDs, you can access them in source code (.java files) e.g.</a:t>
            </a:r>
          </a:p>
          <a:p>
            <a:r>
              <a:rPr lang="en-US" b="1" dirty="0">
                <a:latin typeface="Courier"/>
                <a:cs typeface="Courier"/>
              </a:rPr>
              <a:t>import </a:t>
            </a:r>
            <a:r>
              <a:rPr lang="en-US" b="1" dirty="0" err="1">
                <a:latin typeface="Courier"/>
                <a:cs typeface="Courier"/>
              </a:rPr>
              <a:t>android.widget.Button</a:t>
            </a:r>
            <a:r>
              <a:rPr lang="en-US" b="1" dirty="0">
                <a:latin typeface="Courier"/>
                <a:cs typeface="Courier"/>
              </a:rPr>
              <a:t>;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Button </a:t>
            </a:r>
            <a:r>
              <a:rPr lang="en-US" dirty="0" err="1">
                <a:latin typeface="Courier"/>
                <a:cs typeface="Courier"/>
              </a:rPr>
              <a:t>mTrueButton</a:t>
            </a:r>
            <a:r>
              <a:rPr lang="en-US" dirty="0">
                <a:latin typeface="Courier"/>
                <a:cs typeface="Courier"/>
              </a:rPr>
              <a:t>;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Button </a:t>
            </a:r>
            <a:r>
              <a:rPr lang="en-US" dirty="0" err="1">
                <a:latin typeface="Courier"/>
                <a:cs typeface="Courier"/>
              </a:rPr>
              <a:t>mFalseButton</a:t>
            </a:r>
            <a:r>
              <a:rPr lang="en-US" dirty="0">
                <a:latin typeface="Courier"/>
                <a:cs typeface="Courier"/>
              </a:rPr>
              <a:t>;</a:t>
            </a:r>
          </a:p>
          <a:p>
            <a:r>
              <a:rPr lang="en-US" dirty="0">
                <a:cs typeface="Courier"/>
              </a:rPr>
              <a:t>You can get a reference to inflated widget with </a:t>
            </a:r>
            <a:r>
              <a:rPr lang="en-US" dirty="0" err="1">
                <a:cs typeface="Courier"/>
              </a:rPr>
              <a:t>findViewById</a:t>
            </a:r>
            <a:endParaRPr lang="en-US" dirty="0">
              <a:cs typeface="Courier"/>
            </a:endParaRPr>
          </a:p>
          <a:p>
            <a:pPr marL="0" indent="0">
              <a:buNone/>
            </a:pPr>
            <a:r>
              <a:rPr lang="en-US" dirty="0" err="1">
                <a:latin typeface="Courier"/>
                <a:cs typeface="Courier"/>
              </a:rPr>
              <a:t>mTrueButton</a:t>
            </a:r>
            <a:r>
              <a:rPr lang="en-US" dirty="0">
                <a:latin typeface="Courier"/>
                <a:cs typeface="Courier"/>
              </a:rPr>
              <a:t> = (Button)</a:t>
            </a:r>
            <a:r>
              <a:rPr lang="en-US" dirty="0" err="1">
                <a:latin typeface="Courier"/>
                <a:cs typeface="Courier"/>
              </a:rPr>
              <a:t>findViewById</a:t>
            </a:r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R.id.</a:t>
            </a:r>
            <a:r>
              <a:rPr lang="en-US" i="1" dirty="0" err="1">
                <a:latin typeface="Courier"/>
                <a:cs typeface="Courier"/>
              </a:rPr>
              <a:t>true_button</a:t>
            </a:r>
            <a:r>
              <a:rPr lang="en-US" i="1" dirty="0">
                <a:latin typeface="Courier"/>
                <a:cs typeface="Courier"/>
              </a:rPr>
              <a:t>);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893801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Your First Android Application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Model-View-Controller (MVC)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Activity Lifecycle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Debugging Android Apps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Your </a:t>
            </a:r>
            <a:r>
              <a:rPr lang="en-US"/>
              <a:t>Second Activity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Layouts and Widgets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Audio Playback Using </a:t>
            </a:r>
            <a:r>
              <a:rPr lang="en-US" dirty="0" err="1"/>
              <a:t>MediaPlayer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Background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Broadcast Intent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9AC892-D700-C24C-AC6A-F2767E494D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48488" y="1973922"/>
            <a:ext cx="4538312" cy="340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40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Listeners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Android applications are typically event driven.</a:t>
            </a:r>
          </a:p>
          <a:p>
            <a:r>
              <a:rPr lang="en-US" dirty="0"/>
              <a:t>A listener is an object that implements a listener interface for an event.  </a:t>
            </a:r>
          </a:p>
          <a:p>
            <a:pPr lvl="1"/>
            <a:r>
              <a:rPr lang="en-US" dirty="0"/>
              <a:t>Many are built into Android </a:t>
            </a:r>
          </a:p>
          <a:p>
            <a:r>
              <a:rPr lang="en-US" dirty="0" err="1"/>
              <a:t>mTrueButton.setOnClickListener</a:t>
            </a:r>
            <a:r>
              <a:rPr lang="en-US" dirty="0"/>
              <a:t>(</a:t>
            </a:r>
            <a:r>
              <a:rPr lang="en-US" b="1" dirty="0"/>
              <a:t>new </a:t>
            </a:r>
            <a:r>
              <a:rPr lang="en-US" b="1" dirty="0" err="1"/>
              <a:t>View.OnClickListener</a:t>
            </a:r>
            <a:r>
              <a:rPr lang="en-US" b="1" dirty="0"/>
              <a:t>()</a:t>
            </a:r>
          </a:p>
          <a:p>
            <a:pPr lvl="1"/>
            <a:r>
              <a:rPr lang="en-US" b="1" dirty="0"/>
              <a:t>Listen for true button click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68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Anonymous Inner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An anonymous inner class can come useful when making an instance of an object without having to actually subclass a class.</a:t>
            </a:r>
          </a:p>
          <a:p>
            <a:r>
              <a:rPr lang="en-US" dirty="0"/>
              <a:t>They are like local classes except that they do not have a name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latin typeface="Courier"/>
                <a:cs typeface="Courier"/>
              </a:rPr>
              <a:t>new </a:t>
            </a:r>
            <a:r>
              <a:rPr lang="en-US" b="1" dirty="0" err="1">
                <a:latin typeface="Courier"/>
                <a:cs typeface="Courier"/>
              </a:rPr>
              <a:t>View.OnClickListener</a:t>
            </a:r>
            <a:r>
              <a:rPr lang="en-US" b="1" dirty="0">
                <a:latin typeface="Courier"/>
                <a:cs typeface="Courier"/>
              </a:rPr>
              <a:t>() {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@Override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</a:t>
            </a:r>
            <a:r>
              <a:rPr lang="en-US" b="1" dirty="0">
                <a:latin typeface="Courier"/>
                <a:cs typeface="Courier"/>
              </a:rPr>
              <a:t>public void </a:t>
            </a:r>
            <a:r>
              <a:rPr lang="en-US" b="1" dirty="0" err="1">
                <a:latin typeface="Courier"/>
                <a:cs typeface="Courier"/>
              </a:rPr>
              <a:t>onClick</a:t>
            </a:r>
            <a:r>
              <a:rPr lang="en-US" b="1" dirty="0">
                <a:latin typeface="Courier"/>
                <a:cs typeface="Courier"/>
              </a:rPr>
              <a:t>(View v) {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</a:t>
            </a:r>
            <a:r>
              <a:rPr lang="en-US" dirty="0" err="1">
                <a:latin typeface="Courier"/>
                <a:cs typeface="Courier"/>
              </a:rPr>
              <a:t>Toast.</a:t>
            </a:r>
            <a:r>
              <a:rPr lang="en-US" i="1" dirty="0" err="1">
                <a:latin typeface="Courier"/>
                <a:cs typeface="Courier"/>
              </a:rPr>
              <a:t>makeText</a:t>
            </a:r>
            <a:r>
              <a:rPr lang="en-US" i="1" dirty="0">
                <a:latin typeface="Courier"/>
                <a:cs typeface="Courier"/>
              </a:rPr>
              <a:t>(</a:t>
            </a:r>
            <a:r>
              <a:rPr lang="en-US" i="1" dirty="0" err="1">
                <a:latin typeface="Courier"/>
                <a:cs typeface="Courier"/>
              </a:rPr>
              <a:t>QuizActivity.</a:t>
            </a:r>
            <a:r>
              <a:rPr lang="en-US" b="1" i="1" dirty="0" err="1">
                <a:latin typeface="Courier"/>
                <a:cs typeface="Courier"/>
              </a:rPr>
              <a:t>this</a:t>
            </a:r>
            <a:r>
              <a:rPr lang="en-US" b="1" i="1" dirty="0">
                <a:latin typeface="Courier"/>
                <a:cs typeface="Courier"/>
              </a:rPr>
              <a:t>, 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            </a:t>
            </a:r>
            <a:r>
              <a:rPr lang="en-US" dirty="0" err="1">
                <a:latin typeface="Courier"/>
                <a:cs typeface="Courier"/>
              </a:rPr>
              <a:t>R.string.</a:t>
            </a:r>
            <a:r>
              <a:rPr lang="en-US" i="1" dirty="0" err="1">
                <a:latin typeface="Courier"/>
                <a:cs typeface="Courier"/>
              </a:rPr>
              <a:t>incorrect_toast</a:t>
            </a:r>
            <a:r>
              <a:rPr lang="en-US" i="1" dirty="0">
                <a:latin typeface="Courier"/>
                <a:cs typeface="Courier"/>
              </a:rPr>
              <a:t>, 									</a:t>
            </a:r>
            <a:r>
              <a:rPr lang="en-US" i="1" dirty="0" err="1">
                <a:latin typeface="Courier"/>
                <a:cs typeface="Courier"/>
              </a:rPr>
              <a:t>Toast.LENGTH_SHORT</a:t>
            </a:r>
            <a:r>
              <a:rPr lang="en-US" i="1" dirty="0">
                <a:latin typeface="Courier"/>
                <a:cs typeface="Courier"/>
              </a:rPr>
              <a:t>)</a:t>
            </a:r>
            <a:r>
              <a:rPr lang="en-US" dirty="0">
                <a:latin typeface="Courier"/>
                <a:cs typeface="Courier"/>
              </a:rPr>
              <a:t>.show();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    }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        }</a:t>
            </a:r>
          </a:p>
          <a:p>
            <a:pPr marL="0" indent="0">
              <a:buNone/>
            </a:pPr>
            <a:r>
              <a:rPr lang="en-US" dirty="0">
                <a:cs typeface="Courier"/>
              </a:rPr>
              <a:t>Because your anonymous class implements </a:t>
            </a:r>
            <a:r>
              <a:rPr lang="en-US" dirty="0" err="1">
                <a:latin typeface="Courier"/>
                <a:cs typeface="Courier"/>
              </a:rPr>
              <a:t>OnClickListener</a:t>
            </a:r>
            <a:r>
              <a:rPr lang="en-US" dirty="0">
                <a:cs typeface="Courier"/>
              </a:rPr>
              <a:t>, it must implement that interfaces sole method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onClick</a:t>
            </a:r>
            <a:r>
              <a:rPr lang="en-US" dirty="0">
                <a:latin typeface="Courier"/>
                <a:cs typeface="Courier"/>
              </a:rPr>
              <a:t>(View)</a:t>
            </a:r>
          </a:p>
        </p:txBody>
      </p:sp>
    </p:spTree>
    <p:extLst>
      <p:ext uri="{BB962C8B-B14F-4D97-AF65-F5344CB8AC3E}">
        <p14:creationId xmlns:p14="http://schemas.microsoft.com/office/powerpoint/2010/main" val="3961012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Toast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toast is short message that informs the user of something but does not require any input or action.</a:t>
            </a:r>
          </a:p>
          <a:p>
            <a:r>
              <a:rPr lang="en-US" dirty="0"/>
              <a:t>Look at the toast code in previous slide for the </a:t>
            </a:r>
            <a:r>
              <a:rPr lang="en-US" dirty="0" err="1"/>
              <a:t>onClick</a:t>
            </a:r>
            <a:r>
              <a:rPr lang="en-US" dirty="0"/>
              <a:t> method.</a:t>
            </a:r>
          </a:p>
          <a:p>
            <a:endParaRPr lang="en-US" dirty="0"/>
          </a:p>
          <a:p>
            <a:r>
              <a:rPr lang="en-US" dirty="0"/>
              <a:t>See app demo in emulator.</a:t>
            </a:r>
          </a:p>
        </p:txBody>
      </p:sp>
    </p:spTree>
    <p:extLst>
      <p:ext uri="{BB962C8B-B14F-4D97-AF65-F5344CB8AC3E}">
        <p14:creationId xmlns:p14="http://schemas.microsoft.com/office/powerpoint/2010/main" val="1373819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 on the Emulator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6500" y="1434200"/>
            <a:ext cx="4038600" cy="21016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Create a new AVD</a:t>
            </a:r>
          </a:p>
          <a:p>
            <a:r>
              <a:rPr lang="en-US" dirty="0"/>
              <a:t>Window-&gt;Android Virtual Device Manager</a:t>
            </a:r>
          </a:p>
          <a:p>
            <a:r>
              <a:rPr lang="en-US" dirty="0"/>
              <a:t>Click New…</a:t>
            </a:r>
          </a:p>
          <a:p>
            <a:r>
              <a:rPr lang="en-US" dirty="0"/>
              <a:t>Make sure you use Android  4.3 or earlier image</a:t>
            </a:r>
          </a:p>
        </p:txBody>
      </p:sp>
      <p:pic>
        <p:nvPicPr>
          <p:cNvPr id="5" name="Content Placeholder 4" descr="Screen Shot 2014-01-11 at 10.21.4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6" b="-887"/>
          <a:stretch/>
        </p:blipFill>
        <p:spPr>
          <a:xfrm>
            <a:off x="116207" y="3569077"/>
            <a:ext cx="4314128" cy="3156445"/>
          </a:xfrm>
        </p:spPr>
      </p:pic>
      <p:pic>
        <p:nvPicPr>
          <p:cNvPr id="6" name="Picture 5" descr="Screen Shot 2014-01-11 at 10.23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359" y="1417638"/>
            <a:ext cx="3512622" cy="51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88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Build Tools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ADT provides command ways to build your app if you don’t use android studio.</a:t>
            </a:r>
          </a:p>
          <a:p>
            <a:r>
              <a:rPr lang="en-US" dirty="0"/>
              <a:t>Tools for automating android software build processes</a:t>
            </a:r>
          </a:p>
          <a:p>
            <a:pPr lvl="1"/>
            <a:r>
              <a:rPr lang="en-US" dirty="0"/>
              <a:t>The most popular are maven and ant.</a:t>
            </a:r>
          </a:p>
          <a:p>
            <a:pPr lvl="1"/>
            <a:r>
              <a:rPr lang="en-US" dirty="0"/>
              <a:t>Android update project –p</a:t>
            </a:r>
          </a:p>
          <a:p>
            <a:pPr lvl="1"/>
            <a:r>
              <a:rPr lang="en-US" dirty="0"/>
              <a:t>Ant debug</a:t>
            </a:r>
          </a:p>
          <a:p>
            <a:pPr lvl="1"/>
            <a:r>
              <a:rPr lang="en-US" dirty="0"/>
              <a:t>emulator -</a:t>
            </a:r>
            <a:r>
              <a:rPr lang="en-US" dirty="0" err="1"/>
              <a:t>avd</a:t>
            </a:r>
            <a:r>
              <a:rPr lang="en-US" dirty="0"/>
              <a:t> &lt;name&gt; </a:t>
            </a:r>
          </a:p>
          <a:p>
            <a:pPr lvl="1"/>
            <a:r>
              <a:rPr lang="en-US" dirty="0" err="1"/>
              <a:t>Adb</a:t>
            </a:r>
            <a:r>
              <a:rPr lang="en-US" dirty="0"/>
              <a:t> install bin/blah blah </a:t>
            </a:r>
            <a:r>
              <a:rPr lang="en-US" dirty="0" err="1"/>
              <a:t>blah.apk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06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You should be familiar with Java</a:t>
            </a:r>
          </a:p>
          <a:p>
            <a:r>
              <a:rPr lang="en-US" dirty="0"/>
              <a:t>Object-oriented programming at the very least</a:t>
            </a:r>
          </a:p>
          <a:p>
            <a:r>
              <a:rPr lang="en-US" dirty="0"/>
              <a:t>You should bring your own laptop to class each week. </a:t>
            </a:r>
          </a:p>
          <a:p>
            <a:r>
              <a:rPr lang="en-US" dirty="0"/>
              <a:t>Download and install the Android Studio from Google</a:t>
            </a:r>
          </a:p>
          <a:p>
            <a:r>
              <a:rPr lang="en-US" dirty="0">
                <a:hlinkClick r:id="rId2"/>
              </a:rPr>
              <a:t>http://developer.android.com/sdk/index.html</a:t>
            </a:r>
            <a:endParaRPr lang="en-US" dirty="0"/>
          </a:p>
          <a:p>
            <a:r>
              <a:rPr lang="en-US" dirty="0"/>
              <a:t>(please note if you are using and windows will not start you may need to install Java JDK)</a:t>
            </a:r>
          </a:p>
        </p:txBody>
      </p:sp>
    </p:spTree>
    <p:extLst>
      <p:ext uri="{BB962C8B-B14F-4D97-AF65-F5344CB8AC3E}">
        <p14:creationId xmlns:p14="http://schemas.microsoft.com/office/powerpoint/2010/main" val="3442391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3354" y="456518"/>
            <a:ext cx="84017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Required Text: </a:t>
            </a:r>
            <a:endParaRPr lang="en-US" dirty="0"/>
          </a:p>
          <a:p>
            <a:r>
              <a:rPr lang="en-US" b="1" dirty="0"/>
              <a:t>Android Programming: The Big Nerd Ranch Guide (Big Nerd Ranch Guides) [3</a:t>
            </a:r>
            <a:r>
              <a:rPr lang="en-US" b="1" baseline="30000" dirty="0"/>
              <a:t>rd</a:t>
            </a:r>
            <a:r>
              <a:rPr lang="en-US" b="1" dirty="0"/>
              <a:t> edition</a:t>
            </a:r>
          </a:p>
          <a:p>
            <a:r>
              <a:rPr lang="en-US" b="1" dirty="0"/>
              <a:t>Paperback]</a:t>
            </a:r>
            <a:r>
              <a:rPr lang="en-US" dirty="0"/>
              <a:t> </a:t>
            </a:r>
          </a:p>
          <a:p>
            <a:r>
              <a:rPr lang="en-US" b="1" dirty="0"/>
              <a:t>Publisher:</a:t>
            </a:r>
            <a:r>
              <a:rPr lang="en-US" dirty="0"/>
              <a:t> Big Nerd Ranch Guides</a:t>
            </a:r>
          </a:p>
          <a:p>
            <a:r>
              <a:rPr lang="en-US" b="1" dirty="0"/>
              <a:t>Language:</a:t>
            </a:r>
            <a:r>
              <a:rPr lang="en-US" dirty="0"/>
              <a:t> English</a:t>
            </a:r>
          </a:p>
          <a:p>
            <a:r>
              <a:rPr lang="en-US" b="1" dirty="0"/>
              <a:t>ISBN-13:</a:t>
            </a:r>
            <a:r>
              <a:rPr lang="en-US" dirty="0"/>
              <a:t> 978-0134706054</a:t>
            </a:r>
          </a:p>
          <a:p>
            <a:r>
              <a:rPr lang="en-US" b="1" dirty="0"/>
              <a:t>ISBN-10:</a:t>
            </a:r>
            <a:r>
              <a:rPr lang="en-US" dirty="0"/>
              <a:t> 0134706056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CA4CB-F615-3046-94A5-5C3106312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75" y="1809348"/>
            <a:ext cx="3405137" cy="479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9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Android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 “distribution” of Linux </a:t>
            </a:r>
          </a:p>
          <a:p>
            <a:pPr lvl="1"/>
            <a:r>
              <a:rPr lang="en-US" dirty="0"/>
              <a:t>8.0 Oreo API 26 Kernel 4.10</a:t>
            </a:r>
          </a:p>
          <a:p>
            <a:pPr lvl="1"/>
            <a:r>
              <a:rPr lang="en-US" dirty="0"/>
              <a:t>9.0 Pie API 28 latest</a:t>
            </a:r>
          </a:p>
          <a:p>
            <a:r>
              <a:rPr lang="en-US" dirty="0"/>
              <a:t>Bought from the Android company by Google in 2005</a:t>
            </a:r>
          </a:p>
          <a:p>
            <a:r>
              <a:rPr lang="en-US" dirty="0"/>
              <a:t>Apache License 2.0</a:t>
            </a:r>
          </a:p>
          <a:p>
            <a:r>
              <a:rPr lang="en-US" dirty="0"/>
              <a:t>Open Handset Alliance (founded by Google in 2007,</a:t>
            </a:r>
          </a:p>
          <a:p>
            <a:r>
              <a:rPr lang="en-US" dirty="0"/>
              <a:t>includes about 80+ companies)</a:t>
            </a:r>
          </a:p>
          <a:p>
            <a:r>
              <a:rPr lang="en-US" dirty="0"/>
              <a:t>Android versions are developed in relative secrecy by Google</a:t>
            </a:r>
          </a:p>
          <a:p>
            <a:r>
              <a:rPr lang="en-US" dirty="0"/>
              <a:t>Phone vendors port new versions to specific phones</a:t>
            </a:r>
          </a:p>
          <a:p>
            <a:r>
              <a:rPr lang="en-US" dirty="0"/>
              <a:t>Absolute minimum hardware(?): 340MB RAM (kernel) + 512MB flash(apps)</a:t>
            </a:r>
          </a:p>
        </p:txBody>
      </p:sp>
    </p:spTree>
    <p:extLst>
      <p:ext uri="{BB962C8B-B14F-4D97-AF65-F5344CB8AC3E}">
        <p14:creationId xmlns:p14="http://schemas.microsoft.com/office/powerpoint/2010/main" val="122953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Architecture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5352" r="-153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064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Rooting an Android Phone?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Similar to “</a:t>
            </a:r>
            <a:r>
              <a:rPr lang="en-US" dirty="0" err="1"/>
              <a:t>jailbreaking</a:t>
            </a:r>
            <a:r>
              <a:rPr lang="en-US" dirty="0"/>
              <a:t>” in iPhone land.</a:t>
            </a:r>
          </a:p>
          <a:p>
            <a:r>
              <a:rPr lang="en-US" dirty="0"/>
              <a:t>Allows Linux superuser access</a:t>
            </a:r>
          </a:p>
          <a:p>
            <a:pPr lvl="1"/>
            <a:r>
              <a:rPr lang="en-US" dirty="0" err="1"/>
              <a:t>i.e</a:t>
            </a:r>
            <a:r>
              <a:rPr lang="en-US" dirty="0"/>
              <a:t> can do just about anything</a:t>
            </a:r>
          </a:p>
          <a:p>
            <a:r>
              <a:rPr lang="en-US" dirty="0"/>
              <a:t>Allows more file-system access </a:t>
            </a:r>
          </a:p>
          <a:p>
            <a:r>
              <a:rPr lang="en-US" dirty="0"/>
              <a:t>Allows you to break things with terminal commands </a:t>
            </a:r>
            <a:r>
              <a:rPr lang="en-US" dirty="0">
                <a:sym typeface="Wingdings"/>
              </a:rPr>
              <a:t></a:t>
            </a:r>
          </a:p>
        </p:txBody>
      </p:sp>
    </p:spTree>
    <p:extLst>
      <p:ext uri="{BB962C8B-B14F-4D97-AF65-F5344CB8AC3E}">
        <p14:creationId xmlns:p14="http://schemas.microsoft.com/office/powerpoint/2010/main" val="2213735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Developer Mode?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use any Android-powered device as an environment for running, debugging, and testing your applications. </a:t>
            </a:r>
          </a:p>
          <a:p>
            <a:pPr lvl="1"/>
            <a:r>
              <a:rPr lang="en-US" dirty="0"/>
              <a:t>This is known as developer mode</a:t>
            </a:r>
          </a:p>
          <a:p>
            <a:r>
              <a:rPr lang="en-US" dirty="0"/>
              <a:t>You can install your application on the device directly from android studio or from the command line with ADB. (android debug bridge)</a:t>
            </a:r>
          </a:p>
        </p:txBody>
      </p:sp>
    </p:spTree>
    <p:extLst>
      <p:ext uri="{BB962C8B-B14F-4D97-AF65-F5344CB8AC3E}">
        <p14:creationId xmlns:p14="http://schemas.microsoft.com/office/powerpoint/2010/main" val="2897627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5992</TotalTime>
  <Words>1465</Words>
  <Application>Microsoft Macintosh PowerPoint</Application>
  <PresentationFormat>On-screen Show (4:3)</PresentationFormat>
  <Paragraphs>202</Paragraphs>
  <Slides>34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Courier</vt:lpstr>
      <vt:lpstr>Wingdings</vt:lpstr>
      <vt:lpstr>Office Theme</vt:lpstr>
      <vt:lpstr>The Cooper Union Retraining Program at CAMBA  Introduction to Android Application Development  </vt:lpstr>
      <vt:lpstr>Welcome!</vt:lpstr>
      <vt:lpstr>Course Outline</vt:lpstr>
      <vt:lpstr>Prerequisites</vt:lpstr>
      <vt:lpstr>PowerPoint Presentation</vt:lpstr>
      <vt:lpstr>What is Android ?</vt:lpstr>
      <vt:lpstr>Android Architecture</vt:lpstr>
      <vt:lpstr>What is Rooting an Android Phone?</vt:lpstr>
      <vt:lpstr>What is Developer Mode?</vt:lpstr>
      <vt:lpstr>What is Unlocking the Bootloader?</vt:lpstr>
      <vt:lpstr>Android Sharing and Security</vt:lpstr>
      <vt:lpstr>READY? LET’S GET STARTED!!</vt:lpstr>
      <vt:lpstr>Chapter 1</vt:lpstr>
      <vt:lpstr>Android Studio</vt:lpstr>
      <vt:lpstr>App Development Workflow Basics</vt:lpstr>
      <vt:lpstr>Hello World</vt:lpstr>
      <vt:lpstr>Your First Second Java Application</vt:lpstr>
      <vt:lpstr>GeoQuiz (Activity)</vt:lpstr>
      <vt:lpstr>GeoQuiz(Layout)</vt:lpstr>
      <vt:lpstr>Start a new Android Studio Project</vt:lpstr>
      <vt:lpstr>Configuring your new project</vt:lpstr>
      <vt:lpstr>Add an activity to Mobile</vt:lpstr>
      <vt:lpstr>Customize the Activity</vt:lpstr>
      <vt:lpstr>Laying Out the User Interface</vt:lpstr>
      <vt:lpstr>The View Hierarchy</vt:lpstr>
      <vt:lpstr>From Layout XML to View Objects</vt:lpstr>
      <vt:lpstr>QuizActivity.java</vt:lpstr>
      <vt:lpstr>Resources and Resources IDs</vt:lpstr>
      <vt:lpstr>Wiring Up Widgets</vt:lpstr>
      <vt:lpstr>Setting Listeners</vt:lpstr>
      <vt:lpstr>Anonymous Inner Class</vt:lpstr>
      <vt:lpstr>Let’s Toast</vt:lpstr>
      <vt:lpstr>Run on the Emulator</vt:lpstr>
      <vt:lpstr>Android Build Tools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Tavaris</dc:creator>
  <cp:lastModifiedBy>Tavaris Thomas</cp:lastModifiedBy>
  <cp:revision>67</cp:revision>
  <dcterms:created xsi:type="dcterms:W3CDTF">2014-01-04T03:05:11Z</dcterms:created>
  <dcterms:modified xsi:type="dcterms:W3CDTF">2019-03-23T11:14:36Z</dcterms:modified>
</cp:coreProperties>
</file>