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0" r:id="rId3"/>
    <p:sldId id="257" r:id="rId4"/>
    <p:sldId id="265" r:id="rId5"/>
    <p:sldId id="258" r:id="rId6"/>
    <p:sldId id="264" r:id="rId7"/>
    <p:sldId id="259" r:id="rId8"/>
    <p:sldId id="261" r:id="rId9"/>
    <p:sldId id="260" r:id="rId10"/>
    <p:sldId id="262" r:id="rId11"/>
    <p:sldId id="263" r:id="rId12"/>
    <p:sldId id="266" r:id="rId13"/>
    <p:sldId id="267" r:id="rId14"/>
    <p:sldId id="268" r:id="rId15"/>
    <p:sldId id="271" r:id="rId16"/>
    <p:sldId id="272" r:id="rId17"/>
    <p:sldId id="273" r:id="rId18"/>
    <p:sldId id="274" r:id="rId19"/>
    <p:sldId id="275" r:id="rId20"/>
    <p:sldId id="276" r:id="rId21"/>
    <p:sldId id="277" r:id="rId22"/>
    <p:sldId id="269"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91"/>
    <p:restoredTop sz="93190"/>
  </p:normalViewPr>
  <p:slideViewPr>
    <p:cSldViewPr snapToGrid="0" snapToObjects="1">
      <p:cViewPr varScale="1">
        <p:scale>
          <a:sx n="130" d="100"/>
          <a:sy n="130" d="100"/>
        </p:scale>
        <p:origin x="528"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266D446-17B8-A344-9FE4-E56246F35809}" type="datetimeFigureOut">
              <a:rPr lang="en-US" smtClean="0"/>
              <a:t>6/9/18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2688262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66D446-17B8-A344-9FE4-E56246F35809}" type="datetimeFigureOut">
              <a:rPr lang="en-US" smtClean="0"/>
              <a:t>6/9/18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1438373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66D446-17B8-A344-9FE4-E56246F35809}" type="datetimeFigureOut">
              <a:rPr lang="en-US" smtClean="0"/>
              <a:t>6/9/18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3981547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66D446-17B8-A344-9FE4-E56246F35809}" type="datetimeFigureOut">
              <a:rPr lang="en-US" smtClean="0"/>
              <a:t>6/9/18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459007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66D446-17B8-A344-9FE4-E56246F35809}" type="datetimeFigureOut">
              <a:rPr lang="en-US" smtClean="0"/>
              <a:t>6/9/18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1740297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266D446-17B8-A344-9FE4-E56246F35809}" type="datetimeFigureOut">
              <a:rPr lang="en-US" smtClean="0"/>
              <a:t>6/9/18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3208807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66D446-17B8-A344-9FE4-E56246F35809}" type="datetimeFigureOut">
              <a:rPr lang="en-US" smtClean="0"/>
              <a:t>6/9/18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2122077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66D446-17B8-A344-9FE4-E56246F35809}" type="datetimeFigureOut">
              <a:rPr lang="en-US" smtClean="0"/>
              <a:t>6/9/18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2592253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6D446-17B8-A344-9FE4-E56246F35809}" type="datetimeFigureOut">
              <a:rPr lang="en-US" smtClean="0"/>
              <a:t>6/9/18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347413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66D446-17B8-A344-9FE4-E56246F35809}" type="datetimeFigureOut">
              <a:rPr lang="en-US" smtClean="0"/>
              <a:t>6/9/18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107773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66D446-17B8-A344-9FE4-E56246F35809}" type="datetimeFigureOut">
              <a:rPr lang="en-US" smtClean="0"/>
              <a:t>6/9/18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64E1C-2D1E-434A-A779-38EA4CC7D73E}" type="slidenum">
              <a:rPr lang="en-US" smtClean="0"/>
              <a:t>‹#›</a:t>
            </a:fld>
            <a:endParaRPr lang="en-US"/>
          </a:p>
        </p:txBody>
      </p:sp>
    </p:spTree>
    <p:extLst>
      <p:ext uri="{BB962C8B-B14F-4D97-AF65-F5344CB8AC3E}">
        <p14:creationId xmlns:p14="http://schemas.microsoft.com/office/powerpoint/2010/main" val="177527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6D446-17B8-A344-9FE4-E56246F35809}" type="datetimeFigureOut">
              <a:rPr lang="en-US" smtClean="0"/>
              <a:t>6/9/18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264E1C-2D1E-434A-A779-38EA4CC7D73E}" type="slidenum">
              <a:rPr lang="en-US" smtClean="0"/>
              <a:t>‹#›</a:t>
            </a:fld>
            <a:endParaRPr lang="en-US"/>
          </a:p>
        </p:txBody>
      </p:sp>
    </p:spTree>
    <p:extLst>
      <p:ext uri="{BB962C8B-B14F-4D97-AF65-F5344CB8AC3E}">
        <p14:creationId xmlns:p14="http://schemas.microsoft.com/office/powerpoint/2010/main" val="2918287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eveloper.android.com/reference/android/database/sqlite/SQLiteOpenHelper.html#onCreate(android.database.sqlite.SQLiteDatabase)" TargetMode="External"/><Relationship Id="rId2" Type="http://schemas.openxmlformats.org/officeDocument/2006/relationships/hyperlink" Target="http://developer.android.com/reference/android/database/sqlite/SQLiteOpenHelper.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er.android.com/guide/topics/manifest/application-element.html#debug" TargetMode="External"/><Relationship Id="rId2" Type="http://schemas.openxmlformats.org/officeDocument/2006/relationships/hyperlink" Target="https://developer.android.com/reference/android/util/Log.html" TargetMode="External"/><Relationship Id="rId1" Type="http://schemas.openxmlformats.org/officeDocument/2006/relationships/slideLayout" Target="../slideLayouts/slideLayout2.xml"/><Relationship Id="rId4" Type="http://schemas.openxmlformats.org/officeDocument/2006/relationships/hyperlink" Target="https://developer.android.com/guide/topics/manifest/manifest-element.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Android Programming Week 10</a:t>
            </a:r>
          </a:p>
        </p:txBody>
      </p:sp>
      <p:sp>
        <p:nvSpPr>
          <p:cNvPr id="3" name="Subtitle 2"/>
          <p:cNvSpPr>
            <a:spLocks noGrp="1"/>
          </p:cNvSpPr>
          <p:nvPr>
            <p:ph type="subTitle" idx="1"/>
          </p:nvPr>
        </p:nvSpPr>
        <p:spPr/>
        <p:txBody>
          <a:bodyPr/>
          <a:lstStyle/>
          <a:p>
            <a:r>
              <a:rPr lang="en-US" dirty="0"/>
              <a:t>SQLite Helper Class</a:t>
            </a:r>
          </a:p>
        </p:txBody>
      </p:sp>
    </p:spTree>
    <p:extLst>
      <p:ext uri="{BB962C8B-B14F-4D97-AF65-F5344CB8AC3E}">
        <p14:creationId xmlns:p14="http://schemas.microsoft.com/office/powerpoint/2010/main" val="1860020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a:t>
            </a:r>
            <a:r>
              <a:rPr lang="en-US"/>
              <a:t>example cont’d</a:t>
            </a:r>
            <a:endParaRPr lang="en-US" dirty="0"/>
          </a:p>
        </p:txBody>
      </p:sp>
      <p:sp>
        <p:nvSpPr>
          <p:cNvPr id="3" name="Content Placeholder 2"/>
          <p:cNvSpPr>
            <a:spLocks noGrp="1"/>
          </p:cNvSpPr>
          <p:nvPr>
            <p:ph idx="1"/>
          </p:nvPr>
        </p:nvSpPr>
        <p:spPr/>
        <p:txBody>
          <a:bodyPr>
            <a:normAutofit fontScale="85000" lnSpcReduction="20000"/>
          </a:bodyPr>
          <a:lstStyle/>
          <a:p>
            <a:r>
              <a:rPr lang="en-US" i="1" dirty="0"/>
              <a:t>The recommended method to create a new SQLite database  to create a subclass of </a:t>
            </a:r>
            <a:r>
              <a:rPr lang="en-US" b="1" i="1" dirty="0">
                <a:hlinkClick r:id="rId2"/>
              </a:rPr>
              <a:t>SQLiteOpenHelper</a:t>
            </a:r>
            <a:r>
              <a:rPr lang="en-US" i="1" dirty="0"/>
              <a:t> and override the </a:t>
            </a:r>
            <a:r>
              <a:rPr lang="en-US" b="1" i="1" dirty="0">
                <a:hlinkClick r:id="rId3"/>
              </a:rPr>
              <a:t>onCreate()</a:t>
            </a:r>
            <a:r>
              <a:rPr lang="en-US" i="1" dirty="0"/>
              <a:t> method, in which you can execute a SQLite command to create tables in the database.</a:t>
            </a:r>
          </a:p>
          <a:p>
            <a:r>
              <a:rPr lang="en-US" dirty="0"/>
              <a:t>Create a new class </a:t>
            </a:r>
            <a:r>
              <a:rPr lang="en-US" b="1" dirty="0" err="1"/>
              <a:t>MySQLiteHelper</a:t>
            </a:r>
            <a:r>
              <a:rPr lang="en-US" b="1" dirty="0"/>
              <a:t> </a:t>
            </a:r>
            <a:r>
              <a:rPr lang="en-US" dirty="0"/>
              <a:t>extends </a:t>
            </a:r>
            <a:r>
              <a:rPr lang="en-US" b="1" dirty="0" err="1"/>
              <a:t>SQLiteOpenHelper</a:t>
            </a:r>
            <a:r>
              <a:rPr lang="en-US" dirty="0"/>
              <a:t>.</a:t>
            </a:r>
          </a:p>
          <a:p>
            <a:r>
              <a:rPr lang="en-US" b="1" dirty="0" err="1"/>
              <a:t>MySQLiteHelper</a:t>
            </a:r>
            <a:r>
              <a:rPr lang="en-US" b="1" dirty="0"/>
              <a:t> constructor </a:t>
            </a:r>
            <a:r>
              <a:rPr lang="en-US" dirty="0"/>
              <a:t>must call the </a:t>
            </a:r>
            <a:r>
              <a:rPr lang="en-US" b="1" dirty="0"/>
              <a:t>super</a:t>
            </a:r>
            <a:r>
              <a:rPr lang="en-US" dirty="0"/>
              <a:t> class constructor.</a:t>
            </a:r>
          </a:p>
          <a:p>
            <a:r>
              <a:rPr lang="en-US" dirty="0"/>
              <a:t>Override </a:t>
            </a:r>
            <a:r>
              <a:rPr lang="en-US" b="1" dirty="0" err="1"/>
              <a:t>onCreate</a:t>
            </a:r>
            <a:r>
              <a:rPr lang="en-US" dirty="0"/>
              <a:t>() method to create the table(s)</a:t>
            </a:r>
          </a:p>
          <a:p>
            <a:r>
              <a:rPr lang="en-US" dirty="0"/>
              <a:t>Override </a:t>
            </a:r>
            <a:r>
              <a:rPr lang="en-US" b="1" dirty="0" err="1"/>
              <a:t>onUpgrade</a:t>
            </a:r>
            <a:r>
              <a:rPr lang="en-US" dirty="0"/>
              <a:t>() to drop old tables and create new ones.</a:t>
            </a:r>
          </a:p>
          <a:p>
            <a:endParaRPr lang="en-US" dirty="0"/>
          </a:p>
        </p:txBody>
      </p:sp>
    </p:spTree>
    <p:extLst>
      <p:ext uri="{BB962C8B-B14F-4D97-AF65-F5344CB8AC3E}">
        <p14:creationId xmlns:p14="http://schemas.microsoft.com/office/powerpoint/2010/main" val="1211965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Querying a List of Runs From the Database</a:t>
            </a:r>
          </a:p>
        </p:txBody>
      </p:sp>
      <p:sp>
        <p:nvSpPr>
          <p:cNvPr id="3" name="Content Placeholder 2"/>
          <p:cNvSpPr>
            <a:spLocks noGrp="1"/>
          </p:cNvSpPr>
          <p:nvPr>
            <p:ph idx="1"/>
          </p:nvPr>
        </p:nvSpPr>
        <p:spPr/>
        <p:txBody>
          <a:bodyPr/>
          <a:lstStyle/>
          <a:p>
            <a:r>
              <a:rPr lang="en-US" dirty="0"/>
              <a:t> Querying a </a:t>
            </a:r>
            <a:r>
              <a:rPr lang="en-US" dirty="0" err="1"/>
              <a:t>SQLiteDatabase</a:t>
            </a:r>
            <a:r>
              <a:rPr lang="en-US" dirty="0"/>
              <a:t>  returns an instance of Cursor describing the results. </a:t>
            </a:r>
          </a:p>
          <a:p>
            <a:r>
              <a:rPr lang="en-US" dirty="0"/>
              <a:t>The Cursor  API is simple and flexible enough to support any kind of result from any query.</a:t>
            </a:r>
          </a:p>
          <a:p>
            <a:r>
              <a:rPr lang="en-US" dirty="0"/>
              <a:t>Cursors treat their results as a series of rows and columns, and only support Strings and primitive types for values</a:t>
            </a:r>
          </a:p>
        </p:txBody>
      </p:sp>
    </p:spTree>
    <p:extLst>
      <p:ext uri="{BB962C8B-B14F-4D97-AF65-F5344CB8AC3E}">
        <p14:creationId xmlns:p14="http://schemas.microsoft.com/office/powerpoint/2010/main" val="3640755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Querying a List of Runs From the Database</a:t>
            </a:r>
          </a:p>
        </p:txBody>
      </p:sp>
      <p:sp>
        <p:nvSpPr>
          <p:cNvPr id="3" name="Content Placeholder 2"/>
          <p:cNvSpPr>
            <a:spLocks noGrp="1"/>
          </p:cNvSpPr>
          <p:nvPr>
            <p:ph idx="1"/>
          </p:nvPr>
        </p:nvSpPr>
        <p:spPr/>
        <p:txBody>
          <a:bodyPr>
            <a:normAutofit fontScale="85000" lnSpcReduction="10000"/>
          </a:bodyPr>
          <a:lstStyle/>
          <a:p>
            <a:r>
              <a:rPr lang="en-US" dirty="0"/>
              <a:t> Since you already have database table that represents your object, it would be ideal if you could get instances of that objects from a Cursor .</a:t>
            </a:r>
          </a:p>
          <a:p>
            <a:r>
              <a:rPr lang="en-US" dirty="0"/>
              <a:t>A pattern you will use in this chapter takes advantage of a built-in subclass of Cursor  called </a:t>
            </a:r>
            <a:r>
              <a:rPr lang="en-US" dirty="0" err="1"/>
              <a:t>CursorWrapper</a:t>
            </a:r>
            <a:r>
              <a:rPr lang="en-US" dirty="0"/>
              <a:t> . </a:t>
            </a:r>
            <a:r>
              <a:rPr lang="en-US" dirty="0" err="1"/>
              <a:t>CursorWrapper</a:t>
            </a:r>
            <a:r>
              <a:rPr lang="en-US" dirty="0"/>
              <a:t>  is designed to wrap an existing Cursor  and forward along all of the method calls to it. On its own, it is not very useful; but as a superclass, it can provide you with a good foundation on which to build your own custom cursor implementations specific for your model objects.</a:t>
            </a:r>
          </a:p>
        </p:txBody>
      </p:sp>
    </p:spTree>
    <p:extLst>
      <p:ext uri="{BB962C8B-B14F-4D97-AF65-F5344CB8AC3E}">
        <p14:creationId xmlns:p14="http://schemas.microsoft.com/office/powerpoint/2010/main" val="3659574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Querying a List of Runs From the Database</a:t>
            </a:r>
          </a:p>
        </p:txBody>
      </p:sp>
      <p:sp>
        <p:nvSpPr>
          <p:cNvPr id="3" name="Content Placeholder 2"/>
          <p:cNvSpPr>
            <a:spLocks noGrp="1"/>
          </p:cNvSpPr>
          <p:nvPr>
            <p:ph idx="1"/>
          </p:nvPr>
        </p:nvSpPr>
        <p:spPr/>
        <p:txBody>
          <a:bodyPr/>
          <a:lstStyle/>
          <a:p>
            <a:r>
              <a:rPr lang="en-US" dirty="0"/>
              <a:t>See </a:t>
            </a:r>
            <a:r>
              <a:rPr lang="en-US" b="1" dirty="0"/>
              <a:t>public </a:t>
            </a:r>
            <a:r>
              <a:rPr lang="en-US" dirty="0"/>
              <a:t>List&lt;Book&gt; </a:t>
            </a:r>
            <a:r>
              <a:rPr lang="en-US" dirty="0" err="1"/>
              <a:t>getAllBooks</a:t>
            </a:r>
            <a:r>
              <a:rPr lang="en-US" dirty="0"/>
              <a:t>() {</a:t>
            </a:r>
          </a:p>
          <a:p>
            <a:r>
              <a:rPr lang="en-US" dirty="0"/>
              <a:t>Android Studio example</a:t>
            </a:r>
          </a:p>
          <a:p>
            <a:endParaRPr lang="en-US" dirty="0"/>
          </a:p>
          <a:p>
            <a:r>
              <a:rPr lang="en-US" dirty="0"/>
              <a:t>http://</a:t>
            </a:r>
            <a:r>
              <a:rPr lang="en-US" dirty="0" err="1"/>
              <a:t>stackoverflow.com</a:t>
            </a:r>
            <a:r>
              <a:rPr lang="en-US" dirty="0"/>
              <a:t>/questions/8133597/android-upgrading-</a:t>
            </a:r>
            <a:r>
              <a:rPr lang="en-US" dirty="0" err="1"/>
              <a:t>db</a:t>
            </a:r>
            <a:r>
              <a:rPr lang="en-US"/>
              <a:t>-version-and-adding-new-table</a:t>
            </a:r>
            <a:endParaRPr lang="en-US" dirty="0"/>
          </a:p>
        </p:txBody>
      </p:sp>
    </p:spTree>
    <p:extLst>
      <p:ext uri="{BB962C8B-B14F-4D97-AF65-F5344CB8AC3E}">
        <p14:creationId xmlns:p14="http://schemas.microsoft.com/office/powerpoint/2010/main" val="77884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Cursor continued</a:t>
            </a:r>
          </a:p>
        </p:txBody>
      </p:sp>
      <p:sp>
        <p:nvSpPr>
          <p:cNvPr id="3" name="Content Placeholder 2"/>
          <p:cNvSpPr>
            <a:spLocks noGrp="1"/>
          </p:cNvSpPr>
          <p:nvPr>
            <p:ph idx="1"/>
          </p:nvPr>
        </p:nvSpPr>
        <p:spPr/>
        <p:txBody>
          <a:bodyPr>
            <a:normAutofit/>
          </a:bodyPr>
          <a:lstStyle/>
          <a:p>
            <a:r>
              <a:rPr lang="en-US" dirty="0"/>
              <a:t> The many arguments to the query(…)  method are made plain here. You are fetching all columns from TABLE , filtering them by the ID column, which is passed as an argument to the “where” clause using a single-element string array. You limit the query to returning only one row, wrap the result in a Cursor , and return it.</a:t>
            </a:r>
          </a:p>
        </p:txBody>
      </p:sp>
    </p:spTree>
    <p:extLst>
      <p:ext uri="{BB962C8B-B14F-4D97-AF65-F5344CB8AC3E}">
        <p14:creationId xmlns:p14="http://schemas.microsoft.com/office/powerpoint/2010/main" val="3791869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38BF4-784B-484A-B88B-D1C36C152AB6}"/>
              </a:ext>
            </a:extLst>
          </p:cNvPr>
          <p:cNvSpPr>
            <a:spLocks noGrp="1"/>
          </p:cNvSpPr>
          <p:nvPr>
            <p:ph type="title"/>
          </p:nvPr>
        </p:nvSpPr>
        <p:spPr/>
        <p:txBody>
          <a:bodyPr/>
          <a:lstStyle/>
          <a:p>
            <a:r>
              <a:rPr lang="en-US" dirty="0"/>
              <a:t>Publish Your App</a:t>
            </a:r>
          </a:p>
        </p:txBody>
      </p:sp>
      <p:sp>
        <p:nvSpPr>
          <p:cNvPr id="3" name="Content Placeholder 2">
            <a:extLst>
              <a:ext uri="{FF2B5EF4-FFF2-40B4-BE49-F238E27FC236}">
                <a16:creationId xmlns:a16="http://schemas.microsoft.com/office/drawing/2014/main" id="{DE1BF4C1-0613-DA4F-81EE-F238C1B73299}"/>
              </a:ext>
            </a:extLst>
          </p:cNvPr>
          <p:cNvSpPr>
            <a:spLocks noGrp="1"/>
          </p:cNvSpPr>
          <p:nvPr>
            <p:ph idx="1"/>
          </p:nvPr>
        </p:nvSpPr>
        <p:spPr/>
        <p:txBody>
          <a:bodyPr>
            <a:normAutofit fontScale="92500" lnSpcReduction="20000"/>
          </a:bodyPr>
          <a:lstStyle/>
          <a:p>
            <a:r>
              <a:rPr lang="en-US" dirty="0"/>
              <a:t>Publishing is the general process that makes your Android applications available to users. When you publish an Android application you perform two main tasks:</a:t>
            </a:r>
          </a:p>
          <a:p>
            <a:r>
              <a:rPr lang="en-US" dirty="0"/>
              <a:t>You prepare the application for </a:t>
            </a:r>
            <a:r>
              <a:rPr lang="en-US" dirty="0" err="1"/>
              <a:t>release.During</a:t>
            </a:r>
            <a:r>
              <a:rPr lang="en-US" dirty="0"/>
              <a:t> the preparation step you build a release version of your application, which users can download and install on their Android-powered devices.</a:t>
            </a:r>
          </a:p>
          <a:p>
            <a:r>
              <a:rPr lang="en-US" dirty="0"/>
              <a:t>You release the application to </a:t>
            </a:r>
            <a:r>
              <a:rPr lang="en-US" dirty="0" err="1"/>
              <a:t>users.During</a:t>
            </a:r>
            <a:r>
              <a:rPr lang="en-US" dirty="0"/>
              <a:t> the release step you publicize, sell, and distribute the release version of your application to users.</a:t>
            </a:r>
          </a:p>
          <a:p>
            <a:endParaRPr lang="en-US" dirty="0"/>
          </a:p>
        </p:txBody>
      </p:sp>
    </p:spTree>
    <p:extLst>
      <p:ext uri="{BB962C8B-B14F-4D97-AF65-F5344CB8AC3E}">
        <p14:creationId xmlns:p14="http://schemas.microsoft.com/office/powerpoint/2010/main" val="4175493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3AB18-4DAB-F245-B58E-9DD7039EC408}"/>
              </a:ext>
            </a:extLst>
          </p:cNvPr>
          <p:cNvSpPr>
            <a:spLocks noGrp="1"/>
          </p:cNvSpPr>
          <p:nvPr>
            <p:ph type="title"/>
          </p:nvPr>
        </p:nvSpPr>
        <p:spPr/>
        <p:txBody>
          <a:bodyPr/>
          <a:lstStyle/>
          <a:p>
            <a:r>
              <a:rPr lang="en-US" dirty="0"/>
              <a:t>Preparing Your App for Release</a:t>
            </a:r>
          </a:p>
        </p:txBody>
      </p:sp>
      <p:sp>
        <p:nvSpPr>
          <p:cNvPr id="3" name="Content Placeholder 2">
            <a:extLst>
              <a:ext uri="{FF2B5EF4-FFF2-40B4-BE49-F238E27FC236}">
                <a16:creationId xmlns:a16="http://schemas.microsoft.com/office/drawing/2014/main" id="{D6F01B0F-185F-0C40-9C64-14D735227641}"/>
              </a:ext>
            </a:extLst>
          </p:cNvPr>
          <p:cNvSpPr>
            <a:spLocks noGrp="1"/>
          </p:cNvSpPr>
          <p:nvPr>
            <p:ph idx="1"/>
          </p:nvPr>
        </p:nvSpPr>
        <p:spPr/>
        <p:txBody>
          <a:bodyPr>
            <a:normAutofit fontScale="70000" lnSpcReduction="20000"/>
          </a:bodyPr>
          <a:lstStyle/>
          <a:p>
            <a:r>
              <a:rPr lang="en-US" dirty="0"/>
              <a:t>Configuring your application for </a:t>
            </a:r>
            <a:r>
              <a:rPr lang="en-US" dirty="0" err="1"/>
              <a:t>release.At</a:t>
            </a:r>
            <a:r>
              <a:rPr lang="en-US" dirty="0"/>
              <a:t> a minimum you need to remove </a:t>
            </a:r>
            <a:r>
              <a:rPr lang="en-US" dirty="0">
                <a:hlinkClick r:id="rId2"/>
              </a:rPr>
              <a:t>Log</a:t>
            </a:r>
            <a:r>
              <a:rPr lang="en-US" dirty="0"/>
              <a:t> calls and remove the </a:t>
            </a:r>
            <a:r>
              <a:rPr lang="en-US" dirty="0">
                <a:hlinkClick r:id="rId3"/>
              </a:rPr>
              <a:t>android:debuggable</a:t>
            </a:r>
            <a:r>
              <a:rPr lang="en-US" dirty="0"/>
              <a:t> attribute from your manifest file. You should also provide values for the </a:t>
            </a:r>
            <a:r>
              <a:rPr lang="en-US" dirty="0" err="1"/>
              <a:t>android:versionCode</a:t>
            </a:r>
            <a:r>
              <a:rPr lang="en-US" dirty="0"/>
              <a:t> and </a:t>
            </a:r>
            <a:r>
              <a:rPr lang="en-US" dirty="0" err="1"/>
              <a:t>android:versionName</a:t>
            </a:r>
            <a:r>
              <a:rPr lang="en-US" dirty="0"/>
              <a:t> attributes, which are located in the </a:t>
            </a:r>
            <a:r>
              <a:rPr lang="en-US" dirty="0">
                <a:hlinkClick r:id="rId4"/>
              </a:rPr>
              <a:t>&lt;manifest&gt;</a:t>
            </a:r>
            <a:r>
              <a:rPr lang="en-US" dirty="0"/>
              <a:t> element. You may also have to configure several other settings to meet Google Play requirements or accommodate whatever method you're using to release your application.</a:t>
            </a:r>
          </a:p>
          <a:p>
            <a:r>
              <a:rPr lang="en-US" dirty="0"/>
              <a:t>If you are using Gradle build files, you can use the </a:t>
            </a:r>
            <a:r>
              <a:rPr lang="en-US" i="1" dirty="0"/>
              <a:t>release</a:t>
            </a:r>
            <a:r>
              <a:rPr lang="en-US" dirty="0"/>
              <a:t> build type to set your build settings for the published version of your app. </a:t>
            </a:r>
          </a:p>
          <a:p>
            <a:r>
              <a:rPr lang="en-US" dirty="0"/>
              <a:t>Building and signing a release version of your </a:t>
            </a:r>
            <a:r>
              <a:rPr lang="en-US" dirty="0" err="1"/>
              <a:t>application.You</a:t>
            </a:r>
            <a:r>
              <a:rPr lang="en-US" dirty="0"/>
              <a:t> can use the Gradle build files with the </a:t>
            </a:r>
            <a:r>
              <a:rPr lang="en-US" i="1" dirty="0"/>
              <a:t>release</a:t>
            </a:r>
            <a:r>
              <a:rPr lang="en-US" dirty="0"/>
              <a:t> build type to build and sign a release version of your application.</a:t>
            </a:r>
          </a:p>
        </p:txBody>
      </p:sp>
    </p:spTree>
    <p:extLst>
      <p:ext uri="{BB962C8B-B14F-4D97-AF65-F5344CB8AC3E}">
        <p14:creationId xmlns:p14="http://schemas.microsoft.com/office/powerpoint/2010/main" val="2386025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3AB18-4DAB-F245-B58E-9DD7039EC408}"/>
              </a:ext>
            </a:extLst>
          </p:cNvPr>
          <p:cNvSpPr>
            <a:spLocks noGrp="1"/>
          </p:cNvSpPr>
          <p:nvPr>
            <p:ph type="title"/>
          </p:nvPr>
        </p:nvSpPr>
        <p:spPr/>
        <p:txBody>
          <a:bodyPr/>
          <a:lstStyle/>
          <a:p>
            <a:r>
              <a:rPr lang="en-US" dirty="0"/>
              <a:t>Preparing Your App for Release</a:t>
            </a:r>
          </a:p>
        </p:txBody>
      </p:sp>
      <p:sp>
        <p:nvSpPr>
          <p:cNvPr id="3" name="Content Placeholder 2">
            <a:extLst>
              <a:ext uri="{FF2B5EF4-FFF2-40B4-BE49-F238E27FC236}">
                <a16:creationId xmlns:a16="http://schemas.microsoft.com/office/drawing/2014/main" id="{D6F01B0F-185F-0C40-9C64-14D735227641}"/>
              </a:ext>
            </a:extLst>
          </p:cNvPr>
          <p:cNvSpPr>
            <a:spLocks noGrp="1"/>
          </p:cNvSpPr>
          <p:nvPr>
            <p:ph idx="1"/>
          </p:nvPr>
        </p:nvSpPr>
        <p:spPr/>
        <p:txBody>
          <a:bodyPr>
            <a:normAutofit fontScale="77500" lnSpcReduction="20000"/>
          </a:bodyPr>
          <a:lstStyle/>
          <a:p>
            <a:r>
              <a:rPr lang="en-US" dirty="0"/>
              <a:t>Testing the release version of your </a:t>
            </a:r>
            <a:r>
              <a:rPr lang="en-US" dirty="0" err="1"/>
              <a:t>application.Before</a:t>
            </a:r>
            <a:r>
              <a:rPr lang="en-US" dirty="0"/>
              <a:t> you distribute your application, you should thoroughly test the release version on at least one target handset device and one target tablet device.</a:t>
            </a:r>
          </a:p>
          <a:p>
            <a:r>
              <a:rPr lang="en-US" dirty="0"/>
              <a:t>Updating application resources for </a:t>
            </a:r>
            <a:r>
              <a:rPr lang="en-US" dirty="0" err="1"/>
              <a:t>release.You</a:t>
            </a:r>
            <a:r>
              <a:rPr lang="en-US" dirty="0"/>
              <a:t> need to be sure that all application resources such as multimedia files and graphics are updated and included with your application or staged on the proper production servers.</a:t>
            </a:r>
          </a:p>
          <a:p>
            <a:r>
              <a:rPr lang="en-US" dirty="0"/>
              <a:t>Preparing remote servers and services that your application depends </a:t>
            </a:r>
            <a:r>
              <a:rPr lang="en-US" dirty="0" err="1"/>
              <a:t>on.If</a:t>
            </a:r>
            <a:r>
              <a:rPr lang="en-US" dirty="0"/>
              <a:t> your application depends on external servers or services, you need to be sure they are secure and production ready.</a:t>
            </a:r>
          </a:p>
          <a:p>
            <a:endParaRPr lang="en-US" dirty="0"/>
          </a:p>
        </p:txBody>
      </p:sp>
    </p:spTree>
    <p:extLst>
      <p:ext uri="{BB962C8B-B14F-4D97-AF65-F5344CB8AC3E}">
        <p14:creationId xmlns:p14="http://schemas.microsoft.com/office/powerpoint/2010/main" val="2930373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267B5-5A56-B640-A02A-4690B84D7E60}"/>
              </a:ext>
            </a:extLst>
          </p:cNvPr>
          <p:cNvSpPr>
            <a:spLocks noGrp="1"/>
          </p:cNvSpPr>
          <p:nvPr>
            <p:ph type="title"/>
          </p:nvPr>
        </p:nvSpPr>
        <p:spPr/>
        <p:txBody>
          <a:bodyPr/>
          <a:lstStyle/>
          <a:p>
            <a:r>
              <a:rPr lang="en-US" dirty="0"/>
              <a:t>Publish Your App</a:t>
            </a:r>
          </a:p>
        </p:txBody>
      </p:sp>
      <p:sp>
        <p:nvSpPr>
          <p:cNvPr id="3" name="Content Placeholder 2">
            <a:extLst>
              <a:ext uri="{FF2B5EF4-FFF2-40B4-BE49-F238E27FC236}">
                <a16:creationId xmlns:a16="http://schemas.microsoft.com/office/drawing/2014/main" id="{46DD3BD1-7A74-464C-85E9-65BB6E1D960B}"/>
              </a:ext>
            </a:extLst>
          </p:cNvPr>
          <p:cNvSpPr>
            <a:spLocks noGrp="1"/>
          </p:cNvSpPr>
          <p:nvPr>
            <p:ph idx="1"/>
          </p:nvPr>
        </p:nvSpPr>
        <p:spPr/>
        <p:txBody>
          <a:bodyPr/>
          <a:lstStyle/>
          <a:p>
            <a:r>
              <a:rPr lang="en-US" dirty="0"/>
              <a:t>need to get a private key for signing your application. You will also need to create an icon for your application, and you may want to prepare an End User License Agreement (EULA) to protect your person, organization, and intellectual property.</a:t>
            </a:r>
          </a:p>
        </p:txBody>
      </p:sp>
    </p:spTree>
    <p:extLst>
      <p:ext uri="{BB962C8B-B14F-4D97-AF65-F5344CB8AC3E}">
        <p14:creationId xmlns:p14="http://schemas.microsoft.com/office/powerpoint/2010/main" val="2837112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8A575-D72B-6340-B25C-3294D874A2F0}"/>
              </a:ext>
            </a:extLst>
          </p:cNvPr>
          <p:cNvSpPr>
            <a:spLocks noGrp="1"/>
          </p:cNvSpPr>
          <p:nvPr>
            <p:ph type="title"/>
          </p:nvPr>
        </p:nvSpPr>
        <p:spPr/>
        <p:txBody>
          <a:bodyPr/>
          <a:lstStyle/>
          <a:p>
            <a:r>
              <a:rPr lang="en-US" dirty="0"/>
              <a:t>Cert and Keys</a:t>
            </a:r>
          </a:p>
        </p:txBody>
      </p:sp>
      <p:sp>
        <p:nvSpPr>
          <p:cNvPr id="3" name="Content Placeholder 2">
            <a:extLst>
              <a:ext uri="{FF2B5EF4-FFF2-40B4-BE49-F238E27FC236}">
                <a16:creationId xmlns:a16="http://schemas.microsoft.com/office/drawing/2014/main" id="{A21618A5-83E9-BF4B-8CA9-95A53A689B79}"/>
              </a:ext>
            </a:extLst>
          </p:cNvPr>
          <p:cNvSpPr>
            <a:spLocks noGrp="1"/>
          </p:cNvSpPr>
          <p:nvPr>
            <p:ph idx="1"/>
          </p:nvPr>
        </p:nvSpPr>
        <p:spPr/>
        <p:txBody>
          <a:bodyPr>
            <a:normAutofit fontScale="85000" lnSpcReduction="20000"/>
          </a:bodyPr>
          <a:lstStyle/>
          <a:p>
            <a:r>
              <a:rPr lang="en-US" dirty="0"/>
              <a:t>A public-key certificate, also known as a digital certificate or an identity certificate, contains the public key of a public/private key pair, as well as some other metadata identifying the owner of the key (for example, name and location).</a:t>
            </a:r>
          </a:p>
          <a:p>
            <a:r>
              <a:rPr lang="en-US" dirty="0"/>
              <a:t>When you sign an APK, the signing tool attaches the public-key certificate to the APK. The public-key certificate serves as as a "fingerprint" that uniquely associates the APK to you and your corresponding private key. This helps Android ensure that any future updates to your APK are authentic and come from the original author. The key used to create this certificate is called the </a:t>
            </a:r>
            <a:r>
              <a:rPr lang="en-US" i="1" dirty="0"/>
              <a:t>app signing key</a:t>
            </a:r>
            <a:r>
              <a:rPr lang="en-US" dirty="0"/>
              <a:t>.</a:t>
            </a:r>
          </a:p>
        </p:txBody>
      </p:sp>
    </p:spTree>
    <p:extLst>
      <p:ext uri="{BB962C8B-B14F-4D97-AF65-F5344CB8AC3E}">
        <p14:creationId xmlns:p14="http://schemas.microsoft.com/office/powerpoint/2010/main" val="115699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73060-BEFA-0C41-9127-38874AEFAB91}"/>
              </a:ext>
            </a:extLst>
          </p:cNvPr>
          <p:cNvSpPr>
            <a:spLocks noGrp="1"/>
          </p:cNvSpPr>
          <p:nvPr>
            <p:ph type="title"/>
          </p:nvPr>
        </p:nvSpPr>
        <p:spPr/>
        <p:txBody>
          <a:bodyPr/>
          <a:lstStyle/>
          <a:p>
            <a:r>
              <a:rPr lang="en-US" dirty="0"/>
              <a:t>Launching Browser from App</a:t>
            </a:r>
          </a:p>
        </p:txBody>
      </p:sp>
      <p:sp>
        <p:nvSpPr>
          <p:cNvPr id="3" name="Content Placeholder 2">
            <a:extLst>
              <a:ext uri="{FF2B5EF4-FFF2-40B4-BE49-F238E27FC236}">
                <a16:creationId xmlns:a16="http://schemas.microsoft.com/office/drawing/2014/main" id="{E7DE6B2A-15B7-E649-8EC3-025DC693DB38}"/>
              </a:ext>
            </a:extLst>
          </p:cNvPr>
          <p:cNvSpPr>
            <a:spLocks noGrp="1"/>
          </p:cNvSpPr>
          <p:nvPr>
            <p:ph sz="half" idx="1"/>
          </p:nvPr>
        </p:nvSpPr>
        <p:spPr>
          <a:xfrm>
            <a:off x="457200" y="1600200"/>
            <a:ext cx="8686800" cy="4525963"/>
          </a:xfrm>
        </p:spPr>
        <p:txBody>
          <a:bodyPr>
            <a:normAutofit/>
          </a:bodyPr>
          <a:lstStyle/>
          <a:p>
            <a:r>
              <a:rPr lang="en-US" sz="2400" dirty="0"/>
              <a:t>Create an intent with a given action and for a given data </a:t>
            </a:r>
            <a:r>
              <a:rPr lang="en-US" sz="2400" dirty="0" err="1"/>
              <a:t>url</a:t>
            </a:r>
            <a:r>
              <a:rPr lang="en-US" sz="2400" dirty="0"/>
              <a:t>.</a:t>
            </a:r>
          </a:p>
          <a:p>
            <a:r>
              <a:rPr lang="en-US" sz="2400" dirty="0"/>
              <a:t>If there are no apps on the device that can receive the implicit intent, your app will crash when it calls </a:t>
            </a:r>
            <a:r>
              <a:rPr lang="en-US" sz="2400" dirty="0" err="1"/>
              <a:t>startActivity</a:t>
            </a:r>
            <a:r>
              <a:rPr lang="en-US" sz="2400" dirty="0"/>
              <a:t>(). To first verify that an app exists to receive the intent, call </a:t>
            </a:r>
            <a:r>
              <a:rPr lang="en-US" sz="2400" dirty="0" err="1"/>
              <a:t>resolveActivity</a:t>
            </a:r>
            <a:r>
              <a:rPr lang="en-US" sz="2400" dirty="0"/>
              <a:t>() on your Intent object.</a:t>
            </a:r>
          </a:p>
        </p:txBody>
      </p:sp>
      <p:pic>
        <p:nvPicPr>
          <p:cNvPr id="6" name="Content Placeholder 5">
            <a:extLst>
              <a:ext uri="{FF2B5EF4-FFF2-40B4-BE49-F238E27FC236}">
                <a16:creationId xmlns:a16="http://schemas.microsoft.com/office/drawing/2014/main" id="{2D14687B-016A-4946-A62F-7E07D6DE02A6}"/>
              </a:ext>
            </a:extLst>
          </p:cNvPr>
          <p:cNvPicPr>
            <a:picLocks noGrp="1" noChangeAspect="1"/>
          </p:cNvPicPr>
          <p:nvPr>
            <p:ph sz="half" idx="2"/>
          </p:nvPr>
        </p:nvPicPr>
        <p:blipFill>
          <a:blip r:embed="rId2"/>
          <a:stretch>
            <a:fillRect/>
          </a:stretch>
        </p:blipFill>
        <p:spPr>
          <a:xfrm>
            <a:off x="1681828" y="3863181"/>
            <a:ext cx="6237544" cy="2622314"/>
          </a:xfrm>
        </p:spPr>
      </p:pic>
    </p:spTree>
    <p:extLst>
      <p:ext uri="{BB962C8B-B14F-4D97-AF65-F5344CB8AC3E}">
        <p14:creationId xmlns:p14="http://schemas.microsoft.com/office/powerpoint/2010/main" val="3426222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DDA7-2D0A-9343-A7E6-AB678AD6E162}"/>
              </a:ext>
            </a:extLst>
          </p:cNvPr>
          <p:cNvSpPr>
            <a:spLocks noGrp="1"/>
          </p:cNvSpPr>
          <p:nvPr>
            <p:ph type="title"/>
          </p:nvPr>
        </p:nvSpPr>
        <p:spPr/>
        <p:txBody>
          <a:bodyPr/>
          <a:lstStyle/>
          <a:p>
            <a:r>
              <a:rPr lang="en-US" dirty="0"/>
              <a:t>Sign Your Build</a:t>
            </a:r>
          </a:p>
        </p:txBody>
      </p:sp>
      <p:sp>
        <p:nvSpPr>
          <p:cNvPr id="3" name="Content Placeholder 2">
            <a:extLst>
              <a:ext uri="{FF2B5EF4-FFF2-40B4-BE49-F238E27FC236}">
                <a16:creationId xmlns:a16="http://schemas.microsoft.com/office/drawing/2014/main" id="{6E0D7FB1-597E-3941-B48D-33DC90949A8B}"/>
              </a:ext>
            </a:extLst>
          </p:cNvPr>
          <p:cNvSpPr>
            <a:spLocks noGrp="1"/>
          </p:cNvSpPr>
          <p:nvPr>
            <p:ph idx="1"/>
          </p:nvPr>
        </p:nvSpPr>
        <p:spPr/>
        <p:txBody>
          <a:bodyPr/>
          <a:lstStyle/>
          <a:p>
            <a:r>
              <a:rPr lang="en-US" dirty="0"/>
              <a:t>https://</a:t>
            </a:r>
            <a:r>
              <a:rPr lang="en-US" dirty="0" err="1"/>
              <a:t>developer.android.com</a:t>
            </a:r>
            <a:r>
              <a:rPr lang="en-US" dirty="0"/>
              <a:t>/studio/publish/</a:t>
            </a:r>
            <a:r>
              <a:rPr lang="en-US" dirty="0" err="1"/>
              <a:t>app-signing#release-mode</a:t>
            </a:r>
            <a:endParaRPr lang="en-US" dirty="0"/>
          </a:p>
        </p:txBody>
      </p:sp>
    </p:spTree>
    <p:extLst>
      <p:ext uri="{BB962C8B-B14F-4D97-AF65-F5344CB8AC3E}">
        <p14:creationId xmlns:p14="http://schemas.microsoft.com/office/powerpoint/2010/main" val="2707284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01351-8D34-154A-9A9F-767286AE9535}"/>
              </a:ext>
            </a:extLst>
          </p:cNvPr>
          <p:cNvSpPr>
            <a:spLocks noGrp="1"/>
          </p:cNvSpPr>
          <p:nvPr>
            <p:ph type="title"/>
          </p:nvPr>
        </p:nvSpPr>
        <p:spPr/>
        <p:txBody>
          <a:bodyPr/>
          <a:lstStyle/>
          <a:p>
            <a:r>
              <a:rPr lang="en-US" dirty="0"/>
              <a:t>Publish </a:t>
            </a:r>
          </a:p>
        </p:txBody>
      </p:sp>
      <p:sp>
        <p:nvSpPr>
          <p:cNvPr id="3" name="Content Placeholder 2">
            <a:extLst>
              <a:ext uri="{FF2B5EF4-FFF2-40B4-BE49-F238E27FC236}">
                <a16:creationId xmlns:a16="http://schemas.microsoft.com/office/drawing/2014/main" id="{592D7C01-D2DC-404F-A2AE-31CDA63535DF}"/>
              </a:ext>
            </a:extLst>
          </p:cNvPr>
          <p:cNvSpPr>
            <a:spLocks noGrp="1"/>
          </p:cNvSpPr>
          <p:nvPr>
            <p:ph idx="1"/>
          </p:nvPr>
        </p:nvSpPr>
        <p:spPr/>
        <p:txBody>
          <a:bodyPr/>
          <a:lstStyle/>
          <a:p>
            <a:r>
              <a:rPr lang="en-US" dirty="0"/>
              <a:t>https://</a:t>
            </a:r>
            <a:r>
              <a:rPr lang="en-US" dirty="0" err="1"/>
              <a:t>developer.android.com</a:t>
            </a:r>
            <a:r>
              <a:rPr lang="en-US" dirty="0"/>
              <a:t>/distribute/best-practices/launch/</a:t>
            </a:r>
          </a:p>
        </p:txBody>
      </p:sp>
    </p:spTree>
    <p:extLst>
      <p:ext uri="{BB962C8B-B14F-4D97-AF65-F5344CB8AC3E}">
        <p14:creationId xmlns:p14="http://schemas.microsoft.com/office/powerpoint/2010/main" val="3700822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a:t>
            </a:r>
            <a:r>
              <a:rPr lang="en-US"/>
              <a:t>much more to do!!!!</a:t>
            </a:r>
          </a:p>
        </p:txBody>
      </p:sp>
      <p:sp>
        <p:nvSpPr>
          <p:cNvPr id="3" name="Content Placeholder 2"/>
          <p:cNvSpPr>
            <a:spLocks noGrp="1"/>
          </p:cNvSpPr>
          <p:nvPr>
            <p:ph idx="1"/>
          </p:nvPr>
        </p:nvSpPr>
        <p:spPr/>
        <p:txBody>
          <a:bodyPr>
            <a:normAutofit fontScale="92500" lnSpcReduction="20000"/>
          </a:bodyPr>
          <a:lstStyle/>
          <a:p>
            <a:r>
              <a:rPr lang="en-US" dirty="0"/>
              <a:t>As you can see, Android has a steep learning curve!</a:t>
            </a:r>
          </a:p>
          <a:p>
            <a:r>
              <a:rPr lang="en-US" dirty="0"/>
              <a:t>There is so much more to pick up where we left off and explore the additional capabilities in android application development. </a:t>
            </a:r>
          </a:p>
          <a:p>
            <a:r>
              <a:rPr lang="en-US" dirty="0"/>
              <a:t>You should continue to study topics related to, application services, permissions and security, device sensors, and data persistence.</a:t>
            </a:r>
          </a:p>
          <a:p>
            <a:pPr lvl="1"/>
            <a:r>
              <a:rPr lang="en-US" dirty="0"/>
              <a:t>Develop Android applications</a:t>
            </a:r>
          </a:p>
          <a:p>
            <a:pPr lvl="1"/>
            <a:r>
              <a:rPr lang="en-US" dirty="0"/>
              <a:t>Understand what you’re writing</a:t>
            </a:r>
          </a:p>
          <a:p>
            <a:pPr lvl="1"/>
            <a:r>
              <a:rPr lang="en-US" dirty="0"/>
              <a:t>See how to publish your application in the app store. </a:t>
            </a:r>
          </a:p>
          <a:p>
            <a:endParaRPr lang="en-US" dirty="0"/>
          </a:p>
        </p:txBody>
      </p:sp>
    </p:spTree>
    <p:extLst>
      <p:ext uri="{BB962C8B-B14F-4D97-AF65-F5344CB8AC3E}">
        <p14:creationId xmlns:p14="http://schemas.microsoft.com/office/powerpoint/2010/main" val="2063969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How to start using SQLite API?</a:t>
            </a:r>
          </a:p>
          <a:p>
            <a:r>
              <a:rPr lang="en-US" dirty="0"/>
              <a:t>How to create new database &amp; database tables?</a:t>
            </a:r>
          </a:p>
          <a:p>
            <a:r>
              <a:rPr lang="en-US" dirty="0"/>
              <a:t>How to perform CRUD “</a:t>
            </a:r>
            <a:r>
              <a:rPr lang="en-US" b="1" dirty="0"/>
              <a:t>C</a:t>
            </a:r>
            <a:r>
              <a:rPr lang="en-US" dirty="0"/>
              <a:t>reate, </a:t>
            </a:r>
            <a:r>
              <a:rPr lang="en-US" b="1" dirty="0"/>
              <a:t>R</a:t>
            </a:r>
            <a:r>
              <a:rPr lang="en-US" dirty="0"/>
              <a:t>ead, </a:t>
            </a:r>
            <a:r>
              <a:rPr lang="en-US" b="1" dirty="0"/>
              <a:t>U</a:t>
            </a:r>
            <a:r>
              <a:rPr lang="en-US" dirty="0"/>
              <a:t>pdate and </a:t>
            </a:r>
            <a:r>
              <a:rPr lang="en-US" b="1" dirty="0"/>
              <a:t>D</a:t>
            </a:r>
            <a:r>
              <a:rPr lang="en-US" dirty="0"/>
              <a:t>elete” operations?</a:t>
            </a:r>
          </a:p>
          <a:p>
            <a:pPr marL="0" indent="0">
              <a:buNone/>
            </a:pPr>
            <a:endParaRPr lang="en-US" dirty="0"/>
          </a:p>
        </p:txBody>
      </p:sp>
    </p:spTree>
    <p:extLst>
      <p:ext uri="{BB962C8B-B14F-4D97-AF65-F5344CB8AC3E}">
        <p14:creationId xmlns:p14="http://schemas.microsoft.com/office/powerpoint/2010/main" val="103585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SQLite</a:t>
            </a:r>
          </a:p>
        </p:txBody>
      </p:sp>
      <p:sp>
        <p:nvSpPr>
          <p:cNvPr id="3" name="Content Placeholder 2"/>
          <p:cNvSpPr>
            <a:spLocks noGrp="1"/>
          </p:cNvSpPr>
          <p:nvPr>
            <p:ph idx="1"/>
          </p:nvPr>
        </p:nvSpPr>
        <p:spPr/>
        <p:txBody>
          <a:bodyPr/>
          <a:lstStyle/>
          <a:p>
            <a:r>
              <a:rPr lang="en-US" dirty="0"/>
              <a:t> SQLite is an open source, multi-platform library that gives you access to a powerful, relational database API backed by a single file on disk</a:t>
            </a:r>
          </a:p>
          <a:p>
            <a:r>
              <a:rPr lang="en-US" dirty="0"/>
              <a:t> Android includes a Java front-end to SQLite through the </a:t>
            </a:r>
            <a:r>
              <a:rPr lang="en-US" dirty="0" err="1"/>
              <a:t>SQLiteDatabase</a:t>
            </a:r>
            <a:r>
              <a:rPr lang="en-US" dirty="0"/>
              <a:t>  class, which provides result sets as Cursor instances.</a:t>
            </a:r>
          </a:p>
        </p:txBody>
      </p:sp>
    </p:spTree>
    <p:extLst>
      <p:ext uri="{BB962C8B-B14F-4D97-AF65-F5344CB8AC3E}">
        <p14:creationId xmlns:p14="http://schemas.microsoft.com/office/powerpoint/2010/main" val="3578648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Databases with SQLite</a:t>
            </a:r>
          </a:p>
        </p:txBody>
      </p:sp>
      <p:sp>
        <p:nvSpPr>
          <p:cNvPr id="3" name="Content Placeholder 2"/>
          <p:cNvSpPr>
            <a:spLocks noGrp="1"/>
          </p:cNvSpPr>
          <p:nvPr>
            <p:ph idx="1"/>
          </p:nvPr>
        </p:nvSpPr>
        <p:spPr/>
        <p:txBody>
          <a:bodyPr>
            <a:normAutofit fontScale="85000" lnSpcReduction="20000"/>
          </a:bodyPr>
          <a:lstStyle/>
          <a:p>
            <a:r>
              <a:rPr lang="en-US" dirty="0"/>
              <a:t>In order to store anything in a database, first you need to define the structure of the database and open it. </a:t>
            </a:r>
          </a:p>
          <a:p>
            <a:r>
              <a:rPr lang="en-US" dirty="0"/>
              <a:t>Since this is such a common task in Android, a helper class exists. </a:t>
            </a:r>
            <a:r>
              <a:rPr lang="en-US" b="1" dirty="0" err="1"/>
              <a:t>SQLiteOpenHelper</a:t>
            </a:r>
            <a:r>
              <a:rPr lang="en-US" b="1" dirty="0"/>
              <a:t> </a:t>
            </a:r>
            <a:r>
              <a:rPr lang="en-US" dirty="0"/>
              <a:t>encapsulates the chore of creating, opening, and updating databases for storing your application data.</a:t>
            </a:r>
          </a:p>
          <a:p>
            <a:r>
              <a:rPr lang="en-US" dirty="0"/>
              <a:t>For your apps you will create a subclass of </a:t>
            </a:r>
            <a:r>
              <a:rPr lang="en-US" b="1" dirty="0" err="1"/>
              <a:t>SQLiteOpenHelper</a:t>
            </a:r>
            <a:r>
              <a:rPr lang="en-US" b="1" dirty="0"/>
              <a:t>. </a:t>
            </a:r>
            <a:endParaRPr lang="en-US" dirty="0"/>
          </a:p>
          <a:p>
            <a:r>
              <a:rPr lang="en-US" b="1" dirty="0"/>
              <a:t>Your activity or Fragment class </a:t>
            </a:r>
            <a:r>
              <a:rPr lang="en-US" dirty="0"/>
              <a:t>will hold on to a private instance of </a:t>
            </a:r>
            <a:r>
              <a:rPr lang="en-US" b="1" dirty="0" err="1"/>
              <a:t>SQLiteOpenHelper</a:t>
            </a:r>
            <a:r>
              <a:rPr lang="en-US" b="1" dirty="0"/>
              <a:t> </a:t>
            </a:r>
            <a:r>
              <a:rPr lang="en-US" dirty="0"/>
              <a:t>and provide the rest of the application with an API for inserting, querying, and otherwise managing the data in the database.</a:t>
            </a:r>
          </a:p>
          <a:p>
            <a:endParaRPr lang="en-US" dirty="0"/>
          </a:p>
        </p:txBody>
      </p:sp>
    </p:spTree>
    <p:extLst>
      <p:ext uri="{BB962C8B-B14F-4D97-AF65-F5344CB8AC3E}">
        <p14:creationId xmlns:p14="http://schemas.microsoft.com/office/powerpoint/2010/main" val="3892514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Databases with SQLite</a:t>
            </a:r>
          </a:p>
        </p:txBody>
      </p:sp>
      <p:sp>
        <p:nvSpPr>
          <p:cNvPr id="3" name="Content Placeholder 2"/>
          <p:cNvSpPr>
            <a:spLocks noGrp="1"/>
          </p:cNvSpPr>
          <p:nvPr>
            <p:ph idx="1"/>
          </p:nvPr>
        </p:nvSpPr>
        <p:spPr/>
        <p:txBody>
          <a:bodyPr>
            <a:normAutofit fontScale="92500" lnSpcReduction="10000"/>
          </a:bodyPr>
          <a:lstStyle/>
          <a:p>
            <a:r>
              <a:rPr lang="en-US" dirty="0"/>
              <a:t>When designing an application’s database storage API, you typically create one subclass of </a:t>
            </a:r>
            <a:r>
              <a:rPr lang="en-US" b="1" dirty="0" err="1"/>
              <a:t>SQLiteOpenHelper</a:t>
            </a:r>
            <a:r>
              <a:rPr lang="en-US" b="1" dirty="0"/>
              <a:t> </a:t>
            </a:r>
            <a:r>
              <a:rPr lang="en-US" dirty="0"/>
              <a:t>for each type of database you need to create and manage. </a:t>
            </a:r>
          </a:p>
          <a:p>
            <a:r>
              <a:rPr lang="en-US" dirty="0"/>
              <a:t>You then create one instance of your subclass for each distinct SQLite database file you need to access. </a:t>
            </a:r>
          </a:p>
          <a:p>
            <a:r>
              <a:rPr lang="en-US" dirty="0"/>
              <a:t>Most applications will have just one subclass of </a:t>
            </a:r>
            <a:r>
              <a:rPr lang="en-US" b="1" dirty="0" err="1"/>
              <a:t>SQLiteOpenHelper</a:t>
            </a:r>
            <a:r>
              <a:rPr lang="en-US" b="1" dirty="0"/>
              <a:t> </a:t>
            </a:r>
            <a:r>
              <a:rPr lang="en-US" dirty="0"/>
              <a:t>and share a single instance of it with the rest of the application components.</a:t>
            </a:r>
          </a:p>
          <a:p>
            <a:endParaRPr lang="en-US" dirty="0"/>
          </a:p>
        </p:txBody>
      </p:sp>
    </p:spTree>
    <p:extLst>
      <p:ext uri="{BB962C8B-B14F-4D97-AF65-F5344CB8AC3E}">
        <p14:creationId xmlns:p14="http://schemas.microsoft.com/office/powerpoint/2010/main" val="3867431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Get Started	</a:t>
            </a:r>
          </a:p>
        </p:txBody>
      </p:sp>
      <p:sp>
        <p:nvSpPr>
          <p:cNvPr id="3" name="Content Placeholder 2"/>
          <p:cNvSpPr>
            <a:spLocks noGrp="1"/>
          </p:cNvSpPr>
          <p:nvPr>
            <p:ph idx="1"/>
          </p:nvPr>
        </p:nvSpPr>
        <p:spPr>
          <a:xfrm>
            <a:off x="457200" y="1600200"/>
            <a:ext cx="8229600" cy="2299011"/>
          </a:xfrm>
        </p:spPr>
        <p:txBody>
          <a:bodyPr/>
          <a:lstStyle/>
          <a:p>
            <a:r>
              <a:rPr lang="en-US" dirty="0"/>
              <a:t>We want to create the following:</a:t>
            </a:r>
          </a:p>
          <a:p>
            <a:r>
              <a:rPr lang="en-US" dirty="0"/>
              <a:t>One Database instance</a:t>
            </a:r>
            <a:r>
              <a:rPr lang="en-US" b="1" dirty="0"/>
              <a:t>:</a:t>
            </a:r>
            <a:r>
              <a:rPr lang="en-US" dirty="0"/>
              <a:t> “</a:t>
            </a:r>
            <a:r>
              <a:rPr lang="en-US" b="1" dirty="0" err="1"/>
              <a:t>BookDB</a:t>
            </a:r>
            <a:r>
              <a:rPr lang="en-US" dirty="0"/>
              <a:t>“.</a:t>
            </a:r>
          </a:p>
          <a:p>
            <a:r>
              <a:rPr lang="en-US" dirty="0"/>
              <a:t>One Table: “</a:t>
            </a:r>
            <a:r>
              <a:rPr lang="en-US" b="1" dirty="0"/>
              <a:t>books</a:t>
            </a:r>
            <a:r>
              <a:rPr lang="en-US" dirty="0"/>
              <a:t>” with three columns </a:t>
            </a:r>
            <a:r>
              <a:rPr lang="en-US" b="1" dirty="0"/>
              <a:t>id</a:t>
            </a:r>
            <a:r>
              <a:rPr lang="en-US" dirty="0"/>
              <a:t>, </a:t>
            </a:r>
            <a:r>
              <a:rPr lang="en-US" b="1" dirty="0"/>
              <a:t>title</a:t>
            </a:r>
            <a:r>
              <a:rPr lang="en-US" dirty="0"/>
              <a:t> &amp; </a:t>
            </a:r>
            <a:r>
              <a:rPr lang="en-US" b="1" dirty="0"/>
              <a:t>author</a:t>
            </a:r>
            <a:endParaRPr lang="en-US" dirty="0"/>
          </a:p>
          <a:p>
            <a:endParaRPr lang="en-US" dirty="0"/>
          </a:p>
        </p:txBody>
      </p:sp>
      <p:pic>
        <p:nvPicPr>
          <p:cNvPr id="4" name="Picture 3"/>
          <p:cNvPicPr>
            <a:picLocks noChangeAspect="1"/>
          </p:cNvPicPr>
          <p:nvPr/>
        </p:nvPicPr>
        <p:blipFill>
          <a:blip r:embed="rId2"/>
          <a:stretch>
            <a:fillRect/>
          </a:stretch>
        </p:blipFill>
        <p:spPr>
          <a:xfrm>
            <a:off x="1852133" y="3899211"/>
            <a:ext cx="6127584" cy="2746256"/>
          </a:xfrm>
          <a:prstGeom prst="rect">
            <a:avLst/>
          </a:prstGeom>
        </p:spPr>
      </p:pic>
    </p:spTree>
    <p:extLst>
      <p:ext uri="{BB962C8B-B14F-4D97-AF65-F5344CB8AC3E}">
        <p14:creationId xmlns:p14="http://schemas.microsoft.com/office/powerpoint/2010/main" val="3569003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example</a:t>
            </a:r>
          </a:p>
        </p:txBody>
      </p:sp>
      <p:sp>
        <p:nvSpPr>
          <p:cNvPr id="3" name="Content Placeholder 2"/>
          <p:cNvSpPr>
            <a:spLocks noGrp="1"/>
          </p:cNvSpPr>
          <p:nvPr>
            <p:ph idx="1"/>
          </p:nvPr>
        </p:nvSpPr>
        <p:spPr/>
        <p:txBody>
          <a:bodyPr/>
          <a:lstStyle/>
          <a:p>
            <a:r>
              <a:rPr lang="en-US" b="1" dirty="0"/>
              <a:t>Object Model “</a:t>
            </a:r>
            <a:r>
              <a:rPr lang="en-US" b="1" dirty="0" err="1"/>
              <a:t>Book.java</a:t>
            </a:r>
            <a:r>
              <a:rPr lang="en-US" b="1" dirty="0"/>
              <a:t>”</a:t>
            </a:r>
          </a:p>
          <a:p>
            <a:r>
              <a:rPr lang="en-US" dirty="0"/>
              <a:t>Create one Java model class: </a:t>
            </a:r>
            <a:r>
              <a:rPr lang="en-US" b="1" dirty="0" err="1"/>
              <a:t>Book.java</a:t>
            </a:r>
            <a:endParaRPr lang="en-US" dirty="0"/>
          </a:p>
          <a:p>
            <a:r>
              <a:rPr lang="en-US" dirty="0"/>
              <a:t>(See Android Studio)</a:t>
            </a:r>
          </a:p>
        </p:txBody>
      </p:sp>
    </p:spTree>
    <p:extLst>
      <p:ext uri="{BB962C8B-B14F-4D97-AF65-F5344CB8AC3E}">
        <p14:creationId xmlns:p14="http://schemas.microsoft.com/office/powerpoint/2010/main" val="1886066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implementation</a:t>
            </a:r>
          </a:p>
        </p:txBody>
      </p:sp>
      <p:sp>
        <p:nvSpPr>
          <p:cNvPr id="3" name="Content Placeholder 2"/>
          <p:cNvSpPr>
            <a:spLocks noGrp="1"/>
          </p:cNvSpPr>
          <p:nvPr>
            <p:ph idx="1"/>
          </p:nvPr>
        </p:nvSpPr>
        <p:spPr/>
        <p:txBody>
          <a:bodyPr>
            <a:normAutofit fontScale="85000" lnSpcReduction="20000"/>
          </a:bodyPr>
          <a:lstStyle/>
          <a:p>
            <a:r>
              <a:rPr lang="en-US" dirty="0"/>
              <a:t>Implementing a subclass of </a:t>
            </a:r>
            <a:r>
              <a:rPr lang="en-US" b="1" dirty="0" err="1"/>
              <a:t>SQLiteOpenHelper</a:t>
            </a:r>
            <a:r>
              <a:rPr lang="en-US" b="1" dirty="0"/>
              <a:t> </a:t>
            </a:r>
            <a:r>
              <a:rPr lang="en-US" dirty="0"/>
              <a:t>requires you to override two methods:</a:t>
            </a:r>
          </a:p>
          <a:p>
            <a:pPr lvl="1"/>
            <a:r>
              <a:rPr lang="en-US" b="1" dirty="0" err="1"/>
              <a:t>onCreate</a:t>
            </a:r>
            <a:r>
              <a:rPr lang="en-US" b="1" dirty="0"/>
              <a:t>(</a:t>
            </a:r>
            <a:r>
              <a:rPr lang="en-US" b="1" dirty="0" err="1"/>
              <a:t>SQLiteDatabase</a:t>
            </a:r>
            <a:r>
              <a:rPr lang="en-US" b="1" dirty="0"/>
              <a:t>) </a:t>
            </a:r>
            <a:r>
              <a:rPr lang="en-US" dirty="0"/>
              <a:t> </a:t>
            </a:r>
          </a:p>
          <a:p>
            <a:pPr lvl="1"/>
            <a:r>
              <a:rPr lang="en-US" b="1" dirty="0" err="1"/>
              <a:t>onUpgrade</a:t>
            </a:r>
            <a:r>
              <a:rPr lang="en-US" b="1" dirty="0"/>
              <a:t>(</a:t>
            </a:r>
            <a:r>
              <a:rPr lang="en-US" b="1" dirty="0" err="1"/>
              <a:t>SQLiteDatabase</a:t>
            </a:r>
            <a:r>
              <a:rPr lang="en-US" b="1" dirty="0"/>
              <a:t>, </a:t>
            </a:r>
            <a:r>
              <a:rPr lang="en-US" b="1" dirty="0" err="1"/>
              <a:t>int</a:t>
            </a:r>
            <a:r>
              <a:rPr lang="en-US" b="1" dirty="0"/>
              <a:t>, </a:t>
            </a:r>
            <a:r>
              <a:rPr lang="en-US" b="1" dirty="0" err="1"/>
              <a:t>int</a:t>
            </a:r>
            <a:r>
              <a:rPr lang="en-US" b="1" dirty="0"/>
              <a:t>)</a:t>
            </a:r>
            <a:r>
              <a:rPr lang="en-US" dirty="0"/>
              <a:t>. </a:t>
            </a:r>
          </a:p>
          <a:p>
            <a:r>
              <a:rPr lang="en-US" dirty="0"/>
              <a:t>In </a:t>
            </a:r>
            <a:r>
              <a:rPr lang="en-US" b="1" dirty="0" err="1"/>
              <a:t>onCreate</a:t>
            </a:r>
            <a:r>
              <a:rPr lang="en-US" b="1" dirty="0"/>
              <a:t>(…) </a:t>
            </a:r>
            <a:r>
              <a:rPr lang="en-US" dirty="0"/>
              <a:t>your job is to establish the schema for a newly created database. </a:t>
            </a:r>
          </a:p>
          <a:p>
            <a:r>
              <a:rPr lang="en-US" dirty="0"/>
              <a:t>A </a:t>
            </a:r>
            <a:r>
              <a:rPr lang="en-US" b="1" dirty="0"/>
              <a:t>database schema</a:t>
            </a:r>
            <a:r>
              <a:rPr lang="en-US" dirty="0"/>
              <a:t> is a way to logically group objects such as tables, views, stored procedures etc. Think of a </a:t>
            </a:r>
            <a:r>
              <a:rPr lang="en-US" b="1" dirty="0"/>
              <a:t>schema</a:t>
            </a:r>
            <a:r>
              <a:rPr lang="en-US" dirty="0"/>
              <a:t> as a container of objects. </a:t>
            </a:r>
          </a:p>
          <a:p>
            <a:r>
              <a:rPr lang="en-US" dirty="0"/>
              <a:t>In </a:t>
            </a:r>
            <a:r>
              <a:rPr lang="en-US" b="1" dirty="0" err="1"/>
              <a:t>onUpgrade</a:t>
            </a:r>
            <a:r>
              <a:rPr lang="en-US" b="1" dirty="0"/>
              <a:t>(…) </a:t>
            </a:r>
            <a:r>
              <a:rPr lang="en-US" dirty="0"/>
              <a:t>you have the opportunity to execute migration code to move from one version of the database schema to another.</a:t>
            </a:r>
          </a:p>
        </p:txBody>
      </p:sp>
    </p:spTree>
    <p:extLst>
      <p:ext uri="{BB962C8B-B14F-4D97-AF65-F5344CB8AC3E}">
        <p14:creationId xmlns:p14="http://schemas.microsoft.com/office/powerpoint/2010/main" val="19885145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1393</TotalTime>
  <Words>1243</Words>
  <Application>Microsoft Macintosh PowerPoint</Application>
  <PresentationFormat>On-screen Show (4:3)</PresentationFormat>
  <Paragraphs>84</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Android Programming Week 10</vt:lpstr>
      <vt:lpstr>Launching Browser from App</vt:lpstr>
      <vt:lpstr>Objectives</vt:lpstr>
      <vt:lpstr>SQLite</vt:lpstr>
      <vt:lpstr>Local Databases with SQLite</vt:lpstr>
      <vt:lpstr>Local Databases with SQLite</vt:lpstr>
      <vt:lpstr>Lets Get Started </vt:lpstr>
      <vt:lpstr>simple example</vt:lpstr>
      <vt:lpstr>Your implementation</vt:lpstr>
      <vt:lpstr>Simple example cont’d</vt:lpstr>
      <vt:lpstr>Querying a List of Runs From the Database</vt:lpstr>
      <vt:lpstr>Querying a List of Runs From the Database</vt:lpstr>
      <vt:lpstr>Querying a List of Runs From the Database</vt:lpstr>
      <vt:lpstr>Cursor continued</vt:lpstr>
      <vt:lpstr>Publish Your App</vt:lpstr>
      <vt:lpstr>Preparing Your App for Release</vt:lpstr>
      <vt:lpstr>Preparing Your App for Release</vt:lpstr>
      <vt:lpstr>Publish Your App</vt:lpstr>
      <vt:lpstr>Cert and Keys</vt:lpstr>
      <vt:lpstr>Sign Your Build</vt:lpstr>
      <vt:lpstr>Publish </vt:lpstr>
      <vt:lpstr>So much more to do!!!!</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Android Programming Week 10</dc:title>
  <dc:creator>Tavaris</dc:creator>
  <cp:lastModifiedBy>Tavaris Thomas</cp:lastModifiedBy>
  <cp:revision>18</cp:revision>
  <dcterms:created xsi:type="dcterms:W3CDTF">2015-02-14T02:10:58Z</dcterms:created>
  <dcterms:modified xsi:type="dcterms:W3CDTF">2018-06-09T15:53:05Z</dcterms:modified>
</cp:coreProperties>
</file>