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ECDF-4DA7-664E-AD91-597783A13449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329F-5056-8543-90F1-FBF42ED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Model-View-Controller (MVC)</a:t>
            </a:r>
          </a:p>
        </p:txBody>
      </p:sp>
    </p:spTree>
    <p:extLst>
      <p:ext uri="{BB962C8B-B14F-4D97-AF65-F5344CB8AC3E}">
        <p14:creationId xmlns:p14="http://schemas.microsoft.com/office/powerpoint/2010/main" val="197197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View Layer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Strings.xml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&lt;?xml version="1.0" encoding="utf-8"?&gt;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&lt;resources&gt;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latin typeface="Courier"/>
                <a:cs typeface="Courier"/>
              </a:rPr>
              <a:t>app_name</a:t>
            </a:r>
            <a:r>
              <a:rPr lang="en-US" dirty="0" smtClean="0">
                <a:latin typeface="Courier"/>
                <a:cs typeface="Courier"/>
              </a:rPr>
              <a:t>"&gt;</a:t>
            </a:r>
            <a:r>
              <a:rPr lang="en-US" dirty="0" err="1" smtClean="0">
                <a:latin typeface="Courier"/>
                <a:cs typeface="Courier"/>
              </a:rPr>
              <a:t>GeoQuiz</a:t>
            </a:r>
            <a:r>
              <a:rPr lang="en-US" dirty="0" smtClean="0">
                <a:latin typeface="Courier"/>
                <a:cs typeface="Courier"/>
              </a:rPr>
              <a:t>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latin typeface="Courier"/>
                <a:cs typeface="Courier"/>
              </a:rPr>
              <a:t>true_button</a:t>
            </a:r>
            <a:r>
              <a:rPr lang="en-US" dirty="0" smtClean="0">
                <a:latin typeface="Courier"/>
                <a:cs typeface="Courier"/>
              </a:rPr>
              <a:t>"&gt;True&lt;/string&gt;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latin typeface="Courier"/>
                <a:cs typeface="Courier"/>
              </a:rPr>
              <a:t>false_button</a:t>
            </a:r>
            <a:r>
              <a:rPr lang="en-US" dirty="0" smtClean="0">
                <a:latin typeface="Courier"/>
                <a:cs typeface="Courier"/>
              </a:rPr>
              <a:t>"&gt;False&lt;/string&gt;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next_button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"&gt;Next&lt;/string&gt;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prev_button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Prev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latin typeface="Courier"/>
                <a:cs typeface="Courier"/>
              </a:rPr>
              <a:t>correct_toast</a:t>
            </a:r>
            <a:r>
              <a:rPr lang="en-US" dirty="0" smtClean="0">
                <a:latin typeface="Courier"/>
                <a:cs typeface="Courier"/>
              </a:rPr>
              <a:t>"&gt;Correct!&lt;/string&gt;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latin typeface="Courier"/>
                <a:cs typeface="Courier"/>
              </a:rPr>
              <a:t>incorrect_toast</a:t>
            </a:r>
            <a:r>
              <a:rPr lang="en-US" dirty="0" smtClean="0">
                <a:latin typeface="Courier"/>
                <a:cs typeface="Courier"/>
              </a:rPr>
              <a:t>"&gt;Incorrect!&lt;/string&gt;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latin typeface="Courier"/>
                <a:cs typeface="Courier"/>
              </a:rPr>
              <a:t>menu_settings</a:t>
            </a:r>
            <a:r>
              <a:rPr lang="en-US" dirty="0" smtClean="0">
                <a:latin typeface="Courier"/>
                <a:cs typeface="Courier"/>
              </a:rPr>
              <a:t>"&gt;Settings&lt;/string&gt;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question_oceans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"&gt;The Pacific Ocean is larger than the Atlantic Ocean.&lt;/string&gt;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question_mideast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"&gt;The Suez Canal connects the Red Sea and the Indian Ocean.&lt;/string&gt;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question_africa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"&gt;The source of the Nile River is in Egypt.&lt;/string&gt;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question_americas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"&gt;The Amazon River is the longest river in the Americas.&lt;/string&gt;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&lt;string name="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question_asia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"&gt;Lake Baikal is the world\'s oldest and deepest freshwater lake</a:t>
            </a:r>
            <a:r>
              <a:rPr lang="en-US" dirty="0" smtClean="0">
                <a:latin typeface="Courier"/>
                <a:cs typeface="Courier"/>
              </a:rPr>
              <a:t>.&lt;/string&gt;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&lt;/resources&gt;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Activity_quiz.xml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&lt;</a:t>
            </a:r>
            <a:r>
              <a:rPr lang="en-US" dirty="0" err="1" smtClean="0">
                <a:latin typeface="Courier"/>
                <a:cs typeface="Courier"/>
              </a:rPr>
              <a:t>LinearLayout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xmlns:android</a:t>
            </a:r>
            <a:r>
              <a:rPr lang="en-US" dirty="0" smtClean="0">
                <a:latin typeface="Courier"/>
                <a:cs typeface="Courier"/>
              </a:rPr>
              <a:t>="http://</a:t>
            </a:r>
            <a:r>
              <a:rPr lang="en-US" dirty="0" err="1" smtClean="0">
                <a:latin typeface="Courier"/>
                <a:cs typeface="Courier"/>
              </a:rPr>
              <a:t>schemas.android.com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apk</a:t>
            </a:r>
            <a:r>
              <a:rPr lang="en-US" dirty="0" smtClean="0">
                <a:latin typeface="Courier"/>
                <a:cs typeface="Courier"/>
              </a:rPr>
              <a:t>/res/android"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android:layout_width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match_parent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android:layout_height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match_parent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android:gravity</a:t>
            </a:r>
            <a:r>
              <a:rPr lang="en-US" dirty="0" smtClean="0">
                <a:latin typeface="Courier"/>
                <a:cs typeface="Courier"/>
              </a:rPr>
              <a:t>="center"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android:orientation</a:t>
            </a:r>
            <a:r>
              <a:rPr lang="en-US" dirty="0" smtClean="0">
                <a:latin typeface="Courier"/>
                <a:cs typeface="Courier"/>
              </a:rPr>
              <a:t>="vertical" 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</a:t>
            </a:r>
            <a:r>
              <a:rPr lang="en-US" dirty="0" err="1" smtClean="0">
                <a:latin typeface="Courier"/>
                <a:cs typeface="Courier"/>
              </a:rPr>
              <a:t>TextView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android:id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="@+id/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question_text_view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android:layout_width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android:layout_height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android:padding</a:t>
            </a:r>
            <a:r>
              <a:rPr lang="en-US" dirty="0" smtClean="0">
                <a:latin typeface="Courier"/>
                <a:cs typeface="Courier"/>
              </a:rPr>
              <a:t>="24dp" /&gt;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</a:t>
            </a:r>
            <a:r>
              <a:rPr lang="en-US" dirty="0" err="1" smtClean="0">
                <a:latin typeface="Courier"/>
                <a:cs typeface="Courier"/>
              </a:rPr>
              <a:t>LinearLayout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android:layout_width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android:layout_height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android:orientation</a:t>
            </a:r>
            <a:r>
              <a:rPr lang="en-US" dirty="0" smtClean="0">
                <a:latin typeface="Courier"/>
                <a:cs typeface="Courier"/>
              </a:rPr>
              <a:t>="horizontal"&gt;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&lt;Button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android:id</a:t>
            </a:r>
            <a:r>
              <a:rPr lang="en-US" dirty="0" smtClean="0">
                <a:latin typeface="Courier"/>
                <a:cs typeface="Courier"/>
              </a:rPr>
              <a:t>="@+id/</a:t>
            </a:r>
            <a:r>
              <a:rPr lang="en-US" dirty="0" err="1" smtClean="0">
                <a:latin typeface="Courier"/>
                <a:cs typeface="Courier"/>
              </a:rPr>
              <a:t>true_button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android:layout_width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android:layout_height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android:text</a:t>
            </a:r>
            <a:r>
              <a:rPr lang="en-US" dirty="0" smtClean="0">
                <a:latin typeface="Courier"/>
                <a:cs typeface="Courier"/>
              </a:rPr>
              <a:t>="@string/</a:t>
            </a:r>
            <a:r>
              <a:rPr lang="en-US" dirty="0" err="1" smtClean="0">
                <a:latin typeface="Courier"/>
                <a:cs typeface="Courier"/>
              </a:rPr>
              <a:t>true_button</a:t>
            </a:r>
            <a:r>
              <a:rPr lang="en-US" dirty="0" smtClean="0">
                <a:latin typeface="Courier"/>
                <a:cs typeface="Courier"/>
              </a:rPr>
              <a:t>" /&gt;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&lt;Button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android:id</a:t>
            </a:r>
            <a:r>
              <a:rPr lang="en-US" dirty="0" smtClean="0">
                <a:latin typeface="Courier"/>
                <a:cs typeface="Courier"/>
              </a:rPr>
              <a:t>="@+id/</a:t>
            </a:r>
            <a:r>
              <a:rPr lang="en-US" dirty="0" err="1" smtClean="0">
                <a:latin typeface="Courier"/>
                <a:cs typeface="Courier"/>
              </a:rPr>
              <a:t>false_button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android:layout_width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android:layout_height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 err="1" smtClean="0">
                <a:latin typeface="Courier"/>
                <a:cs typeface="Courier"/>
              </a:rPr>
              <a:t>android:text</a:t>
            </a:r>
            <a:r>
              <a:rPr lang="en-US" dirty="0" smtClean="0">
                <a:latin typeface="Courier"/>
                <a:cs typeface="Courier"/>
              </a:rPr>
              <a:t>="@string/</a:t>
            </a:r>
            <a:r>
              <a:rPr lang="en-US" dirty="0" err="1" smtClean="0">
                <a:latin typeface="Courier"/>
                <a:cs typeface="Courier"/>
              </a:rPr>
              <a:t>false_button</a:t>
            </a:r>
            <a:r>
              <a:rPr lang="en-US" dirty="0" smtClean="0">
                <a:latin typeface="Courier"/>
                <a:cs typeface="Courier"/>
              </a:rPr>
              <a:t>" /&gt;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&lt;/</a:t>
            </a:r>
            <a:r>
              <a:rPr lang="en-US" dirty="0" err="1" smtClean="0">
                <a:latin typeface="Courier"/>
                <a:cs typeface="Courier"/>
              </a:rPr>
              <a:t>LinearLayout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&lt;Button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android:id</a:t>
            </a:r>
            <a:r>
              <a:rPr lang="en-US" dirty="0" smtClean="0">
                <a:latin typeface="Courier"/>
                <a:cs typeface="Courier"/>
              </a:rPr>
              <a:t>="@+id/</a:t>
            </a:r>
            <a:r>
              <a:rPr lang="en-US" dirty="0" err="1" smtClean="0">
                <a:latin typeface="Courier"/>
                <a:cs typeface="Courier"/>
              </a:rPr>
              <a:t>next_button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android:layout_width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android:layout_height</a:t>
            </a:r>
            <a:r>
              <a:rPr lang="en-US" dirty="0" smtClean="0">
                <a:latin typeface="Courier"/>
                <a:cs typeface="Courier"/>
              </a:rPr>
              <a:t>="</a:t>
            </a:r>
            <a:r>
              <a:rPr lang="en-US" dirty="0" err="1" smtClean="0">
                <a:latin typeface="Courier"/>
                <a:cs typeface="Courier"/>
              </a:rPr>
              <a:t>wrap_content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android:text</a:t>
            </a:r>
            <a:r>
              <a:rPr lang="en-US" dirty="0" smtClean="0">
                <a:latin typeface="Courier"/>
                <a:cs typeface="Courier"/>
              </a:rPr>
              <a:t>="@string/</a:t>
            </a:r>
            <a:r>
              <a:rPr lang="en-US" dirty="0" err="1" smtClean="0">
                <a:latin typeface="Courier"/>
                <a:cs typeface="Courier"/>
              </a:rPr>
              <a:t>next_button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android:drawableRight</a:t>
            </a:r>
            <a:r>
              <a:rPr lang="en-US" dirty="0" smtClean="0">
                <a:latin typeface="Courier"/>
                <a:cs typeface="Courier"/>
              </a:rPr>
              <a:t>="@</a:t>
            </a:r>
            <a:r>
              <a:rPr lang="en-US" dirty="0" err="1" smtClean="0">
                <a:latin typeface="Courier"/>
                <a:cs typeface="Courier"/>
              </a:rPr>
              <a:t>drawable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arrow_right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android:drawablePadding</a:t>
            </a:r>
            <a:r>
              <a:rPr lang="en-US" dirty="0" smtClean="0">
                <a:latin typeface="Courier"/>
                <a:cs typeface="Courier"/>
              </a:rPr>
              <a:t>="4dp"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/&gt;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&lt;/</a:t>
            </a:r>
            <a:r>
              <a:rPr lang="en-US" dirty="0" err="1" smtClean="0">
                <a:latin typeface="Courier"/>
                <a:cs typeface="Courier"/>
              </a:rPr>
              <a:t>LinearLayout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425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Controller Layer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6951"/>
          </a:xfrm>
        </p:spPr>
        <p:txBody>
          <a:bodyPr/>
          <a:lstStyle/>
          <a:p>
            <a:r>
              <a:rPr lang="en-US" dirty="0" smtClean="0"/>
              <a:t>Add variables for </a:t>
            </a:r>
            <a:r>
              <a:rPr lang="en-US" dirty="0" err="1" smtClean="0"/>
              <a:t>TextView</a:t>
            </a:r>
            <a:r>
              <a:rPr lang="en-US" dirty="0" smtClean="0"/>
              <a:t> and a new Button  and a </a:t>
            </a:r>
            <a:r>
              <a:rPr lang="en-US" dirty="0" err="1" smtClean="0"/>
              <a:t>TrueFalse</a:t>
            </a:r>
            <a:r>
              <a:rPr lang="en-US" dirty="0" smtClean="0"/>
              <a:t> array to </a:t>
            </a:r>
            <a:r>
              <a:rPr lang="en-US" dirty="0" err="1" smtClean="0"/>
              <a:t>QuizActivity.java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38" y="2838651"/>
            <a:ext cx="8541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    Button </a:t>
            </a:r>
            <a:r>
              <a:rPr lang="en-US" dirty="0" err="1">
                <a:latin typeface="Courier"/>
                <a:cs typeface="Courier"/>
              </a:rPr>
              <a:t>mNextButton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TextView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mQuestionTextView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[] </a:t>
            </a:r>
            <a:r>
              <a:rPr lang="en-US" dirty="0" err="1">
                <a:latin typeface="Courier"/>
                <a:cs typeface="Courier"/>
              </a:rPr>
              <a:t>mAnswerKey</a:t>
            </a:r>
            <a:r>
              <a:rPr lang="en-US" dirty="0">
                <a:latin typeface="Courier"/>
                <a:cs typeface="Courier"/>
              </a:rPr>
              <a:t> = new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[] {</a:t>
            </a:r>
          </a:p>
          <a:p>
            <a:r>
              <a:rPr lang="en-US" dirty="0">
                <a:latin typeface="Courier"/>
                <a:cs typeface="Courier"/>
              </a:rPr>
              <a:t>            new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R.string.question_oceans</a:t>
            </a:r>
            <a:r>
              <a:rPr lang="en-US" dirty="0">
                <a:latin typeface="Courier"/>
                <a:cs typeface="Courier"/>
              </a:rPr>
              <a:t>, true),</a:t>
            </a:r>
          </a:p>
          <a:p>
            <a:r>
              <a:rPr lang="en-US" dirty="0">
                <a:latin typeface="Courier"/>
                <a:cs typeface="Courier"/>
              </a:rPr>
              <a:t>            new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R.string.question_mideast</a:t>
            </a:r>
            <a:r>
              <a:rPr lang="en-US" dirty="0">
                <a:latin typeface="Courier"/>
                <a:cs typeface="Courier"/>
              </a:rPr>
              <a:t>, false),</a:t>
            </a:r>
          </a:p>
          <a:p>
            <a:r>
              <a:rPr lang="en-US" dirty="0">
                <a:latin typeface="Courier"/>
                <a:cs typeface="Courier"/>
              </a:rPr>
              <a:t>            new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R.string.question_africa</a:t>
            </a:r>
            <a:r>
              <a:rPr lang="en-US" dirty="0">
                <a:latin typeface="Courier"/>
                <a:cs typeface="Courier"/>
              </a:rPr>
              <a:t>, false),</a:t>
            </a:r>
          </a:p>
          <a:p>
            <a:r>
              <a:rPr lang="en-US" dirty="0">
                <a:latin typeface="Courier"/>
                <a:cs typeface="Courier"/>
              </a:rPr>
              <a:t>            new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R.string.question_americas</a:t>
            </a:r>
            <a:r>
              <a:rPr lang="en-US" dirty="0">
                <a:latin typeface="Courier"/>
                <a:cs typeface="Courier"/>
              </a:rPr>
              <a:t>, true),</a:t>
            </a:r>
          </a:p>
          <a:p>
            <a:r>
              <a:rPr lang="en-US" dirty="0">
                <a:latin typeface="Courier"/>
                <a:cs typeface="Courier"/>
              </a:rPr>
              <a:t>            new </a:t>
            </a:r>
            <a:r>
              <a:rPr lang="en-US" dirty="0" err="1">
                <a:latin typeface="Courier"/>
                <a:cs typeface="Courier"/>
              </a:rPr>
              <a:t>TrueFalse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R.string.question_asia</a:t>
            </a:r>
            <a:r>
              <a:rPr lang="en-US" dirty="0">
                <a:latin typeface="Courier"/>
                <a:cs typeface="Courier"/>
              </a:rPr>
              <a:t>, true)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mCurrentIndex</a:t>
            </a:r>
            <a:r>
              <a:rPr lang="en-US" dirty="0">
                <a:latin typeface="Courier"/>
                <a:cs typeface="Courier"/>
              </a:rPr>
              <a:t> = 0;</a:t>
            </a:r>
          </a:p>
          <a:p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3146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the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99" y="1600200"/>
            <a:ext cx="883102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the text of the </a:t>
            </a:r>
            <a:r>
              <a:rPr lang="en-US" dirty="0" err="1" smtClean="0"/>
              <a:t>TextView</a:t>
            </a:r>
            <a:r>
              <a:rPr lang="en-US" dirty="0" smtClean="0"/>
              <a:t> object with the question at the current index.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super.onCreate</a:t>
            </a:r>
            <a:r>
              <a:rPr lang="en-US" sz="2000" b="1" dirty="0">
                <a:latin typeface="Courier"/>
                <a:cs typeface="Courier"/>
              </a:rPr>
              <a:t>(</a:t>
            </a:r>
            <a:r>
              <a:rPr lang="en-US" sz="2000" b="1" dirty="0" err="1">
                <a:latin typeface="Courier"/>
                <a:cs typeface="Courier"/>
              </a:rPr>
              <a:t>savedInstanceState</a:t>
            </a:r>
            <a:r>
              <a:rPr lang="en-US" sz="2000" b="1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"/>
                <a:cs typeface="Courier"/>
              </a:rPr>
              <a:t>setContentView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R.layout.</a:t>
            </a:r>
            <a:r>
              <a:rPr lang="en-US" sz="2000" i="1" dirty="0" err="1">
                <a:latin typeface="Courier"/>
                <a:cs typeface="Courier"/>
              </a:rPr>
              <a:t>activity_quiz</a:t>
            </a:r>
            <a:r>
              <a:rPr lang="en-US" sz="2000" i="1" dirty="0">
                <a:latin typeface="Courier"/>
                <a:cs typeface="Courier"/>
              </a:rPr>
              <a:t>)</a:t>
            </a:r>
            <a:r>
              <a:rPr lang="en-US" sz="2000" i="1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"/>
                <a:cs typeface="Courier"/>
              </a:rPr>
              <a:t>mQuestionTextView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= (</a:t>
            </a:r>
            <a:r>
              <a:rPr lang="en-US" sz="2000" dirty="0" err="1">
                <a:latin typeface="Courier"/>
                <a:cs typeface="Courier"/>
              </a:rPr>
              <a:t>TextView</a:t>
            </a:r>
            <a:r>
              <a:rPr lang="en-US" sz="2000" dirty="0">
                <a:latin typeface="Courier"/>
                <a:cs typeface="Courier"/>
              </a:rPr>
              <a:t>)</a:t>
            </a:r>
            <a:r>
              <a:rPr lang="en-US" sz="2000" dirty="0" err="1">
                <a:latin typeface="Courier"/>
                <a:cs typeface="Courier"/>
              </a:rPr>
              <a:t>findViewById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R.id.</a:t>
            </a:r>
            <a:r>
              <a:rPr lang="en-US" sz="2000" i="1" dirty="0" err="1">
                <a:latin typeface="Courier"/>
                <a:cs typeface="Courier"/>
              </a:rPr>
              <a:t>question_text_view</a:t>
            </a:r>
            <a:r>
              <a:rPr lang="en-US" sz="2000" i="1" dirty="0">
                <a:latin typeface="Courier"/>
                <a:cs typeface="Courier"/>
              </a:rPr>
              <a:t>);</a:t>
            </a:r>
            <a:endParaRPr lang="en-US" sz="2000" b="1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int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>
                <a:latin typeface="Courier"/>
                <a:cs typeface="Courier"/>
              </a:rPr>
              <a:t>question = </a:t>
            </a:r>
            <a:r>
              <a:rPr lang="en-US" sz="2000" b="1" dirty="0" err="1">
                <a:latin typeface="Courier"/>
                <a:cs typeface="Courier"/>
              </a:rPr>
              <a:t>mAnswerKey</a:t>
            </a:r>
            <a:r>
              <a:rPr lang="en-US" sz="2000" b="1" dirty="0">
                <a:latin typeface="Courier"/>
                <a:cs typeface="Courier"/>
              </a:rPr>
              <a:t>[</a:t>
            </a:r>
            <a:r>
              <a:rPr lang="en-US" sz="2000" b="1" dirty="0" err="1">
                <a:latin typeface="Courier"/>
                <a:cs typeface="Courier"/>
              </a:rPr>
              <a:t>mCurrentIndex</a:t>
            </a:r>
            <a:r>
              <a:rPr lang="en-US" sz="2000" b="1" dirty="0">
                <a:latin typeface="Courier"/>
                <a:cs typeface="Courier"/>
              </a:rPr>
              <a:t>].</a:t>
            </a:r>
            <a:r>
              <a:rPr lang="en-US" sz="2000" b="1" dirty="0" err="1">
                <a:latin typeface="Courier"/>
                <a:cs typeface="Courier"/>
              </a:rPr>
              <a:t>getQuestion</a:t>
            </a:r>
            <a:r>
              <a:rPr lang="en-US" sz="2000" b="1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"/>
                <a:cs typeface="Courier"/>
              </a:rPr>
              <a:t>mQuestionTextView.setText</a:t>
            </a:r>
            <a:r>
              <a:rPr lang="en-US" sz="2000" dirty="0">
                <a:latin typeface="Courier"/>
                <a:cs typeface="Courier"/>
              </a:rPr>
              <a:t>(question)</a:t>
            </a:r>
            <a:r>
              <a:rPr lang="en-US" sz="20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…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err="1">
                <a:latin typeface="Courier"/>
                <a:cs typeface="Courier"/>
              </a:rPr>
              <a:t>mTrueButton</a:t>
            </a:r>
            <a:r>
              <a:rPr lang="en-US" sz="2000" dirty="0">
                <a:latin typeface="Courier"/>
                <a:cs typeface="Courier"/>
              </a:rPr>
              <a:t> = (Button)</a:t>
            </a:r>
            <a:r>
              <a:rPr lang="en-US" sz="2000" dirty="0" err="1">
                <a:latin typeface="Courier"/>
                <a:cs typeface="Courier"/>
              </a:rPr>
              <a:t>findViewById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R.id.</a:t>
            </a:r>
            <a:r>
              <a:rPr lang="en-US" sz="2000" i="1" dirty="0" err="1">
                <a:latin typeface="Courier"/>
                <a:cs typeface="Courier"/>
              </a:rPr>
              <a:t>true_button</a:t>
            </a:r>
            <a:r>
              <a:rPr lang="en-US" sz="2000" i="1" dirty="0">
                <a:latin typeface="Courier"/>
                <a:cs typeface="Courier"/>
              </a:rPr>
              <a:t>);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2603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TextView</a:t>
            </a:r>
            <a:r>
              <a:rPr lang="en-US" dirty="0" smtClean="0"/>
              <a:t> via </a:t>
            </a:r>
            <a:r>
              <a:rPr lang="en-US" dirty="0" err="1" smtClean="0"/>
              <a:t>NextButton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302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mNextButton</a:t>
            </a:r>
            <a:r>
              <a:rPr lang="en-US" sz="2000" dirty="0">
                <a:latin typeface="Courier"/>
                <a:cs typeface="Courier"/>
              </a:rPr>
              <a:t> = (Button)</a:t>
            </a:r>
            <a:r>
              <a:rPr lang="en-US" sz="2000" dirty="0" err="1">
                <a:latin typeface="Courier"/>
                <a:cs typeface="Courier"/>
              </a:rPr>
              <a:t>findViewById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R.id.</a:t>
            </a:r>
            <a:r>
              <a:rPr lang="en-US" sz="2000" i="1" dirty="0" err="1">
                <a:latin typeface="Courier"/>
                <a:cs typeface="Courier"/>
              </a:rPr>
              <a:t>next_button</a:t>
            </a:r>
            <a:r>
              <a:rPr lang="en-US" sz="2000" i="1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mNextButton.setOnClickListener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b="1" dirty="0">
                <a:latin typeface="Courier"/>
                <a:cs typeface="Courier"/>
              </a:rPr>
              <a:t>new </a:t>
            </a:r>
            <a:r>
              <a:rPr lang="en-US" sz="2000" b="1" dirty="0" err="1">
                <a:latin typeface="Courier"/>
                <a:cs typeface="Courier"/>
              </a:rPr>
              <a:t>View.OnClickListener</a:t>
            </a:r>
            <a:r>
              <a:rPr lang="en-US" sz="2000" b="1" dirty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      @Override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b="1" dirty="0" smtClean="0">
                <a:latin typeface="Courier"/>
                <a:cs typeface="Courier"/>
              </a:rPr>
              <a:t>public </a:t>
            </a:r>
            <a:r>
              <a:rPr lang="en-US" sz="2000" b="1" dirty="0">
                <a:latin typeface="Courier"/>
                <a:cs typeface="Courier"/>
              </a:rPr>
              <a:t>void </a:t>
            </a:r>
            <a:r>
              <a:rPr lang="en-US" sz="2000" b="1" dirty="0" err="1">
                <a:latin typeface="Courier"/>
                <a:cs typeface="Courier"/>
              </a:rPr>
              <a:t>onClick</a:t>
            </a:r>
            <a:r>
              <a:rPr lang="en-US" sz="2000" b="1" dirty="0">
                <a:latin typeface="Courier"/>
                <a:cs typeface="Courier"/>
              </a:rPr>
              <a:t>(View v) </a:t>
            </a:r>
            <a:r>
              <a:rPr lang="en-US" sz="2000" b="1" dirty="0" smtClean="0">
                <a:latin typeface="Courier"/>
                <a:cs typeface="Courier"/>
              </a:rPr>
              <a:t>{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"/>
                <a:cs typeface="Courier"/>
              </a:rPr>
              <a:t>mCurrentIndex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= (</a:t>
            </a:r>
            <a:r>
              <a:rPr lang="en-US" sz="2000" dirty="0" err="1">
                <a:latin typeface="Courier"/>
                <a:cs typeface="Courier"/>
              </a:rPr>
              <a:t>mCurrentIndex</a:t>
            </a:r>
            <a:r>
              <a:rPr lang="en-US" sz="2000" dirty="0">
                <a:latin typeface="Courier"/>
                <a:cs typeface="Courier"/>
              </a:rPr>
              <a:t> + 1) % </a:t>
            </a:r>
            <a:r>
              <a:rPr lang="en-US" sz="2000" dirty="0" err="1">
                <a:latin typeface="Courier"/>
                <a:cs typeface="Courier"/>
              </a:rPr>
              <a:t>mAnswerKey.length</a:t>
            </a:r>
            <a:r>
              <a:rPr lang="en-US" sz="2000" dirty="0">
                <a:latin typeface="Courier"/>
                <a:cs typeface="Courier"/>
              </a:rPr>
              <a:t>; 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int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>
                <a:latin typeface="Courier"/>
                <a:cs typeface="Courier"/>
              </a:rPr>
              <a:t>question = </a:t>
            </a:r>
            <a:r>
              <a:rPr lang="en-US" sz="2000" b="1" dirty="0" err="1">
                <a:latin typeface="Courier"/>
                <a:cs typeface="Courier"/>
              </a:rPr>
              <a:t>mAnswerKey</a:t>
            </a:r>
            <a:r>
              <a:rPr lang="en-US" sz="2000" b="1" dirty="0">
                <a:latin typeface="Courier"/>
                <a:cs typeface="Courier"/>
              </a:rPr>
              <a:t>[</a:t>
            </a:r>
            <a:r>
              <a:rPr lang="en-US" sz="2000" b="1" dirty="0" err="1">
                <a:latin typeface="Courier"/>
                <a:cs typeface="Courier"/>
              </a:rPr>
              <a:t>mCurrentIndex</a:t>
            </a:r>
            <a:r>
              <a:rPr lang="en-US" sz="2000" b="1" dirty="0">
                <a:latin typeface="Courier"/>
                <a:cs typeface="Courier"/>
              </a:rPr>
              <a:t>].</a:t>
            </a:r>
            <a:r>
              <a:rPr lang="en-US" sz="2000" b="1" dirty="0" err="1">
                <a:latin typeface="Courier"/>
                <a:cs typeface="Courier"/>
              </a:rPr>
              <a:t>getQuestion</a:t>
            </a:r>
            <a:r>
              <a:rPr lang="en-US" sz="2000" b="1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mQuestionTextView.setText</a:t>
            </a:r>
            <a:r>
              <a:rPr lang="en-US" sz="2000" dirty="0">
                <a:latin typeface="Courier"/>
                <a:cs typeface="Courier"/>
              </a:rPr>
              <a:t>(question);</a:t>
            </a:r>
            <a:endParaRPr lang="it-IT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2000" dirty="0">
                <a:latin typeface="Courier"/>
                <a:cs typeface="Courier"/>
              </a:rPr>
              <a:t>    </a:t>
            </a:r>
            <a:r>
              <a:rPr lang="it-IT" sz="2000" dirty="0" smtClean="0">
                <a:latin typeface="Courier"/>
                <a:cs typeface="Courier"/>
              </a:rPr>
              <a:t> </a:t>
            </a:r>
            <a:r>
              <a:rPr lang="it-IT" sz="2000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r>
              <a:rPr lang="it-IT" sz="2000" dirty="0">
                <a:latin typeface="Courier"/>
                <a:cs typeface="Courier"/>
              </a:rPr>
              <a:t> </a:t>
            </a:r>
            <a:r>
              <a:rPr lang="it-IT" sz="2000" dirty="0" smtClean="0">
                <a:latin typeface="Courier"/>
                <a:cs typeface="Courier"/>
              </a:rPr>
              <a:t>}</a:t>
            </a:r>
            <a:r>
              <a:rPr lang="it-IT" sz="2000" dirty="0">
                <a:latin typeface="Courier"/>
                <a:cs typeface="Courier"/>
              </a:rPr>
              <a:t>);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9677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Repeated Code Into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>
                <a:latin typeface="Courier"/>
                <a:cs typeface="Courier"/>
              </a:rPr>
              <a:t>mNextButton</a:t>
            </a:r>
            <a:r>
              <a:rPr lang="en-US" dirty="0">
                <a:latin typeface="Courier"/>
                <a:cs typeface="Courier"/>
              </a:rPr>
              <a:t> = (Button)</a:t>
            </a:r>
            <a:r>
              <a:rPr lang="en-US" dirty="0" err="1">
                <a:latin typeface="Courier"/>
                <a:cs typeface="Courier"/>
              </a:rPr>
              <a:t>findViewById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R.id.</a:t>
            </a:r>
            <a:r>
              <a:rPr lang="en-US" i="1" dirty="0" err="1">
                <a:latin typeface="Courier"/>
                <a:cs typeface="Courier"/>
              </a:rPr>
              <a:t>next_button</a:t>
            </a:r>
            <a:r>
              <a:rPr lang="en-US" i="1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err="1">
                <a:latin typeface="Courier"/>
                <a:cs typeface="Courier"/>
              </a:rPr>
              <a:t>mNextButton.setOnClickListener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b="1" dirty="0">
                <a:latin typeface="Courier"/>
                <a:cs typeface="Courier"/>
              </a:rPr>
              <a:t>new </a:t>
            </a:r>
            <a:r>
              <a:rPr lang="en-US" b="1" dirty="0" err="1">
                <a:latin typeface="Courier"/>
                <a:cs typeface="Courier"/>
              </a:rPr>
              <a:t>View.OnClickListener</a:t>
            </a:r>
            <a:r>
              <a:rPr lang="en-US" b="1" dirty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    @Override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    </a:t>
            </a:r>
            <a:r>
              <a:rPr lang="en-US" b="1" dirty="0">
                <a:latin typeface="Courier"/>
                <a:cs typeface="Courier"/>
              </a:rPr>
              <a:t>public void </a:t>
            </a:r>
            <a:r>
              <a:rPr lang="en-US" b="1" dirty="0" err="1">
                <a:latin typeface="Courier"/>
                <a:cs typeface="Courier"/>
              </a:rPr>
              <a:t>onClick</a:t>
            </a:r>
            <a:r>
              <a:rPr lang="en-US" b="1" dirty="0">
                <a:latin typeface="Courier"/>
                <a:cs typeface="Courier"/>
              </a:rPr>
              <a:t>(View v)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        </a:t>
            </a:r>
            <a:r>
              <a:rPr lang="en-US" dirty="0" err="1">
                <a:latin typeface="Courier"/>
                <a:cs typeface="Courier"/>
              </a:rPr>
              <a:t>mCurrentIndex</a:t>
            </a:r>
            <a:r>
              <a:rPr lang="en-US" dirty="0">
                <a:latin typeface="Courier"/>
                <a:cs typeface="Courier"/>
              </a:rPr>
              <a:t> = (</a:t>
            </a:r>
            <a:r>
              <a:rPr lang="en-US" dirty="0" err="1">
                <a:latin typeface="Courier"/>
                <a:cs typeface="Courier"/>
              </a:rPr>
              <a:t>mCurrentIndex</a:t>
            </a:r>
            <a:r>
              <a:rPr lang="en-US" dirty="0">
                <a:latin typeface="Courier"/>
                <a:cs typeface="Courier"/>
              </a:rPr>
              <a:t> + 1) % </a:t>
            </a:r>
            <a:r>
              <a:rPr lang="en-US" dirty="0" err="1">
                <a:latin typeface="Courier"/>
                <a:cs typeface="Courier"/>
              </a:rPr>
              <a:t>mAnswerKey.length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pPr marL="0" indent="0">
              <a:buNone/>
            </a:pPr>
            <a:r>
              <a:rPr lang="it-IT" dirty="0">
                <a:latin typeface="Courier"/>
                <a:cs typeface="Courier"/>
              </a:rPr>
              <a:t>                </a:t>
            </a:r>
            <a:r>
              <a:rPr lang="it-IT" dirty="0" err="1">
                <a:latin typeface="Courier"/>
                <a:cs typeface="Courier"/>
              </a:rPr>
              <a:t>updateQuestion</a:t>
            </a:r>
            <a:r>
              <a:rPr lang="it-IT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it-IT" dirty="0">
                <a:latin typeface="Courier"/>
                <a:cs typeface="Courier"/>
              </a:rPr>
              <a:t>            }</a:t>
            </a:r>
          </a:p>
          <a:p>
            <a:pPr marL="0" indent="0">
              <a:buNone/>
            </a:pPr>
            <a:r>
              <a:rPr lang="it-IT" dirty="0">
                <a:latin typeface="Courier"/>
                <a:cs typeface="Courier"/>
              </a:rPr>
              <a:t>        });</a:t>
            </a:r>
          </a:p>
          <a:p>
            <a:pPr marL="0" indent="0">
              <a:buNone/>
            </a:pPr>
            <a:r>
              <a:rPr lang="it-IT" dirty="0">
                <a:latin typeface="Courier"/>
                <a:cs typeface="Courier"/>
              </a:rPr>
              <a:t>        </a:t>
            </a:r>
            <a:r>
              <a:rPr lang="en-US" dirty="0">
                <a:latin typeface="Courier"/>
                <a:cs typeface="Courier"/>
              </a:rPr>
              <a:t> 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dirty="0" smtClean="0">
                <a:latin typeface="Courier"/>
                <a:cs typeface="Courier"/>
              </a:rPr>
              <a:t>private </a:t>
            </a:r>
            <a:r>
              <a:rPr lang="en-US" b="1" dirty="0">
                <a:latin typeface="Courier"/>
                <a:cs typeface="Courier"/>
              </a:rPr>
              <a:t>void </a:t>
            </a:r>
            <a:r>
              <a:rPr lang="en-US" b="1" dirty="0" err="1">
                <a:latin typeface="Courier"/>
                <a:cs typeface="Courier"/>
              </a:rPr>
              <a:t>updateQuestion</a:t>
            </a:r>
            <a:r>
              <a:rPr lang="en-US" b="1" dirty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question = </a:t>
            </a:r>
            <a:r>
              <a:rPr lang="en-US" b="1" dirty="0" err="1">
                <a:latin typeface="Courier"/>
                <a:cs typeface="Courier"/>
              </a:rPr>
              <a:t>mAnswerKey</a:t>
            </a:r>
            <a:r>
              <a:rPr lang="en-US" b="1" dirty="0">
                <a:latin typeface="Courier"/>
                <a:cs typeface="Courier"/>
              </a:rPr>
              <a:t>[</a:t>
            </a:r>
            <a:r>
              <a:rPr lang="en-US" b="1" dirty="0" err="1">
                <a:latin typeface="Courier"/>
                <a:cs typeface="Courier"/>
              </a:rPr>
              <a:t>mCurrentIndex</a:t>
            </a:r>
            <a:r>
              <a:rPr lang="en-US" b="1" dirty="0">
                <a:latin typeface="Courier"/>
                <a:cs typeface="Courier"/>
              </a:rPr>
              <a:t>].</a:t>
            </a:r>
            <a:r>
              <a:rPr lang="en-US" b="1" dirty="0" err="1">
                <a:latin typeface="Courier"/>
                <a:cs typeface="Courier"/>
              </a:rPr>
              <a:t>getQuestion</a:t>
            </a:r>
            <a:r>
              <a:rPr lang="en-US" b="1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err="1">
                <a:latin typeface="Courier"/>
                <a:cs typeface="Courier"/>
              </a:rPr>
              <a:t>mQuestionTextView.setText</a:t>
            </a:r>
            <a:r>
              <a:rPr lang="en-US" dirty="0">
                <a:latin typeface="Courier"/>
                <a:cs typeface="Courier"/>
              </a:rPr>
              <a:t>(question);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}</a:t>
            </a:r>
            <a:endParaRPr lang="it-IT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dirty="0">
                <a:latin typeface="Courier"/>
                <a:cs typeface="Courier"/>
              </a:rPr>
              <a:t>      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0085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Check Answer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private void </a:t>
            </a:r>
            <a:r>
              <a:rPr lang="en-US" b="1" dirty="0" err="1">
                <a:latin typeface="Courier"/>
                <a:cs typeface="Courier"/>
              </a:rPr>
              <a:t>checkAnswer</a:t>
            </a:r>
            <a:r>
              <a:rPr lang="en-US" b="1" dirty="0">
                <a:latin typeface="Courier"/>
                <a:cs typeface="Courier"/>
              </a:rPr>
              <a:t>(boolean </a:t>
            </a:r>
            <a:r>
              <a:rPr lang="en-US" b="1" dirty="0" err="1">
                <a:latin typeface="Courier"/>
                <a:cs typeface="Courier"/>
              </a:rPr>
              <a:t>userPressedTrue</a:t>
            </a:r>
            <a:r>
              <a:rPr lang="en-US" b="1" dirty="0">
                <a:latin typeface="Courier"/>
                <a:cs typeface="Courier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>
                <a:latin typeface="Courier"/>
                <a:cs typeface="Courier"/>
              </a:rPr>
              <a:t>boolean </a:t>
            </a:r>
            <a:r>
              <a:rPr lang="en-US" b="1" dirty="0" err="1">
                <a:latin typeface="Courier"/>
                <a:cs typeface="Courier"/>
              </a:rPr>
              <a:t>answerIsTrue</a:t>
            </a:r>
            <a:r>
              <a:rPr lang="en-US" b="1" dirty="0">
                <a:latin typeface="Courier"/>
                <a:cs typeface="Courier"/>
              </a:rPr>
              <a:t> = </a:t>
            </a:r>
            <a:r>
              <a:rPr lang="en-US" b="1" dirty="0" err="1">
                <a:latin typeface="Courier"/>
                <a:cs typeface="Courier"/>
              </a:rPr>
              <a:t>mAnswerKey</a:t>
            </a:r>
            <a:r>
              <a:rPr lang="en-US" b="1" dirty="0">
                <a:latin typeface="Courier"/>
                <a:cs typeface="Courier"/>
              </a:rPr>
              <a:t>[</a:t>
            </a:r>
            <a:r>
              <a:rPr lang="en-US" b="1" dirty="0" err="1">
                <a:latin typeface="Courier"/>
                <a:cs typeface="Courier"/>
              </a:rPr>
              <a:t>mCurrentIndex</a:t>
            </a:r>
            <a:r>
              <a:rPr lang="en-US" b="1" dirty="0">
                <a:latin typeface="Courier"/>
                <a:cs typeface="Courier"/>
              </a:rPr>
              <a:t>].</a:t>
            </a:r>
            <a:r>
              <a:rPr lang="en-US" b="1" dirty="0" err="1">
                <a:latin typeface="Courier"/>
                <a:cs typeface="Courier"/>
              </a:rPr>
              <a:t>isTrueQuestion</a:t>
            </a:r>
            <a:r>
              <a:rPr lang="en-US" b="1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      </a:t>
            </a:r>
            <a:r>
              <a:rPr lang="fr-FR" b="1" dirty="0" err="1">
                <a:latin typeface="Courier"/>
                <a:cs typeface="Courier"/>
              </a:rPr>
              <a:t>int</a:t>
            </a:r>
            <a:r>
              <a:rPr lang="fr-FR" b="1" dirty="0">
                <a:latin typeface="Courier"/>
                <a:cs typeface="Courier"/>
              </a:rPr>
              <a:t> </a:t>
            </a:r>
            <a:r>
              <a:rPr lang="fr-FR" b="1" dirty="0" err="1">
                <a:latin typeface="Courier"/>
                <a:cs typeface="Courier"/>
              </a:rPr>
              <a:t>messageResId</a:t>
            </a:r>
            <a:r>
              <a:rPr lang="fr-FR" b="1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      </a:t>
            </a:r>
            <a:r>
              <a:rPr lang="fr-FR" b="1" dirty="0">
                <a:latin typeface="Courier"/>
                <a:cs typeface="Courier"/>
              </a:rPr>
              <a:t>if (</a:t>
            </a:r>
            <a:r>
              <a:rPr lang="fr-FR" b="1" dirty="0" err="1">
                <a:latin typeface="Courier"/>
                <a:cs typeface="Courier"/>
              </a:rPr>
              <a:t>userPressedTrue</a:t>
            </a:r>
            <a:r>
              <a:rPr lang="fr-FR" b="1" dirty="0">
                <a:latin typeface="Courier"/>
                <a:cs typeface="Courier"/>
              </a:rPr>
              <a:t> == </a:t>
            </a:r>
            <a:r>
              <a:rPr lang="fr-FR" b="1" dirty="0" err="1">
                <a:latin typeface="Courier"/>
                <a:cs typeface="Courier"/>
              </a:rPr>
              <a:t>answerIsTrue</a:t>
            </a:r>
            <a:r>
              <a:rPr lang="fr-FR" b="1" dirty="0">
                <a:latin typeface="Courier"/>
                <a:cs typeface="Courier"/>
              </a:rPr>
              <a:t>) {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          </a:t>
            </a:r>
            <a:r>
              <a:rPr lang="fr-FR" dirty="0" err="1">
                <a:latin typeface="Courier"/>
                <a:cs typeface="Courier"/>
              </a:rPr>
              <a:t>messageResId</a:t>
            </a:r>
            <a:r>
              <a:rPr lang="fr-FR" dirty="0">
                <a:latin typeface="Courier"/>
                <a:cs typeface="Courier"/>
              </a:rPr>
              <a:t> = </a:t>
            </a:r>
            <a:r>
              <a:rPr lang="fr-FR" dirty="0" err="1">
                <a:latin typeface="Courier"/>
                <a:cs typeface="Courier"/>
              </a:rPr>
              <a:t>R.string.</a:t>
            </a:r>
            <a:r>
              <a:rPr lang="fr-FR" i="1" dirty="0" err="1">
                <a:latin typeface="Courier"/>
                <a:cs typeface="Courier"/>
              </a:rPr>
              <a:t>correct_toast</a:t>
            </a:r>
            <a:r>
              <a:rPr lang="fr-FR" i="1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        } </a:t>
            </a:r>
            <a:r>
              <a:rPr lang="da-DK" b="1" dirty="0" err="1">
                <a:latin typeface="Courier"/>
                <a:cs typeface="Courier"/>
              </a:rPr>
              <a:t>else</a:t>
            </a:r>
            <a:r>
              <a:rPr lang="da-DK" b="1" dirty="0">
                <a:latin typeface="Courier"/>
                <a:cs typeface="Courier"/>
              </a:rPr>
              <a:t> {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            </a:t>
            </a:r>
            <a:r>
              <a:rPr lang="da-DK" dirty="0" err="1">
                <a:latin typeface="Courier"/>
                <a:cs typeface="Courier"/>
              </a:rPr>
              <a:t>messageResId</a:t>
            </a:r>
            <a:r>
              <a:rPr lang="da-DK" dirty="0">
                <a:latin typeface="Courier"/>
                <a:cs typeface="Courier"/>
              </a:rPr>
              <a:t> = </a:t>
            </a:r>
            <a:r>
              <a:rPr lang="da-DK" dirty="0" err="1">
                <a:latin typeface="Courier"/>
                <a:cs typeface="Courier"/>
              </a:rPr>
              <a:t>R.string.</a:t>
            </a:r>
            <a:r>
              <a:rPr lang="da-DK" i="1" dirty="0" err="1">
                <a:latin typeface="Courier"/>
                <a:cs typeface="Courier"/>
              </a:rPr>
              <a:t>incorrect_toast</a:t>
            </a:r>
            <a:r>
              <a:rPr lang="da-DK" i="1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        }</a:t>
            </a:r>
          </a:p>
          <a:p>
            <a:pPr marL="0" indent="0">
              <a:buNone/>
            </a:pPr>
            <a:endParaRPr lang="da-DK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        </a:t>
            </a:r>
            <a:r>
              <a:rPr lang="da-DK" dirty="0" err="1">
                <a:latin typeface="Courier"/>
                <a:cs typeface="Courier"/>
              </a:rPr>
              <a:t>Toast.</a:t>
            </a:r>
            <a:r>
              <a:rPr lang="da-DK" i="1" dirty="0" err="1">
                <a:latin typeface="Courier"/>
                <a:cs typeface="Courier"/>
              </a:rPr>
              <a:t>makeText</a:t>
            </a:r>
            <a:r>
              <a:rPr lang="da-DK" i="1" dirty="0">
                <a:latin typeface="Courier"/>
                <a:cs typeface="Courier"/>
              </a:rPr>
              <a:t>(</a:t>
            </a:r>
            <a:r>
              <a:rPr lang="da-DK" b="1" i="1" dirty="0" err="1">
                <a:latin typeface="Courier"/>
                <a:cs typeface="Courier"/>
              </a:rPr>
              <a:t>this</a:t>
            </a:r>
            <a:r>
              <a:rPr lang="da-DK" b="1" i="1" dirty="0">
                <a:latin typeface="Courier"/>
                <a:cs typeface="Courier"/>
              </a:rPr>
              <a:t>, </a:t>
            </a:r>
            <a:r>
              <a:rPr lang="da-DK" b="1" i="1" dirty="0" err="1">
                <a:latin typeface="Courier"/>
                <a:cs typeface="Courier"/>
              </a:rPr>
              <a:t>messageResId</a:t>
            </a:r>
            <a:r>
              <a:rPr lang="da-DK" b="1" i="1" dirty="0">
                <a:latin typeface="Courier"/>
                <a:cs typeface="Courier"/>
              </a:rPr>
              <a:t>, </a:t>
            </a:r>
            <a:r>
              <a:rPr lang="da-DK" b="1" i="1" dirty="0" err="1">
                <a:latin typeface="Courier"/>
                <a:cs typeface="Courier"/>
              </a:rPr>
              <a:t>Toast.LENGTH_SHORT</a:t>
            </a:r>
            <a:r>
              <a:rPr lang="da-DK" b="1" i="1" dirty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      .show();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8324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on a Real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Setup </a:t>
            </a:r>
            <a:r>
              <a:rPr lang="en-US" dirty="0"/>
              <a:t>USB on the computer:</a:t>
            </a:r>
          </a:p>
          <a:p>
            <a:r>
              <a:rPr lang="en-US" dirty="0"/>
              <a:t>– Windows: Install an Android USB driver for the phone</a:t>
            </a:r>
          </a:p>
          <a:p>
            <a:r>
              <a:rPr lang="en-US" dirty="0"/>
              <a:t>– Mac: /* Do nothing */</a:t>
            </a:r>
          </a:p>
          <a:p>
            <a:r>
              <a:rPr lang="en-US" dirty="0"/>
              <a:t>– Linux: Add a rules file containing USB configuration info</a:t>
            </a:r>
          </a:p>
          <a:p>
            <a:r>
              <a:rPr lang="en-US" dirty="0" smtClean="0"/>
              <a:t>Plug </a:t>
            </a:r>
            <a:r>
              <a:rPr lang="en-US" dirty="0"/>
              <a:t>the </a:t>
            </a:r>
            <a:r>
              <a:rPr lang="en-US" dirty="0" smtClean="0"/>
              <a:t>device </a:t>
            </a:r>
            <a:r>
              <a:rPr lang="en-US" dirty="0"/>
              <a:t>into the </a:t>
            </a:r>
            <a:r>
              <a:rPr lang="en-US" dirty="0" smtClean="0"/>
              <a:t>computer</a:t>
            </a:r>
          </a:p>
          <a:p>
            <a:r>
              <a:rPr lang="en-US" dirty="0" smtClean="0"/>
              <a:t>You can see if ADT recognizes the device in the Device view in DDMS</a:t>
            </a:r>
          </a:p>
          <a:p>
            <a:r>
              <a:rPr lang="en-US" dirty="0" smtClean="0"/>
              <a:t>If your device is not recognized try restarting ADB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5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Device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 devices running Android 4.1 or earlier:</a:t>
            </a:r>
          </a:p>
          <a:p>
            <a:pPr lvl="1"/>
            <a:r>
              <a:rPr lang="en-US" dirty="0" smtClean="0"/>
              <a:t>Open device Settings-&gt;Applications: check Unknown sources</a:t>
            </a:r>
          </a:p>
          <a:p>
            <a:r>
              <a:rPr lang="en-US" dirty="0" smtClean="0"/>
              <a:t> </a:t>
            </a:r>
            <a:r>
              <a:rPr lang="en-US" dirty="0"/>
              <a:t>On devices running Android </a:t>
            </a:r>
            <a:r>
              <a:rPr lang="en-US" dirty="0" smtClean="0"/>
              <a:t>4.2 or newer:</a:t>
            </a:r>
            <a:endParaRPr lang="en-US" dirty="0"/>
          </a:p>
          <a:p>
            <a:pPr lvl="1"/>
            <a:r>
              <a:rPr lang="en-US" dirty="0"/>
              <a:t>Open device Settings-</a:t>
            </a:r>
            <a:r>
              <a:rPr lang="en-US" dirty="0" smtClean="0"/>
              <a:t>&gt;Security: </a:t>
            </a:r>
            <a:r>
              <a:rPr lang="en-US" dirty="0"/>
              <a:t>check Unknown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Enable USB Debugging</a:t>
            </a:r>
          </a:p>
          <a:p>
            <a:pPr lvl="1"/>
            <a:r>
              <a:rPr lang="en-US" dirty="0"/>
              <a:t>On devices running </a:t>
            </a:r>
            <a:r>
              <a:rPr lang="en-US" dirty="0" smtClean="0"/>
              <a:t>earlier than Android 4.0:</a:t>
            </a:r>
            <a:endParaRPr lang="en-US" dirty="0"/>
          </a:p>
          <a:p>
            <a:pPr lvl="2"/>
            <a:r>
              <a:rPr lang="en-US" dirty="0"/>
              <a:t>Open device Settings-&gt;</a:t>
            </a:r>
            <a:r>
              <a:rPr lang="en-US" dirty="0" smtClean="0"/>
              <a:t>Applications-&gt;Development:</a:t>
            </a:r>
          </a:p>
          <a:p>
            <a:pPr lvl="1"/>
            <a:r>
              <a:rPr lang="en-US" dirty="0"/>
              <a:t>On devices running </a:t>
            </a:r>
            <a:r>
              <a:rPr lang="en-US" dirty="0" smtClean="0"/>
              <a:t>Android 4.0 or 4.1:</a:t>
            </a:r>
            <a:endParaRPr lang="en-US" dirty="0"/>
          </a:p>
          <a:p>
            <a:pPr lvl="2"/>
            <a:r>
              <a:rPr lang="en-US" dirty="0"/>
              <a:t>Open </a:t>
            </a:r>
            <a:r>
              <a:rPr lang="en-US" dirty="0" smtClean="0"/>
              <a:t>device Settings-</a:t>
            </a:r>
            <a:r>
              <a:rPr lang="en-US" dirty="0"/>
              <a:t>&gt;</a:t>
            </a:r>
            <a:r>
              <a:rPr lang="en-US" dirty="0" smtClean="0"/>
              <a:t>Developer:</a:t>
            </a:r>
          </a:p>
          <a:p>
            <a:pPr lvl="1"/>
            <a:r>
              <a:rPr lang="en-US" dirty="0"/>
              <a:t>On devices running </a:t>
            </a:r>
            <a:r>
              <a:rPr lang="en-US" dirty="0" smtClean="0"/>
              <a:t>Android 4.2 or later:</a:t>
            </a:r>
            <a:endParaRPr lang="en-US" dirty="0"/>
          </a:p>
          <a:p>
            <a:pPr lvl="2"/>
            <a:r>
              <a:rPr lang="en-US" dirty="0"/>
              <a:t>Open device Settings-</a:t>
            </a:r>
            <a:r>
              <a:rPr lang="en-US" dirty="0" smtClean="0"/>
              <a:t>&gt;About-&gt;Tablet/Phone and Press Build number 7 times: then see step above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GeoQuiz</a:t>
            </a:r>
            <a:r>
              <a:rPr lang="en-US" dirty="0" smtClean="0"/>
              <a:t> (add resources)</a:t>
            </a:r>
            <a:endParaRPr lang="en-US" dirty="0"/>
          </a:p>
        </p:txBody>
      </p:sp>
      <p:pic>
        <p:nvPicPr>
          <p:cNvPr id="4" name="Content Placeholder 3" descr="Screen Shot 2014-01-13 at 10.15.2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5" b="12585"/>
          <a:stretch/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Place images in the:</a:t>
            </a:r>
          </a:p>
          <a:p>
            <a:r>
              <a:rPr lang="en-US" dirty="0" smtClean="0"/>
              <a:t>res/</a:t>
            </a:r>
            <a:r>
              <a:rPr lang="en-US" dirty="0" err="1" smtClean="0"/>
              <a:t>drawable-mdpi</a:t>
            </a:r>
            <a:r>
              <a:rPr lang="en-US" dirty="0" smtClean="0"/>
              <a:t> medium density screens (~160dpi)</a:t>
            </a:r>
          </a:p>
          <a:p>
            <a:r>
              <a:rPr lang="en-US" dirty="0"/>
              <a:t>r</a:t>
            </a:r>
            <a:r>
              <a:rPr lang="en-US" dirty="0" smtClean="0"/>
              <a:t>es/</a:t>
            </a:r>
            <a:r>
              <a:rPr lang="en-US" dirty="0" err="1" smtClean="0"/>
              <a:t>drawable-hdpi</a:t>
            </a:r>
            <a:r>
              <a:rPr lang="en-US" dirty="0" smtClean="0"/>
              <a:t> high </a:t>
            </a:r>
            <a:r>
              <a:rPr lang="en-US" dirty="0"/>
              <a:t>density screens (</a:t>
            </a:r>
            <a:r>
              <a:rPr lang="en-US" dirty="0" smtClean="0"/>
              <a:t>~240dpi)</a:t>
            </a:r>
          </a:p>
          <a:p>
            <a:r>
              <a:rPr lang="en-US" dirty="0"/>
              <a:t>res/</a:t>
            </a:r>
            <a:r>
              <a:rPr lang="en-US" dirty="0" err="1"/>
              <a:t>drawable</a:t>
            </a:r>
            <a:r>
              <a:rPr lang="en-US" dirty="0" err="1" smtClean="0"/>
              <a:t>-xhdpi</a:t>
            </a:r>
            <a:r>
              <a:rPr lang="en-US" dirty="0"/>
              <a:t> </a:t>
            </a:r>
            <a:r>
              <a:rPr lang="en-US" dirty="0" smtClean="0"/>
              <a:t>extra high </a:t>
            </a:r>
            <a:r>
              <a:rPr lang="en-US" dirty="0"/>
              <a:t>density screens (</a:t>
            </a:r>
            <a:r>
              <a:rPr lang="en-US" dirty="0" smtClean="0"/>
              <a:t>~320dpi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89351" y="4797488"/>
            <a:ext cx="0" cy="1128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8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Densities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2363" b="-22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471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additional questions to the </a:t>
            </a:r>
            <a:r>
              <a:rPr lang="en-US" dirty="0" err="1" smtClean="0"/>
              <a:t>GeoQuiz</a:t>
            </a:r>
            <a:r>
              <a:rPr lang="en-US" dirty="0" smtClean="0"/>
              <a:t> app. </a:t>
            </a:r>
          </a:p>
          <a:p>
            <a:r>
              <a:rPr lang="en-US" dirty="0" smtClean="0"/>
              <a:t>By adding a class, named </a:t>
            </a:r>
            <a:r>
              <a:rPr lang="en-US" dirty="0" err="1" smtClean="0"/>
              <a:t>TrueFlase</a:t>
            </a:r>
            <a:endParaRPr lang="en-US" dirty="0" smtClean="0"/>
          </a:p>
          <a:p>
            <a:pPr lvl="1"/>
            <a:r>
              <a:rPr lang="en-US" dirty="0" smtClean="0"/>
              <a:t>An instance of this class will encapsulate a single true/false question</a:t>
            </a:r>
          </a:p>
          <a:p>
            <a:r>
              <a:rPr lang="en-US" dirty="0" smtClean="0"/>
              <a:t>Then we will create an array of </a:t>
            </a:r>
            <a:r>
              <a:rPr lang="en-US" dirty="0" err="1" smtClean="0"/>
              <a:t>TrueFalse</a:t>
            </a:r>
            <a:r>
              <a:rPr lang="en-US" dirty="0" smtClean="0"/>
              <a:t> objects for </a:t>
            </a:r>
            <a:r>
              <a:rPr lang="en-US" dirty="0" err="1" smtClean="0"/>
              <a:t>QuizActivity</a:t>
            </a:r>
            <a:r>
              <a:rPr lang="en-US" dirty="0" smtClean="0"/>
              <a:t> to manage.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4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20 at 8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65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previous button to compliment the next button. </a:t>
            </a:r>
          </a:p>
          <a:p>
            <a:r>
              <a:rPr lang="en-US" dirty="0" smtClean="0"/>
              <a:t>Add an </a:t>
            </a:r>
            <a:r>
              <a:rPr lang="en-US" smtClean="0"/>
              <a:t>image button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1108" y="1600200"/>
            <a:ext cx="4507092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File-&gt;New-&gt;Class</a:t>
            </a:r>
          </a:p>
          <a:p>
            <a:r>
              <a:rPr lang="en-US" dirty="0" smtClean="0"/>
              <a:t>Name </a:t>
            </a:r>
            <a:r>
              <a:rPr lang="en-US" dirty="0" err="1" smtClean="0"/>
              <a:t>TrueFalse</a:t>
            </a:r>
            <a:endParaRPr lang="en-US" dirty="0" smtClean="0"/>
          </a:p>
          <a:p>
            <a:r>
              <a:rPr lang="en-US" dirty="0" smtClean="0"/>
              <a:t>Add two member  variables and constructor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Courier"/>
                <a:cs typeface="Courier"/>
              </a:rPr>
              <a:t>private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mQuestion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// this variable will hold a resource ID for a string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//(always an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private boolean </a:t>
            </a:r>
            <a:r>
              <a:rPr lang="en-US" dirty="0" err="1" smtClean="0">
                <a:latin typeface="Courier"/>
                <a:cs typeface="Courier"/>
              </a:rPr>
              <a:t>mTrueQuestion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public </a:t>
            </a:r>
            <a:r>
              <a:rPr lang="en-US" dirty="0" err="1" smtClean="0">
                <a:latin typeface="Courier"/>
                <a:cs typeface="Courier"/>
              </a:rPr>
              <a:t>TrueFalse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question, boolean </a:t>
            </a:r>
            <a:r>
              <a:rPr lang="en-US" dirty="0" err="1" smtClean="0">
                <a:latin typeface="Courier"/>
                <a:cs typeface="Courier"/>
              </a:rPr>
              <a:t>trueQuestion</a:t>
            </a:r>
            <a:r>
              <a:rPr lang="en-US" dirty="0" smtClean="0">
                <a:latin typeface="Courier"/>
                <a:cs typeface="Courier"/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dirty="0" err="1" smtClean="0">
                <a:latin typeface="Courier"/>
                <a:cs typeface="Courier"/>
              </a:rPr>
              <a:t>mQuestion</a:t>
            </a:r>
            <a:r>
              <a:rPr lang="en-US" dirty="0" smtClean="0">
                <a:latin typeface="Courier"/>
                <a:cs typeface="Courier"/>
              </a:rPr>
              <a:t> = question;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dirty="0" err="1" smtClean="0">
                <a:latin typeface="Courier"/>
                <a:cs typeface="Courier"/>
              </a:rPr>
              <a:t>mTrueQuestion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trueQuestion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6" name="Content Placeholder 5" descr="Screen Shot 2014-01-12 at 9.33.31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" b="-45"/>
          <a:stretch/>
        </p:blipFill>
        <p:spPr>
          <a:xfrm>
            <a:off x="5013400" y="1417638"/>
            <a:ext cx="4038600" cy="4882177"/>
          </a:xfrm>
        </p:spPr>
      </p:pic>
    </p:spTree>
    <p:extLst>
      <p:ext uri="{BB962C8B-B14F-4D97-AF65-F5344CB8AC3E}">
        <p14:creationId xmlns:p14="http://schemas.microsoft.com/office/powerpoint/2010/main" val="390308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Getter and Setter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06" y="1600200"/>
            <a:ext cx="438789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 a Mac click ADT-&gt;Preferences</a:t>
            </a:r>
          </a:p>
          <a:p>
            <a:r>
              <a:rPr lang="en-US" sz="2000" dirty="0" smtClean="0"/>
              <a:t>Java-&gt;Code Style</a:t>
            </a:r>
          </a:p>
          <a:p>
            <a:r>
              <a:rPr lang="en-US" sz="2000" dirty="0" smtClean="0"/>
              <a:t>Make sure fields have “m” prefix</a:t>
            </a:r>
          </a:p>
          <a:p>
            <a:r>
              <a:rPr lang="en-US" sz="2000" dirty="0" smtClean="0"/>
              <a:t>Make sure  Use ‘is’ prefix for getters is checked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Why???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So Eclipse will auto generate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Correct methods for getters and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setters</a:t>
            </a:r>
          </a:p>
          <a:p>
            <a:endParaRPr lang="en-US" sz="2000" dirty="0"/>
          </a:p>
        </p:txBody>
      </p:sp>
      <p:pic>
        <p:nvPicPr>
          <p:cNvPr id="5" name="Content Placeholder 4" descr="Screen Shot 2014-01-12 at 9.43.42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-131"/>
          <a:stretch/>
        </p:blipFill>
        <p:spPr>
          <a:xfrm>
            <a:off x="4067228" y="1767933"/>
            <a:ext cx="4923915" cy="4275229"/>
          </a:xfrm>
        </p:spPr>
      </p:pic>
    </p:spTree>
    <p:extLst>
      <p:ext uri="{BB962C8B-B14F-4D97-AF65-F5344CB8AC3E}">
        <p14:creationId xmlns:p14="http://schemas.microsoft.com/office/powerpoint/2010/main" val="132751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Generate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After constructor right click source-&gt;Generate Getters and Setters </a:t>
            </a:r>
          </a:p>
          <a:p>
            <a:r>
              <a:rPr lang="en-US" dirty="0" smtClean="0"/>
              <a:t>Select the variables </a:t>
            </a:r>
            <a:r>
              <a:rPr lang="en-US" dirty="0" err="1" smtClean="0"/>
              <a:t>mQuestion</a:t>
            </a:r>
            <a:r>
              <a:rPr lang="en-US" dirty="0" smtClean="0"/>
              <a:t> and </a:t>
            </a:r>
            <a:r>
              <a:rPr lang="en-US" dirty="0" err="1" smtClean="0"/>
              <a:t>mTrueQuestion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getQuestion</a:t>
            </a:r>
            <a:r>
              <a:rPr lang="en-US" b="1" dirty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	</a:t>
            </a:r>
            <a:r>
              <a:rPr lang="en-US" b="1" dirty="0">
                <a:latin typeface="Courier"/>
                <a:cs typeface="Courier"/>
              </a:rPr>
              <a:t>return </a:t>
            </a:r>
            <a:r>
              <a:rPr lang="en-US" b="1" dirty="0" err="1">
                <a:latin typeface="Courier"/>
                <a:cs typeface="Courier"/>
              </a:rPr>
              <a:t>mQuestion</a:t>
            </a:r>
            <a:r>
              <a:rPr lang="en-US" b="1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}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>
                <a:latin typeface="Courier"/>
                <a:cs typeface="Courier"/>
              </a:rPr>
              <a:t>public void </a:t>
            </a:r>
            <a:r>
              <a:rPr lang="en-US" b="1" dirty="0" err="1">
                <a:latin typeface="Courier"/>
                <a:cs typeface="Courier"/>
              </a:rPr>
              <a:t>setQuestion</a:t>
            </a:r>
            <a:r>
              <a:rPr lang="en-US" b="1" dirty="0">
                <a:latin typeface="Courier"/>
                <a:cs typeface="Courier"/>
              </a:rPr>
              <a:t>(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question)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	</a:t>
            </a:r>
            <a:r>
              <a:rPr lang="en-US" dirty="0" err="1">
                <a:latin typeface="Courier"/>
                <a:cs typeface="Courier"/>
              </a:rPr>
              <a:t>mQuestion</a:t>
            </a:r>
            <a:r>
              <a:rPr lang="en-US" dirty="0">
                <a:latin typeface="Courier"/>
                <a:cs typeface="Courier"/>
              </a:rPr>
              <a:t> = question;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}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>
                <a:latin typeface="Courier"/>
                <a:cs typeface="Courier"/>
              </a:rPr>
              <a:t>public boolean </a:t>
            </a:r>
            <a:r>
              <a:rPr lang="en-US" b="1" dirty="0" err="1">
                <a:latin typeface="Courier"/>
                <a:cs typeface="Courier"/>
              </a:rPr>
              <a:t>isTrueQuestion</a:t>
            </a:r>
            <a:r>
              <a:rPr lang="en-US" b="1" dirty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	</a:t>
            </a:r>
            <a:r>
              <a:rPr lang="en-US" b="1" dirty="0">
                <a:latin typeface="Courier"/>
                <a:cs typeface="Courier"/>
              </a:rPr>
              <a:t>return </a:t>
            </a:r>
            <a:r>
              <a:rPr lang="en-US" b="1" dirty="0" err="1">
                <a:latin typeface="Courier"/>
                <a:cs typeface="Courier"/>
              </a:rPr>
              <a:t>mTrueQuestion</a:t>
            </a:r>
            <a:r>
              <a:rPr lang="en-US" b="1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}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>
                <a:latin typeface="Courier"/>
                <a:cs typeface="Courier"/>
              </a:rPr>
              <a:t>public void </a:t>
            </a:r>
            <a:r>
              <a:rPr lang="en-US" b="1" dirty="0" err="1">
                <a:latin typeface="Courier"/>
                <a:cs typeface="Courier"/>
              </a:rPr>
              <a:t>setTrueQuestion</a:t>
            </a:r>
            <a:r>
              <a:rPr lang="en-US" b="1" dirty="0">
                <a:latin typeface="Courier"/>
                <a:cs typeface="Courier"/>
              </a:rPr>
              <a:t>(boolean </a:t>
            </a:r>
            <a:r>
              <a:rPr lang="en-US" b="1" dirty="0" err="1">
                <a:latin typeface="Courier"/>
                <a:cs typeface="Courier"/>
              </a:rPr>
              <a:t>trueQuestion</a:t>
            </a:r>
            <a:r>
              <a:rPr lang="en-US" b="1" dirty="0">
                <a:latin typeface="Courier"/>
                <a:cs typeface="Courier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	</a:t>
            </a:r>
            <a:r>
              <a:rPr lang="en-US" dirty="0" err="1">
                <a:latin typeface="Courier"/>
                <a:cs typeface="Courier"/>
              </a:rPr>
              <a:t>mTrueQuestion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trueQuestion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}</a:t>
            </a:r>
          </a:p>
          <a:p>
            <a:endParaRPr lang="en-US" dirty="0" smtClean="0"/>
          </a:p>
        </p:txBody>
      </p:sp>
      <p:pic>
        <p:nvPicPr>
          <p:cNvPr id="5" name="Content Placeholder 4" descr="Screen Shot 2014-01-12 at 9.49.4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2" r="-3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60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View Controller and Android</a:t>
            </a:r>
            <a:endParaRPr lang="en-US" dirty="0"/>
          </a:p>
        </p:txBody>
      </p:sp>
      <p:pic>
        <p:nvPicPr>
          <p:cNvPr id="7" name="Picture Placeholder 6" descr="IMAG1083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t="6168" r="15847" b="1850"/>
          <a:stretch/>
        </p:blipFill>
        <p:spPr>
          <a:xfrm rot="10800000">
            <a:off x="2050214" y="688912"/>
            <a:ext cx="4656561" cy="378486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Android applications are designed around an architecture called Model-View-Controller (MVC). An object in your applications is model object, a view object, or controller object.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3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odel object holds the applications data and business logic.</a:t>
            </a:r>
          </a:p>
          <a:p>
            <a:pPr lvl="1"/>
            <a:r>
              <a:rPr lang="en-US" dirty="0" smtClean="0"/>
              <a:t>Model objects have no knowledge of the user interface.</a:t>
            </a:r>
          </a:p>
          <a:p>
            <a:pPr lvl="1"/>
            <a:r>
              <a:rPr lang="en-US" dirty="0" smtClean="0"/>
              <a:t>Generally classes you create. </a:t>
            </a:r>
          </a:p>
          <a:p>
            <a:pPr lvl="1"/>
            <a:r>
              <a:rPr lang="en-US" dirty="0" smtClean="0"/>
              <a:t>All of the model objects in your application compose its model layer. (e.g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TrueFalse</a:t>
            </a:r>
            <a:r>
              <a:rPr lang="en-US" dirty="0" smtClean="0"/>
              <a:t> class)</a:t>
            </a:r>
          </a:p>
          <a:p>
            <a:r>
              <a:rPr lang="en-US" dirty="0" smtClean="0"/>
              <a:t>View objects know how to draw themselves on the screen and how to respond to user input. </a:t>
            </a:r>
          </a:p>
          <a:p>
            <a:pPr lvl="1"/>
            <a:r>
              <a:rPr lang="en-US" dirty="0" smtClean="0"/>
              <a:t>Android provides many view classes. </a:t>
            </a:r>
          </a:p>
          <a:p>
            <a:pPr lvl="1"/>
            <a:r>
              <a:rPr lang="en-US" dirty="0" smtClean="0"/>
              <a:t>You can also create custom views. </a:t>
            </a:r>
          </a:p>
          <a:p>
            <a:pPr lvl="1"/>
            <a:r>
              <a:rPr lang="en-US" dirty="0" smtClean="0"/>
              <a:t>View object make up the view layer.</a:t>
            </a:r>
          </a:p>
          <a:p>
            <a:r>
              <a:rPr lang="en-US" dirty="0" smtClean="0"/>
              <a:t>Controller objects tie model and view objects together.</a:t>
            </a:r>
          </a:p>
          <a:p>
            <a:pPr lvl="1"/>
            <a:r>
              <a:rPr lang="en-US" dirty="0" smtClean="0"/>
              <a:t>Controllers are designed to respond to events</a:t>
            </a:r>
          </a:p>
          <a:p>
            <a:pPr lvl="1"/>
            <a:r>
              <a:rPr lang="en-US" dirty="0" smtClean="0"/>
              <a:t>Contain application logic</a:t>
            </a:r>
          </a:p>
          <a:p>
            <a:pPr lvl="1"/>
            <a:r>
              <a:rPr lang="en-US" dirty="0" smtClean="0"/>
              <a:t>Typically are a subclass of Activity, Fragment, or Service (e.g. </a:t>
            </a:r>
            <a:r>
              <a:rPr lang="en-US" dirty="0" err="1" smtClean="0"/>
              <a:t>QuizActivity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6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4674" y="1091470"/>
            <a:ext cx="1585389" cy="7387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Input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11079" y="3295159"/>
            <a:ext cx="1228475" cy="12782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27929" y="3311758"/>
            <a:ext cx="1228475" cy="12782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Controller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6975383" y="3311758"/>
            <a:ext cx="1228475" cy="12782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41914" y="1900735"/>
            <a:ext cx="16601" cy="1311424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39554" y="3494364"/>
            <a:ext cx="1485777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9606" y="3494364"/>
            <a:ext cx="1485777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56404" y="4418677"/>
            <a:ext cx="1527286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39554" y="4346973"/>
            <a:ext cx="1527286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466" y="213731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interacts with view object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61186" y="2750494"/>
            <a:ext cx="124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sends message to controller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61040" y="2377972"/>
            <a:ext cx="163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 updates model objects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89606" y="4781728"/>
            <a:ext cx="16350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 takes data from model objects that its views are interested in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90262" y="4610421"/>
            <a:ext cx="163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 updates View with changes in model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View Layer</a:t>
            </a:r>
            <a:endParaRPr lang="en-US" dirty="0"/>
          </a:p>
        </p:txBody>
      </p:sp>
      <p:pic>
        <p:nvPicPr>
          <p:cNvPr id="6" name="Content Placeholder 5" descr="IMAG108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9233" r="2173" b="8164"/>
          <a:stretch/>
        </p:blipFill>
        <p:spPr>
          <a:xfrm>
            <a:off x="971154" y="1440076"/>
            <a:ext cx="7096899" cy="2913353"/>
          </a:xfrm>
        </p:spPr>
      </p:pic>
      <p:sp>
        <p:nvSpPr>
          <p:cNvPr id="7" name="TextBox 6"/>
          <p:cNvSpPr txBox="1"/>
          <p:nvPr/>
        </p:nvSpPr>
        <p:spPr>
          <a:xfrm>
            <a:off x="971154" y="4872189"/>
            <a:ext cx="6205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</a:t>
            </a:r>
            <a:r>
              <a:rPr lang="en-US" dirty="0" err="1" smtClean="0"/>
              <a:t>activity_quiz.xml</a:t>
            </a:r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err="1" smtClean="0"/>
              <a:t>android:text</a:t>
            </a:r>
            <a:r>
              <a:rPr lang="en-US" dirty="0" smtClean="0"/>
              <a:t> attribute from </a:t>
            </a:r>
            <a:r>
              <a:rPr lang="en-US" dirty="0" err="1" smtClean="0"/>
              <a:t>TextView</a:t>
            </a:r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 err="1" smtClean="0"/>
              <a:t>TextView</a:t>
            </a:r>
            <a:r>
              <a:rPr lang="en-US" dirty="0" smtClean="0"/>
              <a:t> and </a:t>
            </a:r>
            <a:r>
              <a:rPr lang="en-US" dirty="0" err="1" smtClean="0"/>
              <a:t>android:id</a:t>
            </a:r>
            <a:r>
              <a:rPr lang="en-US" dirty="0" smtClean="0"/>
              <a:t> attribute to generate a resource ID</a:t>
            </a:r>
          </a:p>
          <a:p>
            <a:r>
              <a:rPr lang="en-US" dirty="0" smtClean="0"/>
              <a:t>Add the new Button widget as a child of the root of </a:t>
            </a:r>
            <a:r>
              <a:rPr lang="en-US" dirty="0" err="1" smtClean="0"/>
              <a:t>LinearLayout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5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1569</Words>
  <Application>Microsoft Macintosh PowerPoint</Application>
  <PresentationFormat>On-screen Show (4:3)</PresentationFormat>
  <Paragraphs>235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2</vt:lpstr>
      <vt:lpstr>Chapter 2 Overview</vt:lpstr>
      <vt:lpstr>Create a New Class</vt:lpstr>
      <vt:lpstr>Generating Getter and Setter Methods</vt:lpstr>
      <vt:lpstr>Auto Generate</vt:lpstr>
      <vt:lpstr>Model View Controller and Android</vt:lpstr>
      <vt:lpstr>MVC</vt:lpstr>
      <vt:lpstr>PowerPoint Presentation</vt:lpstr>
      <vt:lpstr>Updating the View Layer</vt:lpstr>
      <vt:lpstr>Updating the View Layer</vt:lpstr>
      <vt:lpstr>Updating the Controller Layer con’t</vt:lpstr>
      <vt:lpstr>Update the TextView </vt:lpstr>
      <vt:lpstr>Update TextView via NextButton</vt:lpstr>
      <vt:lpstr>Move Repeated Code Into Function</vt:lpstr>
      <vt:lpstr>Create a Check Answer Method</vt:lpstr>
      <vt:lpstr>Testing on a Real Device</vt:lpstr>
      <vt:lpstr>Configuring Device for Development</vt:lpstr>
      <vt:lpstr>Run GeoQuiz (add resources)</vt:lpstr>
      <vt:lpstr>Screen Densities</vt:lpstr>
      <vt:lpstr>PowerPoint Presentation</vt:lpstr>
      <vt:lpstr>Challenges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Tavaris</dc:creator>
  <cp:lastModifiedBy>Tavaris</cp:lastModifiedBy>
  <cp:revision>29</cp:revision>
  <dcterms:created xsi:type="dcterms:W3CDTF">2014-01-13T02:26:59Z</dcterms:created>
  <dcterms:modified xsi:type="dcterms:W3CDTF">2014-12-20T13:56:26Z</dcterms:modified>
</cp:coreProperties>
</file>