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78" r:id="rId3"/>
    <p:sldId id="277" r:id="rId4"/>
    <p:sldId id="276" r:id="rId5"/>
    <p:sldId id="256" r:id="rId6"/>
    <p:sldId id="274" r:id="rId7"/>
    <p:sldId id="258" r:id="rId8"/>
    <p:sldId id="261" r:id="rId9"/>
    <p:sldId id="260" r:id="rId10"/>
    <p:sldId id="275" r:id="rId11"/>
    <p:sldId id="263" r:id="rId12"/>
    <p:sldId id="265" r:id="rId13"/>
    <p:sldId id="266" r:id="rId14"/>
    <p:sldId id="267" r:id="rId15"/>
    <p:sldId id="268" r:id="rId16"/>
    <p:sldId id="271" r:id="rId17"/>
    <p:sldId id="269" r:id="rId18"/>
    <p:sldId id="270" r:id="rId19"/>
    <p:sldId id="272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 snapToObjects="1">
      <p:cViewPr varScale="1">
        <p:scale>
          <a:sx n="130" d="100"/>
          <a:sy n="130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31EEF-E671-554F-A244-A69FF0ADD066}" type="datetimeFigureOut">
              <a:rPr lang="en-US" smtClean="0"/>
              <a:t>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41A1-E627-EF45-AEBA-DCE540396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uncomment all lines</a:t>
            </a:r>
            <a:r>
              <a:rPr lang="en-US" baseline="0" dirty="0" smtClean="0"/>
              <a:t> of code  from </a:t>
            </a:r>
            <a:r>
              <a:rPr lang="en-US" baseline="0" dirty="0" err="1" smtClean="0"/>
              <a:t>GeoQuiz</a:t>
            </a:r>
            <a:r>
              <a:rPr lang="en-US" baseline="0" dirty="0" smtClean="0"/>
              <a:t> 3 project and make sure you are using emulator 4.3 (Jelly Bean)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41A1-E627-EF45-AEBA-DCE5403966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4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641A1-E627-EF45-AEBA-DCE5403966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8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8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5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6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9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34E2-9969-4D46-84DF-8F2C71B9C492}" type="datetimeFigureOut">
              <a:rPr lang="en-US" smtClean="0"/>
              <a:t>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F2F4-7F4A-584B-9847-26AD198D8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Activity Lifecycle</a:t>
            </a:r>
          </a:p>
        </p:txBody>
      </p:sp>
    </p:spTree>
    <p:extLst>
      <p:ext uri="{BB962C8B-B14F-4D97-AF65-F5344CB8AC3E}">
        <p14:creationId xmlns:p14="http://schemas.microsoft.com/office/powerpoint/2010/main" val="350152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LogCat</a:t>
            </a:r>
            <a:r>
              <a:rPr lang="en-US" dirty="0" smtClean="0"/>
              <a:t> Command Line</a:t>
            </a:r>
            <a:endParaRPr lang="en-US" dirty="0"/>
          </a:p>
        </p:txBody>
      </p:sp>
      <p:pic>
        <p:nvPicPr>
          <p:cNvPr id="4" name="Content Placeholder 3" descr="Screen Shot 2014-12-19 at 9.15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14" b="-82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089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android studio monitor with </a:t>
            </a:r>
            <a:r>
              <a:rPr lang="en-US" dirty="0" err="1" smtClean="0"/>
              <a:t>LogCat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9" y="1592825"/>
            <a:ext cx="8780207" cy="4149213"/>
          </a:xfrm>
        </p:spPr>
      </p:pic>
    </p:spTree>
    <p:extLst>
      <p:ext uri="{BB962C8B-B14F-4D97-AF65-F5344CB8AC3E}">
        <p14:creationId xmlns:p14="http://schemas.microsoft.com/office/powerpoint/2010/main" val="3621495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Activity Lifecycle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sample code for </a:t>
            </a:r>
            <a:r>
              <a:rPr lang="en-US" dirty="0" err="1" smtClean="0"/>
              <a:t>GeoQuiz</a:t>
            </a:r>
            <a:r>
              <a:rPr lang="en-US" dirty="0" smtClean="0"/>
              <a:t> and view its logging statements.</a:t>
            </a:r>
          </a:p>
          <a:p>
            <a:r>
              <a:rPr lang="en-US" dirty="0" smtClean="0"/>
              <a:t>Notice the log cat statements as you launch the app. </a:t>
            </a:r>
          </a:p>
          <a:p>
            <a:r>
              <a:rPr lang="en-US" dirty="0" smtClean="0"/>
              <a:t>Click the back arrow of the android emulator. Notice how Android calls the other lifecycle methods for activity and eventually destroys the app. With </a:t>
            </a:r>
            <a:r>
              <a:rPr lang="en-US" dirty="0" err="1" smtClean="0"/>
              <a:t>onDestroy</a:t>
            </a:r>
            <a:r>
              <a:rPr lang="en-US" dirty="0" smtClean="0"/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90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Rotating the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Rotating the device changes the device configuration.</a:t>
            </a:r>
          </a:p>
          <a:p>
            <a:pPr lvl="1"/>
            <a:r>
              <a:rPr lang="en-US" dirty="0" smtClean="0"/>
              <a:t>Screen orientation</a:t>
            </a:r>
          </a:p>
          <a:p>
            <a:pPr lvl="1"/>
            <a:r>
              <a:rPr lang="en-US" dirty="0" smtClean="0"/>
              <a:t>Screen density</a:t>
            </a:r>
          </a:p>
          <a:p>
            <a:pPr lvl="1"/>
            <a:r>
              <a:rPr lang="en-US" dirty="0" smtClean="0"/>
              <a:t>Screen Size</a:t>
            </a:r>
          </a:p>
          <a:p>
            <a:pPr lvl="1"/>
            <a:r>
              <a:rPr lang="en-US" dirty="0" smtClean="0"/>
              <a:t>Keyboard type</a:t>
            </a:r>
          </a:p>
          <a:p>
            <a:pPr lvl="1"/>
            <a:r>
              <a:rPr lang="en-US" dirty="0" smtClean="0"/>
              <a:t>Dock mode</a:t>
            </a:r>
          </a:p>
          <a:p>
            <a:pPr lvl="1"/>
            <a:r>
              <a:rPr lang="en-US" dirty="0" smtClean="0"/>
              <a:t>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3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 Configurations 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Typically your application should provide alternative resources depending on different device configurations.</a:t>
            </a:r>
          </a:p>
          <a:p>
            <a:r>
              <a:rPr lang="en-US" dirty="0" smtClean="0"/>
              <a:t>An example of this were the different icons for arrows for pixel densities </a:t>
            </a:r>
          </a:p>
          <a:p>
            <a:pPr lvl="1"/>
            <a:r>
              <a:rPr lang="en-US" dirty="0" smtClean="0"/>
              <a:t>Pixel densities are fixed and can not change during runtime</a:t>
            </a:r>
          </a:p>
          <a:p>
            <a:r>
              <a:rPr lang="en-US" dirty="0" smtClean="0"/>
              <a:t>Screen orientation CAN change and is considered a runtime configuration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Landscape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folder in the res/ called “layout-land” and place your layout XML files in there. </a:t>
            </a:r>
          </a:p>
          <a:p>
            <a:r>
              <a:rPr lang="en-US" dirty="0" smtClean="0"/>
              <a:t>The “-land” suffix is configuration qualifier</a:t>
            </a:r>
          </a:p>
          <a:p>
            <a:r>
              <a:rPr lang="en-US" dirty="0" smtClean="0"/>
              <a:t>Android recognizes different configuration qualifiers and others can be found at http://</a:t>
            </a:r>
            <a:r>
              <a:rPr lang="en-US" dirty="0" err="1" smtClean="0"/>
              <a:t>developer.android.com</a:t>
            </a:r>
            <a:r>
              <a:rPr lang="en-US" dirty="0" smtClean="0"/>
              <a:t>/guide/topics/resources/providing-</a:t>
            </a:r>
            <a:r>
              <a:rPr lang="en-US" dirty="0" err="1" smtClean="0"/>
              <a:t>resources.html</a:t>
            </a:r>
            <a:endParaRPr lang="en-US" dirty="0" smtClean="0"/>
          </a:p>
          <a:p>
            <a:r>
              <a:rPr lang="en-US" dirty="0" smtClean="0"/>
              <a:t>See Demo and </a:t>
            </a:r>
            <a:r>
              <a:rPr lang="en-US" dirty="0" smtClean="0"/>
              <a:t>android studio </a:t>
            </a:r>
            <a:r>
              <a:rPr lang="en-US" dirty="0" smtClean="0"/>
              <a:t>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2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15 at 11.4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6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97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Data Across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Android provides the </a:t>
            </a:r>
            <a:r>
              <a:rPr lang="en-US" dirty="0" err="1" smtClean="0"/>
              <a:t>onSaveInstanceState</a:t>
            </a:r>
            <a:r>
              <a:rPr lang="en-US" dirty="0" smtClean="0"/>
              <a:t> method to save runtime configuration changes. 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p</a:t>
            </a:r>
            <a:r>
              <a:rPr lang="en-US" sz="2000" dirty="0" smtClean="0">
                <a:latin typeface="Courier"/>
                <a:cs typeface="Courier"/>
              </a:rPr>
              <a:t>rotected void </a:t>
            </a:r>
            <a:r>
              <a:rPr lang="en-US" sz="2000" dirty="0" err="1" smtClean="0">
                <a:latin typeface="Courier"/>
                <a:cs typeface="Courier"/>
              </a:rPr>
              <a:t>onSaveInstanceState</a:t>
            </a:r>
            <a:r>
              <a:rPr lang="en-US" sz="2000" dirty="0" smtClean="0">
                <a:latin typeface="Courier"/>
                <a:cs typeface="Courier"/>
              </a:rPr>
              <a:t>(Bundle </a:t>
            </a:r>
            <a:r>
              <a:rPr lang="en-US" sz="2000" dirty="0" err="1" smtClean="0">
                <a:latin typeface="Courier"/>
                <a:cs typeface="Courier"/>
              </a:rPr>
              <a:t>outState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</a:p>
          <a:p>
            <a:r>
              <a:rPr lang="en-US" dirty="0" smtClean="0"/>
              <a:t>When screen orientation changes on the device Android automatically calls </a:t>
            </a:r>
            <a:r>
              <a:rPr lang="en-US" dirty="0" err="1" smtClean="0"/>
              <a:t>onPause</a:t>
            </a:r>
            <a:r>
              <a:rPr lang="en-US" dirty="0" smtClean="0"/>
              <a:t>(), </a:t>
            </a:r>
            <a:r>
              <a:rPr lang="en-US" dirty="0" err="1" smtClean="0"/>
              <a:t>onStop</a:t>
            </a:r>
            <a:r>
              <a:rPr lang="en-US" dirty="0" smtClean="0"/>
              <a:t>(), and </a:t>
            </a:r>
            <a:r>
              <a:rPr lang="en-US" dirty="0" err="1" smtClean="0"/>
              <a:t>onDestroy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onSaveInstanceState</a:t>
            </a:r>
            <a:r>
              <a:rPr lang="en-US" dirty="0" smtClean="0"/>
              <a:t>() is normally called beforehand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9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Data Across Rotation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data is saved in the Bundle object</a:t>
            </a:r>
          </a:p>
          <a:p>
            <a:r>
              <a:rPr lang="en-US" dirty="0" smtClean="0"/>
              <a:t>Bundle maps string keys to values </a:t>
            </a:r>
          </a:p>
          <a:p>
            <a:r>
              <a:rPr lang="en-US" dirty="0" smtClean="0"/>
              <a:t>Values are only Java primitives and Objects that implement </a:t>
            </a:r>
            <a:r>
              <a:rPr lang="en-US" dirty="0" err="1" smtClean="0"/>
              <a:t>Serializable</a:t>
            </a:r>
            <a:r>
              <a:rPr lang="en-US" dirty="0" smtClean="0"/>
              <a:t> interface</a:t>
            </a:r>
          </a:p>
          <a:p>
            <a:r>
              <a:rPr lang="en-US" dirty="0" smtClean="0"/>
              <a:t>You must call </a:t>
            </a:r>
            <a:r>
              <a:rPr lang="en-US" dirty="0" err="1" smtClean="0"/>
              <a:t>savedInstanceState.putInt</a:t>
            </a:r>
            <a:r>
              <a:rPr lang="en-US" dirty="0" smtClean="0"/>
              <a:t>(</a:t>
            </a:r>
            <a:r>
              <a:rPr lang="en-US" dirty="0" err="1" smtClean="0"/>
              <a:t>key,value</a:t>
            </a:r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61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Lifecycle </a:t>
            </a:r>
            <a:r>
              <a:rPr lang="en-US" dirty="0" err="1" smtClean="0"/>
              <a:t>Revisted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Android never destroys a running activity to reclaim memory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onSaveInstanceState</a:t>
            </a:r>
            <a:r>
              <a:rPr lang="en-US" dirty="0" smtClean="0"/>
              <a:t> is called Android takes the Bundle object used by app and uses it as an activity record.</a:t>
            </a:r>
          </a:p>
          <a:p>
            <a:r>
              <a:rPr lang="en-US" dirty="0" smtClean="0"/>
              <a:t>When stashed the Activity object does not exist but the Bundle does. </a:t>
            </a:r>
          </a:p>
          <a:p>
            <a:r>
              <a:rPr lang="en-US" dirty="0" smtClean="0"/>
              <a:t>OS can easily </a:t>
            </a:r>
            <a:r>
              <a:rPr lang="en-US" dirty="0" err="1" smtClean="0"/>
              <a:t>relaunch</a:t>
            </a:r>
            <a:r>
              <a:rPr lang="en-US" dirty="0" smtClean="0"/>
              <a:t> app with that information.</a:t>
            </a:r>
          </a:p>
          <a:p>
            <a:r>
              <a:rPr lang="en-US" dirty="0" smtClean="0"/>
              <a:t>Back button also wipes activity record </a:t>
            </a:r>
            <a:r>
              <a:rPr lang="en-US" smtClean="0"/>
              <a:t>from app.</a:t>
            </a:r>
            <a:endParaRPr lang="en-US"/>
          </a:p>
        </p:txBody>
      </p:sp>
      <p:pic>
        <p:nvPicPr>
          <p:cNvPr id="6" name="Content Placeholder 5" descr="activity_lifecycle_al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12" r="-10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954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Densities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In production apps, it is important to provide images for the different screen pixel densities in </a:t>
            </a:r>
            <a:r>
              <a:rPr lang="en-US" dirty="0" smtClean="0"/>
              <a:t>your projects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Providing </a:t>
            </a:r>
            <a:r>
              <a:rPr lang="en-US" dirty="0"/>
              <a:t>different images will reduce artifacts from images being scaled up and down. </a:t>
            </a:r>
            <a:endParaRPr lang="en-US" dirty="0" smtClean="0"/>
          </a:p>
          <a:p>
            <a:r>
              <a:rPr lang="en-US" dirty="0" smtClean="0"/>
              <a:t>All of the </a:t>
            </a:r>
            <a:r>
              <a:rPr lang="en-US" dirty="0"/>
              <a:t>images in your project will be installed with your app, and the OS will choose the best one for </a:t>
            </a:r>
            <a:r>
              <a:rPr lang="en-US" dirty="0" smtClean="0"/>
              <a:t>that specific </a:t>
            </a:r>
            <a:r>
              <a:rPr lang="en-US" dirty="0"/>
              <a:t>device.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7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Logging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Note that Log takes different severity levels. 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/>
              <a:t>d() is for debug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.</a:t>
            </a:r>
            <a:r>
              <a:rPr lang="en-US" dirty="0"/>
              <a:t>e() for </a:t>
            </a:r>
            <a:r>
              <a:rPr lang="en-US" dirty="0" smtClean="0"/>
              <a:t>error</a:t>
            </a:r>
          </a:p>
          <a:p>
            <a:r>
              <a:rPr lang="en-US" dirty="0" smtClean="0"/>
              <a:t>.</a:t>
            </a:r>
            <a:r>
              <a:rPr lang="en-US" dirty="0"/>
              <a:t>w() for </a:t>
            </a:r>
            <a:r>
              <a:rPr lang="en-US" dirty="0" smtClean="0"/>
              <a:t>warning</a:t>
            </a:r>
          </a:p>
          <a:p>
            <a:r>
              <a:rPr lang="en-US" dirty="0" smtClean="0"/>
              <a:t>.</a:t>
            </a:r>
            <a:r>
              <a:rPr lang="en-US" dirty="0" err="1"/>
              <a:t>i</a:t>
            </a:r>
            <a:r>
              <a:rPr lang="en-US" dirty="0"/>
              <a:t>() for </a:t>
            </a:r>
            <a:r>
              <a:rPr lang="en-US" dirty="0" smtClean="0"/>
              <a:t>info</a:t>
            </a:r>
          </a:p>
          <a:p>
            <a:r>
              <a:rPr lang="en-US" dirty="0" smtClean="0"/>
              <a:t>There’s </a:t>
            </a:r>
            <a:r>
              <a:rPr lang="en-US" dirty="0"/>
              <a:t>also a .</a:t>
            </a:r>
            <a:r>
              <a:rPr lang="en-US" dirty="0" err="1"/>
              <a:t>wtf</a:t>
            </a:r>
            <a:r>
              <a:rPr lang="en-US" dirty="0"/>
              <a:t>() </a:t>
            </a:r>
            <a:r>
              <a:rPr lang="en-US" dirty="0" smtClean="0"/>
              <a:t>severity level </a:t>
            </a:r>
            <a:r>
              <a:rPr lang="en-US" dirty="0"/>
              <a:t>for errors that should never happen. (It stands for What a Terrible </a:t>
            </a:r>
            <a:r>
              <a:rPr lang="en-US" dirty="0" smtClean="0"/>
              <a:t>Failure ;) </a:t>
            </a:r>
          </a:p>
          <a:p>
            <a:r>
              <a:rPr lang="en-US" dirty="0" smtClean="0"/>
              <a:t>android studio </a:t>
            </a:r>
            <a:r>
              <a:rPr lang="en-US" dirty="0"/>
              <a:t>color-codes log messages based on their severity level.</a:t>
            </a:r>
          </a:p>
        </p:txBody>
      </p:sp>
    </p:spTree>
    <p:extLst>
      <p:ext uri="{BB962C8B-B14F-4D97-AF65-F5344CB8AC3E}">
        <p14:creationId xmlns:p14="http://schemas.microsoft.com/office/powerpoint/2010/main" val="158377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20 at 8.5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0"/>
            <a:ext cx="765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9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Densities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22363" b="-22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550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Activity Lifecycle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Every instance of Activity has a lifecycle.</a:t>
            </a:r>
          </a:p>
          <a:p>
            <a:r>
              <a:rPr lang="en-US" dirty="0" smtClean="0"/>
              <a:t>3 possible states:</a:t>
            </a:r>
          </a:p>
          <a:p>
            <a:pPr lvl="1"/>
            <a:r>
              <a:rPr lang="en-US" dirty="0" smtClean="0"/>
              <a:t>Running</a:t>
            </a:r>
          </a:p>
          <a:p>
            <a:pPr lvl="1"/>
            <a:r>
              <a:rPr lang="en-US" dirty="0" smtClean="0"/>
              <a:t>Paused</a:t>
            </a:r>
          </a:p>
          <a:p>
            <a:pPr lvl="1"/>
            <a:r>
              <a:rPr lang="en-US" dirty="0" smtClean="0"/>
              <a:t>Stopped</a:t>
            </a:r>
          </a:p>
          <a:p>
            <a:r>
              <a:rPr lang="en-US" dirty="0" smtClean="0"/>
              <a:t>For each transition there is an Activity method that notifies the Activity of change of state.</a:t>
            </a:r>
          </a:p>
          <a:p>
            <a:r>
              <a:rPr lang="en-US" dirty="0" smtClean="0"/>
              <a:t>You never call these methods directly yourself, you override them and the OS calls them at the appropriate time.</a:t>
            </a:r>
          </a:p>
          <a:p>
            <a:endParaRPr lang="en-US" dirty="0"/>
          </a:p>
        </p:txBody>
      </p:sp>
      <p:pic>
        <p:nvPicPr>
          <p:cNvPr id="7" name="Content Placeholder 6" descr="activity_lifecycle_simple_al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90" r="-70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5528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2-17 at 8.4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934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a</a:t>
            </a:r>
            <a:r>
              <a:rPr lang="en-US" dirty="0" err="1" smtClean="0">
                <a:latin typeface="Courier"/>
                <a:cs typeface="Courier"/>
              </a:rPr>
              <a:t>ndroid.util.log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Android has its own logging mechanism.</a:t>
            </a:r>
          </a:p>
          <a:p>
            <a:r>
              <a:rPr lang="en-US" dirty="0" err="1" smtClean="0">
                <a:latin typeface="Courier"/>
                <a:cs typeface="Courier"/>
              </a:rPr>
              <a:t>android.util.log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cs typeface="Courier"/>
              </a:rPr>
              <a:t>class used for shared system level messages.</a:t>
            </a:r>
          </a:p>
          <a:p>
            <a:r>
              <a:rPr lang="en-US" dirty="0"/>
              <a:t>You can log from anywhere in </a:t>
            </a:r>
            <a:r>
              <a:rPr lang="en-US" dirty="0" smtClean="0"/>
              <a:t>your code </a:t>
            </a:r>
            <a:r>
              <a:rPr lang="en-US" dirty="0"/>
              <a:t>by calling </a:t>
            </a:r>
            <a:r>
              <a:rPr lang="en-US" dirty="0" err="1">
                <a:latin typeface="Courier"/>
                <a:cs typeface="Courier"/>
              </a:rPr>
              <a:t>Log.d</a:t>
            </a:r>
            <a:r>
              <a:rPr lang="en-US" dirty="0">
                <a:latin typeface="Courier"/>
                <a:cs typeface="Courier"/>
              </a:rPr>
              <a:t>(TAG, message)</a:t>
            </a:r>
            <a:r>
              <a:rPr lang="en-US" dirty="0"/>
              <a:t>, where </a:t>
            </a:r>
            <a:r>
              <a:rPr lang="en-US" i="1" dirty="0"/>
              <a:t>TAG </a:t>
            </a:r>
            <a:r>
              <a:rPr lang="en-US" dirty="0"/>
              <a:t>and </a:t>
            </a:r>
            <a:r>
              <a:rPr lang="en-US" i="1" dirty="0"/>
              <a:t>message </a:t>
            </a:r>
            <a:r>
              <a:rPr lang="en-US" dirty="0"/>
              <a:t>are some strings. </a:t>
            </a:r>
            <a:endParaRPr lang="en-US" dirty="0" smtClean="0"/>
          </a:p>
          <a:p>
            <a:r>
              <a:rPr lang="en-US" dirty="0" smtClean="0"/>
              <a:t>TAG should </a:t>
            </a:r>
            <a:r>
              <a:rPr lang="en-US" dirty="0"/>
              <a:t>be a tag that is meaningful to you given your code</a:t>
            </a:r>
            <a:r>
              <a:rPr lang="en-US" dirty="0" smtClean="0"/>
              <a:t>.</a:t>
            </a:r>
          </a:p>
          <a:p>
            <a:r>
              <a:rPr lang="en-US" dirty="0"/>
              <a:t>Good practice is to define TAG </a:t>
            </a:r>
            <a:r>
              <a:rPr lang="en-US" dirty="0" smtClean="0"/>
              <a:t>as a </a:t>
            </a:r>
            <a:r>
              <a:rPr lang="en-US" dirty="0"/>
              <a:t>Java constant for your entire class, such as:</a:t>
            </a:r>
            <a:endParaRPr lang="en-US" dirty="0" smtClean="0"/>
          </a:p>
          <a:p>
            <a:pPr lvl="1"/>
            <a:r>
              <a:rPr lang="en-US" dirty="0" smtClean="0"/>
              <a:t>E.g. </a:t>
            </a:r>
            <a:r>
              <a:rPr lang="en-US" dirty="0" smtClean="0">
                <a:latin typeface="Courier"/>
                <a:cs typeface="Courier"/>
              </a:rPr>
              <a:t>private static final String TAG = “</a:t>
            </a:r>
            <a:r>
              <a:rPr lang="en-US" dirty="0" err="1" smtClean="0">
                <a:latin typeface="Courier"/>
                <a:cs typeface="Courier"/>
              </a:rPr>
              <a:t>QuizActivity</a:t>
            </a:r>
            <a:r>
              <a:rPr lang="en-US" dirty="0" smtClean="0">
                <a:latin typeface="Courier"/>
                <a:cs typeface="Courier"/>
              </a:rPr>
              <a:t>”;</a:t>
            </a:r>
          </a:p>
          <a:p>
            <a:pPr lvl="1"/>
            <a:r>
              <a:rPr lang="en-US" dirty="0" smtClean="0"/>
              <a:t>E.g. then Call </a:t>
            </a:r>
            <a:r>
              <a:rPr lang="en-US" dirty="0" err="1" smtClean="0">
                <a:latin typeface="Courier"/>
                <a:cs typeface="Courier"/>
              </a:rPr>
              <a:t>Log.d</a:t>
            </a:r>
            <a:r>
              <a:rPr lang="en-US" dirty="0" smtClean="0">
                <a:latin typeface="Courier"/>
                <a:cs typeface="Courier"/>
              </a:rPr>
              <a:t>(TAG, “This an example of a log message”);</a:t>
            </a:r>
          </a:p>
        </p:txBody>
      </p:sp>
    </p:spTree>
    <p:extLst>
      <p:ext uri="{BB962C8B-B14F-4D97-AF65-F5344CB8AC3E}">
        <p14:creationId xmlns:p14="http://schemas.microsoft.com/office/powerpoint/2010/main" val="234264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Override Lifecycle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 the log message shown (to the right) to each Activity Lifecycle Method</a:t>
            </a:r>
          </a:p>
          <a:p>
            <a:r>
              <a:rPr lang="en-US" dirty="0" smtClean="0"/>
              <a:t>All lifecycle methods must call super class implementation of methods first. </a:t>
            </a:r>
          </a:p>
          <a:p>
            <a:r>
              <a:rPr lang="en-US" dirty="0" smtClean="0"/>
              <a:t>@override makes the compiler verify that class has the method you are overriding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Courier"/>
                <a:cs typeface="Courier"/>
              </a:rPr>
              <a:t>} // End of </a:t>
            </a:r>
            <a:r>
              <a:rPr lang="en-US" sz="1200" dirty="0" err="1" smtClean="0">
                <a:latin typeface="Courier"/>
                <a:cs typeface="Courier"/>
              </a:rPr>
              <a:t>onCreate</a:t>
            </a:r>
            <a:r>
              <a:rPr lang="en-US" sz="1200" dirty="0" smtClean="0">
                <a:latin typeface="Courier"/>
                <a:cs typeface="Courier"/>
              </a:rPr>
              <a:t>(Bundle) </a:t>
            </a:r>
            <a:r>
              <a:rPr lang="en-US" sz="1200" b="1" dirty="0" smtClean="0">
                <a:latin typeface="Courier"/>
                <a:cs typeface="Courier"/>
              </a:rPr>
              <a:t>@Override 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public void </a:t>
            </a:r>
            <a:r>
              <a:rPr lang="en-US" sz="1200" b="1" dirty="0" err="1" smtClean="0">
                <a:latin typeface="Courier"/>
                <a:cs typeface="Courier"/>
              </a:rPr>
              <a:t>onStart</a:t>
            </a:r>
            <a:r>
              <a:rPr lang="en-US" sz="1200" b="1" dirty="0" smtClean="0">
                <a:latin typeface="Courier"/>
                <a:cs typeface="Courier"/>
              </a:rPr>
              <a:t>() { </a:t>
            </a:r>
            <a:r>
              <a:rPr lang="en-US" sz="1200" b="1" dirty="0" err="1" smtClean="0">
                <a:latin typeface="Courier"/>
                <a:cs typeface="Courier"/>
              </a:rPr>
              <a:t>super.onStart</a:t>
            </a:r>
            <a:r>
              <a:rPr lang="en-US" sz="1200" b="1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  </a:t>
            </a:r>
            <a:r>
              <a:rPr lang="en-US" sz="1200" b="1" dirty="0" err="1" smtClean="0">
                <a:latin typeface="Courier"/>
                <a:cs typeface="Courier"/>
              </a:rPr>
              <a:t>Log.d</a:t>
            </a:r>
            <a:r>
              <a:rPr lang="en-US" sz="1200" b="1" dirty="0" smtClean="0">
                <a:latin typeface="Courier"/>
                <a:cs typeface="Courier"/>
              </a:rPr>
              <a:t>(TAG, "</a:t>
            </a:r>
            <a:r>
              <a:rPr lang="en-US" sz="1200" b="1" dirty="0" err="1" smtClean="0">
                <a:latin typeface="Courier"/>
                <a:cs typeface="Courier"/>
              </a:rPr>
              <a:t>onStart</a:t>
            </a:r>
            <a:r>
              <a:rPr lang="en-US" sz="1200" b="1" dirty="0" smtClean="0">
                <a:latin typeface="Courier"/>
                <a:cs typeface="Courier"/>
              </a:rPr>
              <a:t>() called"); 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} 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@Override 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public void </a:t>
            </a:r>
            <a:r>
              <a:rPr lang="en-US" sz="1200" b="1" dirty="0" err="1" smtClean="0">
                <a:latin typeface="Courier"/>
                <a:cs typeface="Courier"/>
              </a:rPr>
              <a:t>onPause</a:t>
            </a:r>
            <a:r>
              <a:rPr lang="en-US" sz="1200" b="1" dirty="0" smtClean="0">
                <a:latin typeface="Courier"/>
                <a:cs typeface="Courier"/>
              </a:rPr>
              <a:t>() { </a:t>
            </a:r>
            <a:r>
              <a:rPr lang="en-US" sz="1200" b="1" dirty="0" err="1" smtClean="0">
                <a:latin typeface="Courier"/>
                <a:cs typeface="Courier"/>
              </a:rPr>
              <a:t>super.onPause</a:t>
            </a:r>
            <a:r>
              <a:rPr lang="en-US" sz="1200" b="1" dirty="0" smtClean="0">
                <a:latin typeface="Courier"/>
                <a:cs typeface="Courier"/>
              </a:rPr>
              <a:t>(); </a:t>
            </a:r>
          </a:p>
          <a:p>
            <a:pPr marL="0" indent="0">
              <a:buNone/>
            </a:pPr>
            <a:r>
              <a:rPr lang="en-US" sz="1200" b="1" dirty="0">
                <a:latin typeface="Courier"/>
                <a:cs typeface="Courier"/>
              </a:rPr>
              <a:t> </a:t>
            </a:r>
            <a:r>
              <a:rPr lang="en-US" sz="1200" b="1" dirty="0" smtClean="0">
                <a:latin typeface="Courier"/>
                <a:cs typeface="Courier"/>
              </a:rPr>
              <a:t> </a:t>
            </a:r>
            <a:r>
              <a:rPr lang="en-US" sz="1200" b="1" dirty="0" err="1" smtClean="0">
                <a:latin typeface="Courier"/>
                <a:cs typeface="Courier"/>
              </a:rPr>
              <a:t>Log.d</a:t>
            </a:r>
            <a:r>
              <a:rPr lang="en-US" sz="1200" b="1" dirty="0" smtClean="0">
                <a:latin typeface="Courier"/>
                <a:cs typeface="Courier"/>
              </a:rPr>
              <a:t>(TAG,   "</a:t>
            </a:r>
            <a:r>
              <a:rPr lang="en-US" sz="1200" b="1" dirty="0" err="1" smtClean="0">
                <a:latin typeface="Courier"/>
                <a:cs typeface="Courier"/>
              </a:rPr>
              <a:t>onPause</a:t>
            </a:r>
            <a:r>
              <a:rPr lang="en-US" sz="1200" b="1" dirty="0" smtClean="0">
                <a:latin typeface="Courier"/>
                <a:cs typeface="Courier"/>
              </a:rPr>
              <a:t>() called");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} 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@Override 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public void </a:t>
            </a:r>
            <a:r>
              <a:rPr lang="en-US" sz="1200" b="1" dirty="0" err="1" smtClean="0">
                <a:latin typeface="Courier"/>
                <a:cs typeface="Courier"/>
              </a:rPr>
              <a:t>onResume</a:t>
            </a:r>
            <a:r>
              <a:rPr lang="en-US" sz="1200" b="1" dirty="0" smtClean="0">
                <a:latin typeface="Courier"/>
                <a:cs typeface="Courier"/>
              </a:rPr>
              <a:t>() { </a:t>
            </a:r>
            <a:r>
              <a:rPr lang="en-US" sz="1200" b="1" dirty="0" err="1" smtClean="0">
                <a:latin typeface="Courier"/>
                <a:cs typeface="Courier"/>
              </a:rPr>
              <a:t>super.onResume</a:t>
            </a:r>
            <a:r>
              <a:rPr lang="en-US" sz="1200" b="1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  </a:t>
            </a:r>
            <a:r>
              <a:rPr lang="en-US" sz="1200" b="1" dirty="0" err="1" smtClean="0">
                <a:latin typeface="Courier"/>
                <a:cs typeface="Courier"/>
              </a:rPr>
              <a:t>Log.d</a:t>
            </a:r>
            <a:r>
              <a:rPr lang="en-US" sz="1200" b="1" dirty="0" smtClean="0">
                <a:latin typeface="Courier"/>
                <a:cs typeface="Courier"/>
              </a:rPr>
              <a:t>(TAG, "</a:t>
            </a:r>
            <a:r>
              <a:rPr lang="en-US" sz="1200" b="1" dirty="0" err="1" smtClean="0">
                <a:latin typeface="Courier"/>
                <a:cs typeface="Courier"/>
              </a:rPr>
              <a:t>onResume</a:t>
            </a:r>
            <a:r>
              <a:rPr lang="en-US" sz="1200" b="1" dirty="0" smtClean="0">
                <a:latin typeface="Courier"/>
                <a:cs typeface="Courier"/>
              </a:rPr>
              <a:t>() called");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}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@Override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public void </a:t>
            </a:r>
            <a:r>
              <a:rPr lang="en-US" sz="1200" b="1" dirty="0" err="1" smtClean="0">
                <a:latin typeface="Courier"/>
                <a:cs typeface="Courier"/>
              </a:rPr>
              <a:t>onStop</a:t>
            </a:r>
            <a:r>
              <a:rPr lang="en-US" sz="1200" b="1" dirty="0" smtClean="0">
                <a:latin typeface="Courier"/>
                <a:cs typeface="Courier"/>
              </a:rPr>
              <a:t>() { </a:t>
            </a:r>
            <a:r>
              <a:rPr lang="en-US" sz="1200" b="1" dirty="0" err="1" smtClean="0">
                <a:latin typeface="Courier"/>
                <a:cs typeface="Courier"/>
              </a:rPr>
              <a:t>super.onStop</a:t>
            </a:r>
            <a:r>
              <a:rPr lang="en-US" sz="1200" b="1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 </a:t>
            </a:r>
            <a:r>
              <a:rPr lang="en-US" sz="1200" b="1" dirty="0" err="1" smtClean="0">
                <a:latin typeface="Courier"/>
                <a:cs typeface="Courier"/>
              </a:rPr>
              <a:t>Log.d</a:t>
            </a:r>
            <a:r>
              <a:rPr lang="en-US" sz="1200" b="1" dirty="0" smtClean="0">
                <a:latin typeface="Courier"/>
                <a:cs typeface="Courier"/>
              </a:rPr>
              <a:t>(TAG, "</a:t>
            </a:r>
            <a:r>
              <a:rPr lang="en-US" sz="1200" b="1" dirty="0" err="1" smtClean="0">
                <a:latin typeface="Courier"/>
                <a:cs typeface="Courier"/>
              </a:rPr>
              <a:t>onStop</a:t>
            </a:r>
            <a:r>
              <a:rPr lang="en-US" sz="1200" b="1" dirty="0" smtClean="0">
                <a:latin typeface="Courier"/>
                <a:cs typeface="Courier"/>
              </a:rPr>
              <a:t>() called");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 }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@Override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public void </a:t>
            </a:r>
            <a:r>
              <a:rPr lang="en-US" sz="1200" b="1" dirty="0" err="1" smtClean="0">
                <a:latin typeface="Courier"/>
                <a:cs typeface="Courier"/>
              </a:rPr>
              <a:t>onDestroy</a:t>
            </a:r>
            <a:r>
              <a:rPr lang="en-US" sz="1200" b="1" dirty="0" smtClean="0">
                <a:latin typeface="Courier"/>
                <a:cs typeface="Courier"/>
              </a:rPr>
              <a:t>() { </a:t>
            </a:r>
            <a:r>
              <a:rPr lang="en-US" sz="1200" b="1" dirty="0" err="1" smtClean="0">
                <a:latin typeface="Courier"/>
                <a:cs typeface="Courier"/>
              </a:rPr>
              <a:t>super.onDestroy</a:t>
            </a:r>
            <a:r>
              <a:rPr lang="en-US" sz="1200" b="1" dirty="0" smtClean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US" sz="1200" b="1" dirty="0" smtClean="0">
                <a:latin typeface="Courier"/>
                <a:cs typeface="Courier"/>
              </a:rPr>
              <a:t> </a:t>
            </a:r>
            <a:r>
              <a:rPr lang="en-US" sz="1200" b="1" dirty="0" err="1" smtClean="0">
                <a:latin typeface="Courier"/>
                <a:cs typeface="Courier"/>
              </a:rPr>
              <a:t>Log.d</a:t>
            </a:r>
            <a:r>
              <a:rPr lang="en-US" sz="1200" b="1" dirty="0" smtClean="0">
                <a:latin typeface="Courier"/>
                <a:cs typeface="Courier"/>
              </a:rPr>
              <a:t>(TAG, "</a:t>
            </a:r>
            <a:r>
              <a:rPr lang="en-US" sz="1200" b="1" dirty="0" err="1" smtClean="0">
                <a:latin typeface="Courier"/>
                <a:cs typeface="Courier"/>
              </a:rPr>
              <a:t>onDestroy</a:t>
            </a:r>
            <a:r>
              <a:rPr lang="en-US" sz="1200" b="1" dirty="0" smtClean="0">
                <a:latin typeface="Courier"/>
                <a:cs typeface="Courier"/>
              </a:rPr>
              <a:t>() called"); }</a:t>
            </a:r>
            <a:r>
              <a:rPr lang="en-US" sz="1200" dirty="0" smtClean="0">
                <a:latin typeface="Courier"/>
                <a:cs typeface="Courier"/>
              </a:rPr>
              <a:t> } </a:t>
            </a:r>
            <a:endParaRPr lang="en-US" sz="12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94112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LogCat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Android system log is outputted to </a:t>
            </a:r>
            <a:r>
              <a:rPr lang="en-US" dirty="0" err="1"/>
              <a:t>LogCat</a:t>
            </a:r>
            <a:r>
              <a:rPr lang="en-US" dirty="0"/>
              <a:t>, a standardized system-wide </a:t>
            </a:r>
            <a:r>
              <a:rPr lang="en-US" dirty="0" smtClean="0"/>
              <a:t>logging mechanism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LogCat</a:t>
            </a:r>
            <a:r>
              <a:rPr lang="en-US" dirty="0" smtClean="0"/>
              <a:t> </a:t>
            </a:r>
            <a:r>
              <a:rPr lang="en-US" dirty="0"/>
              <a:t>is readily available to all Java and C/C++ code.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developer </a:t>
            </a:r>
            <a:r>
              <a:rPr lang="en-US" dirty="0" smtClean="0"/>
              <a:t>can easily </a:t>
            </a:r>
            <a:r>
              <a:rPr lang="en-US" dirty="0"/>
              <a:t>view the logs and filter their output based on severity, such as debug, info</a:t>
            </a:r>
            <a:r>
              <a:rPr lang="en-US" dirty="0" smtClean="0"/>
              <a:t>, warning</a:t>
            </a:r>
            <a:r>
              <a:rPr lang="en-US" dirty="0"/>
              <a:t>, or error, or based on custom-defined tags.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ways to view the </a:t>
            </a:r>
            <a:r>
              <a:rPr lang="en-US" dirty="0" err="1"/>
              <a:t>LogCat</a:t>
            </a:r>
            <a:r>
              <a:rPr lang="en-US" dirty="0"/>
              <a:t>: via </a:t>
            </a:r>
            <a:r>
              <a:rPr lang="en-US" dirty="0" smtClean="0"/>
              <a:t>android studio </a:t>
            </a:r>
            <a:r>
              <a:rPr lang="en-US" dirty="0"/>
              <a:t>or via the </a:t>
            </a:r>
            <a:r>
              <a:rPr lang="en-US" dirty="0" smtClean="0"/>
              <a:t>command line.</a:t>
            </a:r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android studio </a:t>
            </a:r>
            <a:r>
              <a:rPr lang="en-US" dirty="0" smtClean="0"/>
              <a:t>select </a:t>
            </a:r>
            <a:r>
              <a:rPr lang="en-US" dirty="0" smtClean="0"/>
              <a:t>Android Monitor Window-&gt;</a:t>
            </a:r>
            <a:r>
              <a:rPr lang="en-US" dirty="0" err="1" smtClean="0"/>
              <a:t>LogCat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</a:t>
            </a:r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adb</a:t>
            </a:r>
            <a:r>
              <a:rPr lang="en-US" dirty="0" smtClean="0"/>
              <a:t> CLI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379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812</Words>
  <Application>Microsoft Macintosh PowerPoint</Application>
  <PresentationFormat>On-screen Show (4:3)</PresentationFormat>
  <Paragraphs>105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Courier</vt:lpstr>
      <vt:lpstr>Arial</vt:lpstr>
      <vt:lpstr>Office Theme</vt:lpstr>
      <vt:lpstr>Chapter 3</vt:lpstr>
      <vt:lpstr>Pixel Densities</vt:lpstr>
      <vt:lpstr>PowerPoint Presentation</vt:lpstr>
      <vt:lpstr>Screen Densities</vt:lpstr>
      <vt:lpstr>The Activity Lifecycle</vt:lpstr>
      <vt:lpstr>PowerPoint Presentation</vt:lpstr>
      <vt:lpstr>android.util.log</vt:lpstr>
      <vt:lpstr>Override Lifecycle Methods</vt:lpstr>
      <vt:lpstr>LogCat</vt:lpstr>
      <vt:lpstr>LogCat Command Line</vt:lpstr>
      <vt:lpstr>android studio monitor with LogCat</vt:lpstr>
      <vt:lpstr>Testing Activity Lifecycle </vt:lpstr>
      <vt:lpstr>Rotating the Emulator</vt:lpstr>
      <vt:lpstr>Device Configurations and Resources</vt:lpstr>
      <vt:lpstr>Create a Landscape Layout</vt:lpstr>
      <vt:lpstr>PowerPoint Presentation</vt:lpstr>
      <vt:lpstr>Saving Data Across Rotation</vt:lpstr>
      <vt:lpstr>Saving Data Across Rotation</vt:lpstr>
      <vt:lpstr>Activity Lifecycle Revisted</vt:lpstr>
      <vt:lpstr>Logging Levels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Tavaris</dc:creator>
  <cp:lastModifiedBy>Tavaris Thomas</cp:lastModifiedBy>
  <cp:revision>23</cp:revision>
  <dcterms:created xsi:type="dcterms:W3CDTF">2014-01-15T02:40:34Z</dcterms:created>
  <dcterms:modified xsi:type="dcterms:W3CDTF">2017-01-27T02:05:57Z</dcterms:modified>
</cp:coreProperties>
</file>