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58" r:id="rId6"/>
    <p:sldId id="275" r:id="rId7"/>
    <p:sldId id="261" r:id="rId8"/>
    <p:sldId id="276" r:id="rId9"/>
    <p:sldId id="262" r:id="rId10"/>
    <p:sldId id="277" r:id="rId11"/>
    <p:sldId id="278" r:id="rId12"/>
    <p:sldId id="263" r:id="rId13"/>
    <p:sldId id="264" r:id="rId14"/>
    <p:sldId id="280" r:id="rId15"/>
    <p:sldId id="265" r:id="rId16"/>
    <p:sldId id="267" r:id="rId17"/>
    <p:sldId id="266" r:id="rId18"/>
    <p:sldId id="281" r:id="rId19"/>
    <p:sldId id="269" r:id="rId20"/>
    <p:sldId id="270" r:id="rId21"/>
    <p:sldId id="271" r:id="rId22"/>
    <p:sldId id="272"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4694"/>
  </p:normalViewPr>
  <p:slideViewPr>
    <p:cSldViewPr snapToGrid="0" snapToObjects="1">
      <p:cViewPr varScale="1">
        <p:scale>
          <a:sx n="90" d="100"/>
          <a:sy n="90" d="100"/>
        </p:scale>
        <p:origin x="85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5A0CAB-FEF8-D347-8778-1817AE81FE6B}"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284203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A0CAB-FEF8-D347-8778-1817AE81FE6B}"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428870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A0CAB-FEF8-D347-8778-1817AE81FE6B}"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353533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A0CAB-FEF8-D347-8778-1817AE81FE6B}"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102537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A0CAB-FEF8-D347-8778-1817AE81FE6B}"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309831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5A0CAB-FEF8-D347-8778-1817AE81FE6B}"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75194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5A0CAB-FEF8-D347-8778-1817AE81FE6B}" type="datetimeFigureOut">
              <a:rPr lang="en-US" smtClean="0"/>
              <a:t>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14609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5A0CAB-FEF8-D347-8778-1817AE81FE6B}" type="datetimeFigureOut">
              <a:rPr lang="en-US" smtClean="0"/>
              <a:t>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194042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A0CAB-FEF8-D347-8778-1817AE81FE6B}" type="datetimeFigureOut">
              <a:rPr lang="en-US" smtClean="0"/>
              <a:t>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295647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A0CAB-FEF8-D347-8778-1817AE81FE6B}"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119073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A0CAB-FEF8-D347-8778-1817AE81FE6B}"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211BF-DA01-1446-BB37-2BB25E76BC0A}" type="slidenum">
              <a:rPr lang="en-US" smtClean="0"/>
              <a:t>‹#›</a:t>
            </a:fld>
            <a:endParaRPr lang="en-US"/>
          </a:p>
        </p:txBody>
      </p:sp>
    </p:spTree>
    <p:extLst>
      <p:ext uri="{BB962C8B-B14F-4D97-AF65-F5344CB8AC3E}">
        <p14:creationId xmlns:p14="http://schemas.microsoft.com/office/powerpoint/2010/main" val="88946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A0CAB-FEF8-D347-8778-1817AE81FE6B}" type="datetimeFigureOut">
              <a:rPr lang="en-US" smtClean="0"/>
              <a:t>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211BF-DA01-1446-BB37-2BB25E76BC0A}" type="slidenum">
              <a:rPr lang="en-US" smtClean="0"/>
              <a:t>‹#›</a:t>
            </a:fld>
            <a:endParaRPr lang="en-US"/>
          </a:p>
        </p:txBody>
      </p:sp>
    </p:spTree>
    <p:extLst>
      <p:ext uri="{BB962C8B-B14F-4D97-AF65-F5344CB8AC3E}">
        <p14:creationId xmlns:p14="http://schemas.microsoft.com/office/powerpoint/2010/main" val="307117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4</a:t>
            </a:r>
          </a:p>
        </p:txBody>
      </p:sp>
      <p:sp>
        <p:nvSpPr>
          <p:cNvPr id="3" name="Subtitle 2"/>
          <p:cNvSpPr>
            <a:spLocks noGrp="1"/>
          </p:cNvSpPr>
          <p:nvPr>
            <p:ph type="subTitle" idx="1"/>
          </p:nvPr>
        </p:nvSpPr>
        <p:spPr/>
        <p:txBody>
          <a:bodyPr/>
          <a:lstStyle/>
          <a:p>
            <a:r>
              <a:rPr lang="en-US" dirty="0"/>
              <a:t>Debugging Android Apps</a:t>
            </a:r>
          </a:p>
        </p:txBody>
      </p:sp>
    </p:spTree>
    <p:extLst>
      <p:ext uri="{BB962C8B-B14F-4D97-AF65-F5344CB8AC3E}">
        <p14:creationId xmlns:p14="http://schemas.microsoft.com/office/powerpoint/2010/main" val="164581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Misbehaviors</a:t>
            </a:r>
          </a:p>
        </p:txBody>
      </p:sp>
      <p:sp>
        <p:nvSpPr>
          <p:cNvPr id="3" name="Content Placeholder 2"/>
          <p:cNvSpPr>
            <a:spLocks noGrp="1"/>
          </p:cNvSpPr>
          <p:nvPr>
            <p:ph idx="1"/>
          </p:nvPr>
        </p:nvSpPr>
        <p:spPr/>
        <p:txBody>
          <a:bodyPr>
            <a:normAutofit fontScale="92500"/>
          </a:bodyPr>
          <a:lstStyle/>
          <a:p>
            <a:r>
              <a:rPr lang="en-US" dirty="0"/>
              <a:t>Problems with your apps will not always be crashes. In some cases, they will be misbehaviors. </a:t>
            </a:r>
          </a:p>
          <a:p>
            <a:r>
              <a:rPr lang="en-US" dirty="0"/>
              <a:t>For example, suppose that every time you pressed the Next button, nothing happened. </a:t>
            </a:r>
          </a:p>
          <a:p>
            <a:r>
              <a:rPr lang="en-US" dirty="0"/>
              <a:t>That would be a non-crashing, misbehaving bug.</a:t>
            </a:r>
          </a:p>
          <a:p>
            <a:r>
              <a:rPr lang="en-US" dirty="0"/>
              <a:t>In </a:t>
            </a:r>
            <a:r>
              <a:rPr lang="en-US" dirty="0" err="1"/>
              <a:t>QuizActivity.java</a:t>
            </a:r>
            <a:r>
              <a:rPr lang="en-US" dirty="0"/>
              <a:t>, make a change to the </a:t>
            </a:r>
            <a:r>
              <a:rPr lang="en-US" dirty="0" err="1"/>
              <a:t>mNextButton</a:t>
            </a:r>
            <a:r>
              <a:rPr lang="en-US" dirty="0"/>
              <a:t> listener to comment out the code that increments </a:t>
            </a:r>
            <a:r>
              <a:rPr lang="en-US" dirty="0" err="1"/>
              <a:t>mCurrentIndex</a:t>
            </a:r>
            <a:r>
              <a:rPr lang="en-US" dirty="0"/>
              <a:t>.</a:t>
            </a:r>
          </a:p>
        </p:txBody>
      </p:sp>
    </p:spTree>
    <p:extLst>
      <p:ext uri="{BB962C8B-B14F-4D97-AF65-F5344CB8AC3E}">
        <p14:creationId xmlns:p14="http://schemas.microsoft.com/office/powerpoint/2010/main" val="117688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Misbehaviors </a:t>
            </a:r>
            <a:r>
              <a:rPr lang="en-US" dirty="0" err="1"/>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bug is trickier than the last bug. It is not throwing an exception, so fixing the bug is not a simple matter of making the exception go away. </a:t>
            </a:r>
          </a:p>
          <a:p>
            <a:r>
              <a:rPr lang="en-US" dirty="0"/>
              <a:t>On top of that, this misbehavior could be caused in two different ways: the index might not be changing, or </a:t>
            </a:r>
            <a:r>
              <a:rPr lang="en-US" b="1" dirty="0" err="1"/>
              <a:t>updateQuestion</a:t>
            </a:r>
            <a:r>
              <a:rPr lang="en-US" b="1" dirty="0"/>
              <a:t>() </a:t>
            </a:r>
            <a:r>
              <a:rPr lang="en-US" dirty="0"/>
              <a:t>might not be called.</a:t>
            </a:r>
          </a:p>
          <a:p>
            <a:r>
              <a:rPr lang="en-US" dirty="0"/>
              <a:t>If you had no idea what was causing the problem, you would need to track down the culprit</a:t>
            </a:r>
          </a:p>
          <a:p>
            <a:r>
              <a:rPr lang="en-US" dirty="0"/>
              <a:t> To do this: diagnostic logging of a stack trace and using </a:t>
            </a:r>
            <a:r>
              <a:rPr lang="en-US" dirty="0" err="1"/>
              <a:t>thedebugger</a:t>
            </a:r>
            <a:r>
              <a:rPr lang="en-US" dirty="0"/>
              <a:t> to set a breakpoint.</a:t>
            </a:r>
          </a:p>
        </p:txBody>
      </p:sp>
    </p:spTree>
    <p:extLst>
      <p:ext uri="{BB962C8B-B14F-4D97-AF65-F5344CB8AC3E}">
        <p14:creationId xmlns:p14="http://schemas.microsoft.com/office/powerpoint/2010/main" val="18408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Stack Traces</a:t>
            </a:r>
          </a:p>
        </p:txBody>
      </p:sp>
      <p:sp>
        <p:nvSpPr>
          <p:cNvPr id="3" name="Content Placeholder 2"/>
          <p:cNvSpPr>
            <a:spLocks noGrp="1"/>
          </p:cNvSpPr>
          <p:nvPr>
            <p:ph idx="1"/>
          </p:nvPr>
        </p:nvSpPr>
        <p:spPr/>
        <p:txBody>
          <a:bodyPr>
            <a:normAutofit fontScale="77500" lnSpcReduction="20000"/>
          </a:bodyPr>
          <a:lstStyle/>
          <a:p>
            <a:r>
              <a:rPr lang="en-US" dirty="0"/>
              <a:t>You can add </a:t>
            </a:r>
            <a:r>
              <a:rPr lang="en-US" dirty="0" err="1"/>
              <a:t>Log.d</a:t>
            </a:r>
            <a:r>
              <a:rPr lang="en-US" dirty="0"/>
              <a:t>(string, string, </a:t>
            </a:r>
            <a:r>
              <a:rPr lang="en-US" dirty="0" err="1"/>
              <a:t>Throwable</a:t>
            </a:r>
            <a:r>
              <a:rPr lang="en-US" dirty="0"/>
              <a:t>) to your code to generate a stack trace that will show up in </a:t>
            </a:r>
            <a:r>
              <a:rPr lang="en-US" dirty="0" err="1"/>
              <a:t>LogCat</a:t>
            </a:r>
            <a:r>
              <a:rPr lang="en-US" dirty="0"/>
              <a:t>.</a:t>
            </a:r>
          </a:p>
          <a:p>
            <a:r>
              <a:rPr lang="en-US" dirty="0"/>
              <a:t>You can use this method to find tricky bugs that don’t crash app but don’t execute properly. </a:t>
            </a:r>
          </a:p>
          <a:p>
            <a:r>
              <a:rPr lang="en-US" dirty="0"/>
              <a:t>Disable index increment (see Android Studio and next slide) </a:t>
            </a:r>
          </a:p>
          <a:p>
            <a:endParaRPr lang="en-US" dirty="0"/>
          </a:p>
          <a:p>
            <a:pPr marL="0" indent="0">
              <a:buNone/>
            </a:pPr>
            <a:r>
              <a:rPr lang="en-US" sz="1900" b="1" dirty="0">
                <a:latin typeface="Courier"/>
                <a:cs typeface="Courier"/>
              </a:rPr>
              <a:t>public void </a:t>
            </a:r>
            <a:r>
              <a:rPr lang="en-US" sz="1900" b="1" dirty="0" err="1">
                <a:latin typeface="Courier"/>
                <a:cs typeface="Courier"/>
              </a:rPr>
              <a:t>onClick</a:t>
            </a:r>
            <a:r>
              <a:rPr lang="en-US" sz="1900" b="1" dirty="0">
                <a:latin typeface="Courier"/>
                <a:cs typeface="Courier"/>
              </a:rPr>
              <a:t>(View v) {</a:t>
            </a:r>
          </a:p>
          <a:p>
            <a:pPr marL="0" indent="0">
              <a:buNone/>
            </a:pPr>
            <a:r>
              <a:rPr lang="en-US" sz="1900" dirty="0">
                <a:latin typeface="Courier"/>
                <a:cs typeface="Courier"/>
              </a:rPr>
              <a:t>                </a:t>
            </a:r>
            <a:r>
              <a:rPr lang="en-US" sz="1900" strike="sngStrike" dirty="0" err="1">
                <a:latin typeface="Courier"/>
                <a:cs typeface="Courier"/>
              </a:rPr>
              <a:t>mCurrentIndex</a:t>
            </a:r>
            <a:r>
              <a:rPr lang="en-US" sz="1900" strike="sngStrike" dirty="0">
                <a:latin typeface="Courier"/>
                <a:cs typeface="Courier"/>
              </a:rPr>
              <a:t> = (</a:t>
            </a:r>
            <a:r>
              <a:rPr lang="en-US" sz="1900" strike="sngStrike" dirty="0" err="1">
                <a:latin typeface="Courier"/>
                <a:cs typeface="Courier"/>
              </a:rPr>
              <a:t>mCurrentIndex</a:t>
            </a:r>
            <a:r>
              <a:rPr lang="en-US" sz="1900" strike="sngStrike" dirty="0">
                <a:latin typeface="Courier"/>
                <a:cs typeface="Courier"/>
              </a:rPr>
              <a:t> + 1) % </a:t>
            </a:r>
            <a:r>
              <a:rPr lang="en-US" sz="1900" strike="sngStrike" dirty="0" err="1">
                <a:latin typeface="Courier"/>
                <a:cs typeface="Courier"/>
              </a:rPr>
              <a:t>mQuestionStore.length</a:t>
            </a:r>
            <a:r>
              <a:rPr lang="en-US" sz="1900" strike="sngStrike" dirty="0">
                <a:latin typeface="Courier"/>
                <a:cs typeface="Courier"/>
              </a:rPr>
              <a:t>; </a:t>
            </a:r>
          </a:p>
          <a:p>
            <a:pPr marL="0" indent="0">
              <a:buNone/>
            </a:pPr>
            <a:r>
              <a:rPr lang="it-IT" sz="1900" dirty="0">
                <a:latin typeface="Courier"/>
                <a:cs typeface="Courier"/>
              </a:rPr>
              <a:t>                </a:t>
            </a:r>
            <a:r>
              <a:rPr lang="it-IT" sz="1900" dirty="0" err="1">
                <a:latin typeface="Courier"/>
                <a:cs typeface="Courier"/>
              </a:rPr>
              <a:t>updateQuestion</a:t>
            </a:r>
            <a:r>
              <a:rPr lang="it-IT" sz="1900" dirty="0">
                <a:latin typeface="Courier"/>
                <a:cs typeface="Courier"/>
              </a:rPr>
              <a:t>();</a:t>
            </a:r>
          </a:p>
          <a:p>
            <a:pPr marL="0" indent="0">
              <a:buNone/>
            </a:pPr>
            <a:r>
              <a:rPr lang="it-IT" sz="1900" dirty="0">
                <a:latin typeface="Courier"/>
                <a:cs typeface="Courier"/>
              </a:rPr>
              <a:t>            }</a:t>
            </a:r>
          </a:p>
          <a:p>
            <a:r>
              <a:rPr lang="en-US" dirty="0"/>
              <a:t>And in </a:t>
            </a:r>
            <a:r>
              <a:rPr lang="en-US" dirty="0" err="1"/>
              <a:t>updateQuestion</a:t>
            </a:r>
            <a:r>
              <a:rPr lang="en-US" dirty="0"/>
              <a:t>() add:</a:t>
            </a:r>
          </a:p>
          <a:p>
            <a:endParaRPr lang="en-US" dirty="0"/>
          </a:p>
          <a:p>
            <a:pPr marL="0" indent="0">
              <a:buNone/>
            </a:pPr>
            <a:r>
              <a:rPr lang="en-US" sz="1800" dirty="0">
                <a:latin typeface="Courier"/>
                <a:cs typeface="Courier"/>
              </a:rPr>
              <a:t> </a:t>
            </a:r>
            <a:r>
              <a:rPr lang="en-US" sz="1800" dirty="0" err="1">
                <a:latin typeface="Courier"/>
                <a:cs typeface="Courier"/>
              </a:rPr>
              <a:t>Log.</a:t>
            </a:r>
            <a:r>
              <a:rPr lang="en-US" sz="1800" i="1" dirty="0" err="1">
                <a:latin typeface="Courier"/>
                <a:cs typeface="Courier"/>
              </a:rPr>
              <a:t>d</a:t>
            </a:r>
            <a:r>
              <a:rPr lang="en-US" sz="1800" i="1" dirty="0">
                <a:latin typeface="Courier"/>
                <a:cs typeface="Courier"/>
              </a:rPr>
              <a:t>(</a:t>
            </a:r>
            <a:r>
              <a:rPr lang="en-US" sz="1800" i="1" dirty="0" err="1">
                <a:latin typeface="Courier"/>
                <a:cs typeface="Courier"/>
              </a:rPr>
              <a:t>TAG,"Updating</a:t>
            </a:r>
            <a:r>
              <a:rPr lang="en-US" sz="1800" i="1" dirty="0">
                <a:latin typeface="Courier"/>
                <a:cs typeface="Courier"/>
              </a:rPr>
              <a:t> question text for question #" + </a:t>
            </a:r>
            <a:r>
              <a:rPr lang="en-US" sz="1800" i="1" dirty="0" err="1">
                <a:latin typeface="Courier"/>
                <a:cs typeface="Courier"/>
              </a:rPr>
              <a:t>mCurrentIndex</a:t>
            </a:r>
            <a:r>
              <a:rPr lang="en-US" sz="1800" i="1" dirty="0">
                <a:latin typeface="Courier"/>
                <a:cs typeface="Courier"/>
              </a:rPr>
              <a:t>, </a:t>
            </a:r>
            <a:r>
              <a:rPr lang="en-US" sz="1800" b="1" i="1" dirty="0">
                <a:latin typeface="Courier"/>
                <a:cs typeface="Courier"/>
              </a:rPr>
              <a:t>new Exception());</a:t>
            </a:r>
            <a:endParaRPr lang="en-US" sz="1800" dirty="0">
              <a:latin typeface="Courier"/>
              <a:cs typeface="Courier"/>
            </a:endParaRPr>
          </a:p>
        </p:txBody>
      </p:sp>
    </p:spTree>
    <p:extLst>
      <p:ext uri="{BB962C8B-B14F-4D97-AF65-F5344CB8AC3E}">
        <p14:creationId xmlns:p14="http://schemas.microsoft.com/office/powerpoint/2010/main" val="88280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Trace </a:t>
            </a:r>
            <a:r>
              <a:rPr lang="en-US" dirty="0" err="1"/>
              <a:t>LogCat</a:t>
            </a:r>
            <a:endParaRPr lang="en-US" dirty="0"/>
          </a:p>
        </p:txBody>
      </p:sp>
      <p:pic>
        <p:nvPicPr>
          <p:cNvPr id="4" name="Content Placeholder 3" descr="Screen Shot 2014-01-16 at 2.36.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1341" r="1"/>
          <a:stretch/>
        </p:blipFill>
        <p:spPr>
          <a:xfrm>
            <a:off x="457199" y="1600200"/>
            <a:ext cx="8686801" cy="4525963"/>
          </a:xfrm>
        </p:spPr>
      </p:pic>
    </p:spTree>
    <p:extLst>
      <p:ext uri="{BB962C8B-B14F-4D97-AF65-F5344CB8AC3E}">
        <p14:creationId xmlns:p14="http://schemas.microsoft.com/office/powerpoint/2010/main" val="358959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a:t>
            </a:r>
          </a:p>
        </p:txBody>
      </p:sp>
      <p:sp>
        <p:nvSpPr>
          <p:cNvPr id="3" name="Content Placeholder 2"/>
          <p:cNvSpPr>
            <a:spLocks noGrp="1"/>
          </p:cNvSpPr>
          <p:nvPr>
            <p:ph idx="1"/>
          </p:nvPr>
        </p:nvSpPr>
        <p:spPr/>
        <p:txBody>
          <a:bodyPr/>
          <a:lstStyle/>
          <a:p>
            <a:r>
              <a:rPr lang="en-US" dirty="0"/>
              <a:t>Comment out the </a:t>
            </a:r>
            <a:r>
              <a:rPr lang="en-US" dirty="0" err="1"/>
              <a:t>throwable</a:t>
            </a:r>
            <a:r>
              <a:rPr lang="en-US" dirty="0"/>
              <a:t> log. </a:t>
            </a:r>
          </a:p>
          <a:p>
            <a:r>
              <a:rPr lang="en-US" dirty="0"/>
              <a:t>When asking others for help – always post a stack trace of execution to allow others to help . (source is beneficial too </a:t>
            </a:r>
            <a:r>
              <a:rPr lang="en-US" dirty="0">
                <a:sym typeface="Wingdings"/>
              </a:rPr>
              <a:t>)</a:t>
            </a:r>
            <a:endParaRPr lang="en-US" dirty="0"/>
          </a:p>
          <a:p>
            <a:r>
              <a:rPr lang="en-US" dirty="0"/>
              <a:t>Post to android </a:t>
            </a:r>
            <a:r>
              <a:rPr lang="en-US" dirty="0" err="1"/>
              <a:t>google</a:t>
            </a:r>
            <a:r>
              <a:rPr lang="en-US" dirty="0"/>
              <a:t> group for help</a:t>
            </a:r>
          </a:p>
          <a:p>
            <a:r>
              <a:rPr lang="en-US" dirty="0"/>
              <a:t>Post to </a:t>
            </a:r>
            <a:r>
              <a:rPr lang="en-US" dirty="0" err="1"/>
              <a:t>stackoverflow.com</a:t>
            </a:r>
            <a:endParaRPr lang="en-US" dirty="0"/>
          </a:p>
        </p:txBody>
      </p:sp>
    </p:spTree>
    <p:extLst>
      <p:ext uri="{BB962C8B-B14F-4D97-AF65-F5344CB8AC3E}">
        <p14:creationId xmlns:p14="http://schemas.microsoft.com/office/powerpoint/2010/main" val="142915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Breakpoints</a:t>
            </a:r>
          </a:p>
        </p:txBody>
      </p:sp>
      <p:sp>
        <p:nvSpPr>
          <p:cNvPr id="3" name="Content Placeholder 2"/>
          <p:cNvSpPr>
            <a:spLocks noGrp="1"/>
          </p:cNvSpPr>
          <p:nvPr>
            <p:ph idx="1"/>
          </p:nvPr>
        </p:nvSpPr>
        <p:spPr>
          <a:xfrm>
            <a:off x="457200" y="1600200"/>
            <a:ext cx="8229600" cy="1205251"/>
          </a:xfrm>
        </p:spPr>
        <p:txBody>
          <a:bodyPr>
            <a:normAutofit/>
          </a:bodyPr>
          <a:lstStyle/>
          <a:p>
            <a:r>
              <a:rPr lang="en-US" sz="2400" dirty="0"/>
              <a:t>To set a breakpoint – Double-click  the gray bar in the margins.</a:t>
            </a:r>
          </a:p>
        </p:txBody>
      </p:sp>
      <p:pic>
        <p:nvPicPr>
          <p:cNvPr id="5" name="Picture 4" descr="Screen Shot 2014-01-16 at 2.48.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2193987"/>
            <a:ext cx="9042400" cy="1079500"/>
          </a:xfrm>
          <a:prstGeom prst="rect">
            <a:avLst/>
          </a:prstGeom>
        </p:spPr>
      </p:pic>
      <p:sp>
        <p:nvSpPr>
          <p:cNvPr id="6" name="TextBox 5"/>
          <p:cNvSpPr txBox="1"/>
          <p:nvPr/>
        </p:nvSpPr>
        <p:spPr>
          <a:xfrm>
            <a:off x="457200" y="3377180"/>
            <a:ext cx="8229600" cy="830997"/>
          </a:xfrm>
          <a:prstGeom prst="rect">
            <a:avLst/>
          </a:prstGeom>
          <a:noFill/>
        </p:spPr>
        <p:txBody>
          <a:bodyPr wrap="square" rtlCol="0">
            <a:spAutoFit/>
          </a:bodyPr>
          <a:lstStyle/>
          <a:p>
            <a:pPr marL="457200" indent="-457200">
              <a:buFont typeface="Arial"/>
              <a:buChar char="•"/>
            </a:pPr>
            <a:r>
              <a:rPr lang="en-US" sz="2400" dirty="0"/>
              <a:t>Right-click </a:t>
            </a:r>
            <a:r>
              <a:rPr lang="en-US" sz="2400" dirty="0" err="1"/>
              <a:t>GeoQuiz</a:t>
            </a:r>
            <a:r>
              <a:rPr lang="en-US" sz="2400" dirty="0"/>
              <a:t> Project and select Debug As -&gt; Android Application</a:t>
            </a:r>
          </a:p>
        </p:txBody>
      </p:sp>
      <p:pic>
        <p:nvPicPr>
          <p:cNvPr id="7" name="Picture 6" descr="Screen Shot 2014-01-16 at 2.50.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164" y="4332679"/>
            <a:ext cx="4984151" cy="2145687"/>
          </a:xfrm>
          <a:prstGeom prst="rect">
            <a:avLst/>
          </a:prstGeom>
        </p:spPr>
      </p:pic>
    </p:spTree>
    <p:extLst>
      <p:ext uri="{BB962C8B-B14F-4D97-AF65-F5344CB8AC3E}">
        <p14:creationId xmlns:p14="http://schemas.microsoft.com/office/powerpoint/2010/main" val="84993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 View to Trace App Execution</a:t>
            </a:r>
          </a:p>
        </p:txBody>
      </p:sp>
      <p:sp>
        <p:nvSpPr>
          <p:cNvPr id="3" name="Content Placeholder 2"/>
          <p:cNvSpPr>
            <a:spLocks noGrp="1"/>
          </p:cNvSpPr>
          <p:nvPr>
            <p:ph idx="1"/>
          </p:nvPr>
        </p:nvSpPr>
        <p:spPr/>
        <p:txBody>
          <a:bodyPr/>
          <a:lstStyle/>
          <a:p>
            <a:r>
              <a:rPr lang="en-US" dirty="0"/>
              <a:t>Blue arrows at top of debug are used to step through your program. </a:t>
            </a:r>
          </a:p>
          <a:p>
            <a:r>
              <a:rPr lang="en-US" dirty="0"/>
              <a:t>The Resume button continues execution after the breakpoint. </a:t>
            </a:r>
          </a:p>
        </p:txBody>
      </p:sp>
    </p:spTree>
    <p:extLst>
      <p:ext uri="{BB962C8B-B14F-4D97-AF65-F5344CB8AC3E}">
        <p14:creationId xmlns:p14="http://schemas.microsoft.com/office/powerpoint/2010/main" val="252149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00"/>
            <a:ext cx="9144000" cy="3675529"/>
          </a:xfrm>
          <a:prstGeom prst="rect">
            <a:avLst/>
          </a:prstGeom>
        </p:spPr>
      </p:pic>
    </p:spTree>
    <p:extLst>
      <p:ext uri="{BB962C8B-B14F-4D97-AF65-F5344CB8AC3E}">
        <p14:creationId xmlns:p14="http://schemas.microsoft.com/office/powerpoint/2010/main" val="421170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385D-ACFD-3348-BD51-67FBD4481D52}"/>
              </a:ext>
            </a:extLst>
          </p:cNvPr>
          <p:cNvSpPr>
            <a:spLocks noGrp="1"/>
          </p:cNvSpPr>
          <p:nvPr>
            <p:ph type="title"/>
          </p:nvPr>
        </p:nvSpPr>
        <p:spPr/>
        <p:txBody>
          <a:bodyPr/>
          <a:lstStyle/>
          <a:p>
            <a:r>
              <a:rPr lang="en-US" dirty="0"/>
              <a:t>Shared </a:t>
            </a:r>
            <a:r>
              <a:rPr lang="en-US" dirty="0" err="1"/>
              <a:t>Prefs</a:t>
            </a:r>
            <a:endParaRPr lang="en-US" dirty="0"/>
          </a:p>
        </p:txBody>
      </p:sp>
      <p:sp>
        <p:nvSpPr>
          <p:cNvPr id="3" name="Content Placeholder 2">
            <a:extLst>
              <a:ext uri="{FF2B5EF4-FFF2-40B4-BE49-F238E27FC236}">
                <a16:creationId xmlns:a16="http://schemas.microsoft.com/office/drawing/2014/main" id="{7A8DB363-D1B4-724A-8D40-E1E0BA7F3461}"/>
              </a:ext>
            </a:extLst>
          </p:cNvPr>
          <p:cNvSpPr>
            <a:spLocks noGrp="1"/>
          </p:cNvSpPr>
          <p:nvPr>
            <p:ph idx="1"/>
          </p:nvPr>
        </p:nvSpPr>
        <p:spPr/>
        <p:txBody>
          <a:bodyPr/>
          <a:lstStyle/>
          <a:p>
            <a:r>
              <a:rPr lang="en-US" dirty="0" err="1"/>
              <a:t>SharedPreferences</a:t>
            </a:r>
            <a:r>
              <a:rPr lang="en-US" dirty="0"/>
              <a:t> are stored in an xml file in the app data folder, </a:t>
            </a:r>
            <a:r>
              <a:rPr lang="en-US" dirty="0" err="1"/>
              <a:t>i.e</a:t>
            </a:r>
            <a:endParaRPr lang="en-US" dirty="0"/>
          </a:p>
          <a:p>
            <a:r>
              <a:rPr lang="en-US" dirty="0"/>
              <a:t>/data/data/YOUR_PACKAGE_NAME/</a:t>
            </a:r>
            <a:r>
              <a:rPr lang="en-US" dirty="0" err="1"/>
              <a:t>shared_prefs</a:t>
            </a:r>
            <a:r>
              <a:rPr lang="en-US" dirty="0"/>
              <a:t>/</a:t>
            </a:r>
            <a:r>
              <a:rPr lang="en-US" dirty="0" err="1"/>
              <a:t>YOUR_PREFS_NAME.xml</a:t>
            </a:r>
            <a:endParaRPr lang="en-US" dirty="0"/>
          </a:p>
        </p:txBody>
      </p:sp>
    </p:spTree>
    <p:extLst>
      <p:ext uri="{BB962C8B-B14F-4D97-AF65-F5344CB8AC3E}">
        <p14:creationId xmlns:p14="http://schemas.microsoft.com/office/powerpoint/2010/main" val="1890959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Explorer</a:t>
            </a:r>
          </a:p>
        </p:txBody>
      </p:sp>
      <p:sp>
        <p:nvSpPr>
          <p:cNvPr id="5" name="Content Placeholder 4"/>
          <p:cNvSpPr>
            <a:spLocks noGrp="1"/>
          </p:cNvSpPr>
          <p:nvPr>
            <p:ph idx="1"/>
          </p:nvPr>
        </p:nvSpPr>
        <p:spPr/>
        <p:txBody>
          <a:bodyPr>
            <a:normAutofit fontScale="92500" lnSpcReduction="20000"/>
          </a:bodyPr>
          <a:lstStyle/>
          <a:p>
            <a:r>
              <a:rPr lang="en-US" dirty="0"/>
              <a:t>Click View-&gt; Tool Windows-&gt;Device File explorer </a:t>
            </a:r>
          </a:p>
          <a:p>
            <a:r>
              <a:rPr lang="en-US" dirty="0"/>
              <a:t>You can navigate the file system of your connected device</a:t>
            </a:r>
          </a:p>
          <a:p>
            <a:pPr lvl="1"/>
            <a:r>
              <a:rPr lang="en-US" dirty="0"/>
              <a:t>Note you can not explore /data on a real device</a:t>
            </a:r>
          </a:p>
          <a:p>
            <a:pPr lvl="1"/>
            <a:r>
              <a:rPr lang="en-US" dirty="0"/>
              <a:t>But on emulator you can</a:t>
            </a:r>
          </a:p>
          <a:p>
            <a:r>
              <a:rPr lang="en-US" dirty="0"/>
              <a:t>You can use File Explorer to upload and download files to your device</a:t>
            </a:r>
          </a:p>
          <a:p>
            <a:r>
              <a:rPr lang="en-US" dirty="0"/>
              <a:t>You can also use command line “</a:t>
            </a:r>
            <a:r>
              <a:rPr lang="en-US" dirty="0" err="1"/>
              <a:t>adb</a:t>
            </a:r>
            <a:r>
              <a:rPr lang="en-US" dirty="0"/>
              <a:t> shell” and use “</a:t>
            </a:r>
            <a:r>
              <a:rPr lang="en-US" dirty="0" err="1"/>
              <a:t>adb</a:t>
            </a:r>
            <a:r>
              <a:rPr lang="en-US" dirty="0"/>
              <a:t> push” and “</a:t>
            </a:r>
            <a:r>
              <a:rPr lang="en-US" dirty="0" err="1"/>
              <a:t>adb</a:t>
            </a:r>
            <a:r>
              <a:rPr lang="en-US" dirty="0"/>
              <a:t> pull” to transfer files to and from Computer and Device</a:t>
            </a:r>
          </a:p>
        </p:txBody>
      </p:sp>
    </p:spTree>
    <p:extLst>
      <p:ext uri="{BB962C8B-B14F-4D97-AF65-F5344CB8AC3E}">
        <p14:creationId xmlns:p14="http://schemas.microsoft.com/office/powerpoint/2010/main" val="203251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Overview</a:t>
            </a:r>
          </a:p>
        </p:txBody>
      </p:sp>
      <p:sp>
        <p:nvSpPr>
          <p:cNvPr id="3" name="Content Placeholder 2"/>
          <p:cNvSpPr>
            <a:spLocks noGrp="1"/>
          </p:cNvSpPr>
          <p:nvPr>
            <p:ph idx="1"/>
          </p:nvPr>
        </p:nvSpPr>
        <p:spPr/>
        <p:txBody>
          <a:bodyPr>
            <a:normAutofit lnSpcReduction="10000"/>
          </a:bodyPr>
          <a:lstStyle/>
          <a:p>
            <a:r>
              <a:rPr lang="en-US" dirty="0"/>
              <a:t>Learning how to use:</a:t>
            </a:r>
          </a:p>
          <a:p>
            <a:pPr lvl="1"/>
            <a:r>
              <a:rPr lang="en-US" dirty="0" err="1"/>
              <a:t>LogCat</a:t>
            </a:r>
            <a:endParaRPr lang="en-US" dirty="0"/>
          </a:p>
          <a:p>
            <a:pPr lvl="1"/>
            <a:r>
              <a:rPr lang="en-US" dirty="0"/>
              <a:t>Android Lint</a:t>
            </a:r>
          </a:p>
          <a:p>
            <a:pPr lvl="1"/>
            <a:r>
              <a:rPr lang="en-US" dirty="0"/>
              <a:t>DDMS</a:t>
            </a:r>
          </a:p>
          <a:p>
            <a:r>
              <a:rPr lang="en-US" dirty="0"/>
              <a:t>Recall: DDMS stands for </a:t>
            </a:r>
            <a:r>
              <a:rPr lang="en-US" dirty="0" err="1"/>
              <a:t>Dalvik</a:t>
            </a:r>
            <a:r>
              <a:rPr lang="en-US" dirty="0"/>
              <a:t> Debug Monitor Server. DDMS is the connection between your application running on the device and your development environment, such as Android Studio</a:t>
            </a:r>
          </a:p>
          <a:p>
            <a:endParaRPr lang="en-US" dirty="0"/>
          </a:p>
        </p:txBody>
      </p:sp>
    </p:spTree>
    <p:extLst>
      <p:ext uri="{BB962C8B-B14F-4D97-AF65-F5344CB8AC3E}">
        <p14:creationId xmlns:p14="http://schemas.microsoft.com/office/powerpoint/2010/main" val="350040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8AF97-2FDB-064C-ADF7-063B46E1C7B7}"/>
              </a:ext>
            </a:extLst>
          </p:cNvPr>
          <p:cNvPicPr>
            <a:picLocks noChangeAspect="1"/>
          </p:cNvPicPr>
          <p:nvPr/>
        </p:nvPicPr>
        <p:blipFill>
          <a:blip r:embed="rId2"/>
          <a:stretch>
            <a:fillRect/>
          </a:stretch>
        </p:blipFill>
        <p:spPr>
          <a:xfrm>
            <a:off x="1149212" y="0"/>
            <a:ext cx="6845576" cy="6858000"/>
          </a:xfrm>
          <a:prstGeom prst="rect">
            <a:avLst/>
          </a:prstGeom>
        </p:spPr>
      </p:pic>
    </p:spTree>
    <p:extLst>
      <p:ext uri="{BB962C8B-B14F-4D97-AF65-F5344CB8AC3E}">
        <p14:creationId xmlns:p14="http://schemas.microsoft.com/office/powerpoint/2010/main" val="51566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Lint</a:t>
            </a:r>
          </a:p>
        </p:txBody>
      </p:sp>
      <p:sp>
        <p:nvSpPr>
          <p:cNvPr id="3" name="Content Placeholder 2"/>
          <p:cNvSpPr>
            <a:spLocks noGrp="1"/>
          </p:cNvSpPr>
          <p:nvPr>
            <p:ph idx="1"/>
          </p:nvPr>
        </p:nvSpPr>
        <p:spPr/>
        <p:txBody>
          <a:bodyPr>
            <a:normAutofit lnSpcReduction="10000"/>
          </a:bodyPr>
          <a:lstStyle/>
          <a:p>
            <a:r>
              <a:rPr lang="en-US" dirty="0"/>
              <a:t>Static analyzer for Android </a:t>
            </a:r>
          </a:p>
          <a:p>
            <a:r>
              <a:rPr lang="en-US" dirty="0"/>
              <a:t>Catches errors in your code that Android Studio and Java wouldn’t </a:t>
            </a:r>
          </a:p>
          <a:p>
            <a:r>
              <a:rPr lang="en-US" dirty="0"/>
              <a:t>Make this change in your code:</a:t>
            </a:r>
            <a:endParaRPr lang="en-US" sz="2000" dirty="0">
              <a:latin typeface="Courier"/>
              <a:cs typeface="Courier"/>
            </a:endParaRPr>
          </a:p>
          <a:p>
            <a:pPr marL="0" indent="0">
              <a:buNone/>
            </a:pPr>
            <a:r>
              <a:rPr lang="en-US" sz="2000" dirty="0">
                <a:latin typeface="Courier"/>
                <a:cs typeface="Courier"/>
              </a:rPr>
              <a:t> </a:t>
            </a:r>
            <a:r>
              <a:rPr lang="en-US" sz="2000" strike="sngStrike" dirty="0" err="1">
                <a:latin typeface="Courier"/>
                <a:cs typeface="Courier"/>
              </a:rPr>
              <a:t>mTrueButton</a:t>
            </a:r>
            <a:r>
              <a:rPr lang="en-US" sz="2000" strike="sngStrike" dirty="0">
                <a:latin typeface="Courier"/>
                <a:cs typeface="Courier"/>
              </a:rPr>
              <a:t> = (Button)</a:t>
            </a:r>
            <a:r>
              <a:rPr lang="en-US" sz="2000" strike="sngStrike" dirty="0" err="1">
                <a:latin typeface="Courier"/>
                <a:cs typeface="Courier"/>
              </a:rPr>
              <a:t>findViewById</a:t>
            </a:r>
            <a:r>
              <a:rPr lang="en-US" sz="2000" strike="sngStrike" dirty="0">
                <a:latin typeface="Courier"/>
                <a:cs typeface="Courier"/>
              </a:rPr>
              <a:t>(</a:t>
            </a:r>
            <a:r>
              <a:rPr lang="en-US" sz="2000" strike="sngStrike" dirty="0" err="1">
                <a:latin typeface="Courier"/>
                <a:cs typeface="Courier"/>
              </a:rPr>
              <a:t>R.id.</a:t>
            </a:r>
            <a:r>
              <a:rPr lang="en-US" sz="2000" i="1" strike="sngStrike" dirty="0" err="1">
                <a:latin typeface="Courier"/>
                <a:cs typeface="Courier"/>
              </a:rPr>
              <a:t>true_button</a:t>
            </a:r>
            <a:r>
              <a:rPr lang="en-US" sz="2000" i="1" strike="sngStrike" dirty="0">
                <a:latin typeface="Courier"/>
                <a:cs typeface="Courier"/>
              </a:rPr>
              <a:t>);</a:t>
            </a:r>
          </a:p>
          <a:p>
            <a:pPr marL="0" indent="0">
              <a:buNone/>
            </a:pPr>
            <a:r>
              <a:rPr lang="en-US" sz="2000" dirty="0">
                <a:latin typeface="Courier"/>
                <a:cs typeface="Courier"/>
              </a:rPr>
              <a:t> </a:t>
            </a:r>
            <a:r>
              <a:rPr lang="en-US" sz="2000" dirty="0" err="1">
                <a:latin typeface="Courier"/>
                <a:cs typeface="Courier"/>
              </a:rPr>
              <a:t>mTrueButton</a:t>
            </a:r>
            <a:r>
              <a:rPr lang="en-US" sz="2000" dirty="0">
                <a:latin typeface="Courier"/>
                <a:cs typeface="Courier"/>
              </a:rPr>
              <a:t> = (Button)</a:t>
            </a:r>
            <a:r>
              <a:rPr lang="en-US" sz="2000" dirty="0" err="1">
                <a:latin typeface="Courier"/>
                <a:cs typeface="Courier"/>
              </a:rPr>
              <a:t>findViewById</a:t>
            </a:r>
            <a:r>
              <a:rPr lang="en-US" sz="2000" dirty="0">
                <a:latin typeface="Courier"/>
                <a:cs typeface="Courier"/>
              </a:rPr>
              <a:t>(</a:t>
            </a:r>
            <a:r>
              <a:rPr lang="en-US" sz="2000" dirty="0" err="1">
                <a:latin typeface="Courier"/>
                <a:cs typeface="Courier"/>
              </a:rPr>
              <a:t>R.id.question_text_view</a:t>
            </a:r>
            <a:r>
              <a:rPr lang="en-US" sz="2000" i="1" dirty="0">
                <a:latin typeface="Courier"/>
                <a:cs typeface="Courier"/>
              </a:rPr>
              <a:t>);</a:t>
            </a:r>
          </a:p>
          <a:p>
            <a:r>
              <a:rPr lang="en-US" sz="2800" dirty="0">
                <a:cs typeface="Courier"/>
              </a:rPr>
              <a:t>Click Analyze-&gt;Inspect Code </a:t>
            </a:r>
          </a:p>
          <a:p>
            <a:r>
              <a:rPr lang="en-US" sz="2800" dirty="0" err="1">
                <a:cs typeface="Courier"/>
              </a:rPr>
              <a:t>Lint:check</a:t>
            </a:r>
            <a:r>
              <a:rPr lang="en-US" sz="2800" dirty="0">
                <a:cs typeface="Courier"/>
              </a:rPr>
              <a:t> for common errors</a:t>
            </a:r>
          </a:p>
        </p:txBody>
      </p:sp>
    </p:spTree>
    <p:extLst>
      <p:ext uri="{BB962C8B-B14F-4D97-AF65-F5344CB8AC3E}">
        <p14:creationId xmlns:p14="http://schemas.microsoft.com/office/powerpoint/2010/main" val="1570015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7 at 10.14.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800"/>
            <a:ext cx="9144000" cy="5718994"/>
          </a:xfrm>
          <a:prstGeom prst="rect">
            <a:avLst/>
          </a:prstGeom>
        </p:spPr>
      </p:pic>
    </p:spTree>
    <p:extLst>
      <p:ext uri="{BB962C8B-B14F-4D97-AF65-F5344CB8AC3E}">
        <p14:creationId xmlns:p14="http://schemas.microsoft.com/office/powerpoint/2010/main" val="2636935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Get Stuck</a:t>
            </a:r>
          </a:p>
        </p:txBody>
      </p:sp>
      <p:sp>
        <p:nvSpPr>
          <p:cNvPr id="3" name="Content Placeholder 2"/>
          <p:cNvSpPr>
            <a:spLocks noGrp="1"/>
          </p:cNvSpPr>
          <p:nvPr>
            <p:ph idx="1"/>
          </p:nvPr>
        </p:nvSpPr>
        <p:spPr/>
        <p:txBody>
          <a:bodyPr>
            <a:normAutofit/>
          </a:bodyPr>
          <a:lstStyle/>
          <a:p>
            <a:r>
              <a:rPr lang="en-US" dirty="0"/>
              <a:t>If your still getting errors from Android Studio try:</a:t>
            </a:r>
          </a:p>
          <a:p>
            <a:pPr marL="514350" indent="-514350">
              <a:buFont typeface="+mj-lt"/>
              <a:buAutoNum type="arabicPeriod"/>
            </a:pPr>
            <a:r>
              <a:rPr lang="en-US" dirty="0"/>
              <a:t>Android Lint (Analyze-&gt;</a:t>
            </a:r>
            <a:r>
              <a:rPr lang="en-US"/>
              <a:t>Inspect Code)</a:t>
            </a:r>
            <a:endParaRPr lang="en-US" dirty="0"/>
          </a:p>
          <a:p>
            <a:pPr marL="514350" indent="-514350">
              <a:buFont typeface="+mj-lt"/>
              <a:buAutoNum type="arabicPeriod"/>
            </a:pPr>
            <a:r>
              <a:rPr lang="en-US" dirty="0"/>
              <a:t>Clean your Project (Project-&gt;Clean….)</a:t>
            </a:r>
          </a:p>
          <a:p>
            <a:pPr marL="514350" indent="-514350">
              <a:buFont typeface="+mj-lt"/>
              <a:buAutoNum type="arabicPeriod"/>
            </a:pPr>
            <a:r>
              <a:rPr lang="en-US" dirty="0"/>
              <a:t>If errors are in XML Resource files, modify them and resave to </a:t>
            </a:r>
            <a:r>
              <a:rPr lang="en-US" dirty="0" err="1"/>
              <a:t>autogenerate</a:t>
            </a:r>
            <a:r>
              <a:rPr lang="en-US" dirty="0"/>
              <a:t> </a:t>
            </a:r>
            <a:r>
              <a:rPr lang="en-US" dirty="0" err="1"/>
              <a:t>R.java</a:t>
            </a:r>
            <a:endParaRPr lang="en-US" dirty="0"/>
          </a:p>
          <a:p>
            <a:pPr marL="514350" indent="-514350">
              <a:buFont typeface="+mj-lt"/>
              <a:buAutoNum type="arabicPeriod"/>
            </a:pPr>
            <a:r>
              <a:rPr lang="en-US" dirty="0"/>
              <a:t>If problem still persists delete gen folder and rebuild. Android Studio will regenerate it.</a:t>
            </a:r>
          </a:p>
          <a:p>
            <a:pPr marL="514350" indent="-514350">
              <a:buFont typeface="+mj-lt"/>
              <a:buAutoNum type="arabicPeriod"/>
            </a:pPr>
            <a:endParaRPr lang="en-US" dirty="0"/>
          </a:p>
        </p:txBody>
      </p:sp>
    </p:spTree>
    <p:extLst>
      <p:ext uri="{BB962C8B-B14F-4D97-AF65-F5344CB8AC3E}">
        <p14:creationId xmlns:p14="http://schemas.microsoft.com/office/powerpoint/2010/main" val="12769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QuizActivity.java</a:t>
            </a:r>
            <a:endParaRPr lang="en-US" dirty="0"/>
          </a:p>
        </p:txBody>
      </p:sp>
      <p:sp>
        <p:nvSpPr>
          <p:cNvPr id="3" name="Content Placeholder 2"/>
          <p:cNvSpPr>
            <a:spLocks noGrp="1"/>
          </p:cNvSpPr>
          <p:nvPr>
            <p:ph idx="1"/>
          </p:nvPr>
        </p:nvSpPr>
        <p:spPr/>
        <p:txBody>
          <a:bodyPr>
            <a:normAutofit/>
          </a:bodyPr>
          <a:lstStyle/>
          <a:p>
            <a:r>
              <a:rPr lang="en-US" dirty="0"/>
              <a:t>Comment out strike through line and see what happens.</a:t>
            </a:r>
          </a:p>
          <a:p>
            <a:pPr marL="0" indent="0">
              <a:buNone/>
            </a:pPr>
            <a:r>
              <a:rPr lang="en-US" dirty="0"/>
              <a:t> </a:t>
            </a:r>
            <a:r>
              <a:rPr lang="en-US" sz="1200" b="1" dirty="0" err="1">
                <a:latin typeface="Courier"/>
                <a:cs typeface="Courier"/>
              </a:rPr>
              <a:t>super.onCreate</a:t>
            </a:r>
            <a:r>
              <a:rPr lang="en-US" sz="1200" b="1" dirty="0">
                <a:latin typeface="Courier"/>
                <a:cs typeface="Courier"/>
              </a:rPr>
              <a:t>(</a:t>
            </a:r>
            <a:r>
              <a:rPr lang="en-US" sz="1200" b="1" dirty="0" err="1">
                <a:latin typeface="Courier"/>
                <a:cs typeface="Courier"/>
              </a:rPr>
              <a:t>savedInstanceState</a:t>
            </a:r>
            <a:r>
              <a:rPr lang="en-US" sz="1200" b="1" dirty="0">
                <a:latin typeface="Courier"/>
                <a:cs typeface="Courier"/>
              </a:rPr>
              <a:t>);</a:t>
            </a:r>
          </a:p>
          <a:p>
            <a:pPr marL="0" indent="0">
              <a:buNone/>
            </a:pPr>
            <a:r>
              <a:rPr lang="en-US" sz="1200" dirty="0">
                <a:latin typeface="Courier"/>
                <a:cs typeface="Courier"/>
              </a:rPr>
              <a:t>        </a:t>
            </a:r>
            <a:r>
              <a:rPr lang="en-US" sz="1200" dirty="0" err="1">
                <a:latin typeface="Courier"/>
                <a:cs typeface="Courier"/>
              </a:rPr>
              <a:t>Log.</a:t>
            </a:r>
            <a:r>
              <a:rPr lang="en-US" sz="1200" i="1" dirty="0" err="1">
                <a:latin typeface="Courier"/>
                <a:cs typeface="Courier"/>
              </a:rPr>
              <a:t>d</a:t>
            </a:r>
            <a:r>
              <a:rPr lang="en-US" sz="1200" i="1" dirty="0">
                <a:latin typeface="Courier"/>
                <a:cs typeface="Courier"/>
              </a:rPr>
              <a:t>(TAG, "</a:t>
            </a:r>
            <a:r>
              <a:rPr lang="en-US" sz="1200" i="1" dirty="0" err="1">
                <a:latin typeface="Courier"/>
                <a:cs typeface="Courier"/>
              </a:rPr>
              <a:t>onCreate</a:t>
            </a:r>
            <a:r>
              <a:rPr lang="en-US" sz="1200" i="1" dirty="0">
                <a:latin typeface="Courier"/>
                <a:cs typeface="Courier"/>
              </a:rPr>
              <a:t>() called");</a:t>
            </a:r>
          </a:p>
          <a:p>
            <a:pPr marL="0" indent="0">
              <a:buNone/>
            </a:pPr>
            <a:r>
              <a:rPr lang="en-US" sz="1200" dirty="0">
                <a:latin typeface="Courier"/>
                <a:cs typeface="Courier"/>
              </a:rPr>
              <a:t>        </a:t>
            </a:r>
            <a:r>
              <a:rPr lang="en-US" sz="1200" dirty="0" err="1">
                <a:latin typeface="Courier"/>
                <a:cs typeface="Courier"/>
              </a:rPr>
              <a:t>setContentView</a:t>
            </a:r>
            <a:r>
              <a:rPr lang="en-US" sz="1200" dirty="0">
                <a:latin typeface="Courier"/>
                <a:cs typeface="Courier"/>
              </a:rPr>
              <a:t>(</a:t>
            </a:r>
            <a:r>
              <a:rPr lang="en-US" sz="1200" dirty="0" err="1">
                <a:latin typeface="Courier"/>
                <a:cs typeface="Courier"/>
              </a:rPr>
              <a:t>R.layout.</a:t>
            </a:r>
            <a:r>
              <a:rPr lang="en-US" sz="1200" i="1" dirty="0" err="1">
                <a:latin typeface="Courier"/>
                <a:cs typeface="Courier"/>
              </a:rPr>
              <a:t>activity_quiz</a:t>
            </a:r>
            <a:r>
              <a:rPr lang="en-US" sz="1200" i="1" dirty="0">
                <a:latin typeface="Courier"/>
                <a:cs typeface="Courier"/>
              </a:rPr>
              <a:t>);</a:t>
            </a:r>
          </a:p>
          <a:p>
            <a:pPr marL="0" indent="0">
              <a:buNone/>
            </a:pPr>
            <a:endParaRPr lang="en-US" sz="1200" dirty="0">
              <a:latin typeface="Courier"/>
              <a:cs typeface="Courier"/>
            </a:endParaRPr>
          </a:p>
          <a:p>
            <a:pPr marL="0" indent="0">
              <a:buNone/>
            </a:pPr>
            <a:r>
              <a:rPr lang="en-US" sz="1200" dirty="0">
                <a:latin typeface="Courier"/>
                <a:cs typeface="Courier"/>
              </a:rPr>
              <a:t>       // </a:t>
            </a:r>
            <a:r>
              <a:rPr lang="en-US" sz="1200" strike="sngStrike" dirty="0" err="1">
                <a:latin typeface="Courier"/>
                <a:cs typeface="Courier"/>
              </a:rPr>
              <a:t>mQuestionTextView</a:t>
            </a:r>
            <a:r>
              <a:rPr lang="en-US" sz="1200" strike="sngStrike" dirty="0">
                <a:latin typeface="Courier"/>
                <a:cs typeface="Courier"/>
              </a:rPr>
              <a:t> = (</a:t>
            </a:r>
            <a:r>
              <a:rPr lang="en-US" sz="1200" strike="sngStrike" dirty="0" err="1">
                <a:latin typeface="Courier"/>
                <a:cs typeface="Courier"/>
              </a:rPr>
              <a:t>TextView</a:t>
            </a:r>
            <a:r>
              <a:rPr lang="en-US" sz="1200" strike="sngStrike" dirty="0">
                <a:latin typeface="Courier"/>
                <a:cs typeface="Courier"/>
              </a:rPr>
              <a:t>)</a:t>
            </a:r>
            <a:r>
              <a:rPr lang="en-US" sz="1200" strike="sngStrike" dirty="0" err="1">
                <a:latin typeface="Courier"/>
                <a:cs typeface="Courier"/>
              </a:rPr>
              <a:t>findViewById</a:t>
            </a:r>
            <a:r>
              <a:rPr lang="en-US" sz="1200" strike="sngStrike" dirty="0">
                <a:latin typeface="Courier"/>
                <a:cs typeface="Courier"/>
              </a:rPr>
              <a:t>(</a:t>
            </a:r>
            <a:r>
              <a:rPr lang="en-US" sz="1200" strike="sngStrike" dirty="0" err="1">
                <a:latin typeface="Courier"/>
                <a:cs typeface="Courier"/>
              </a:rPr>
              <a:t>R.id.</a:t>
            </a:r>
            <a:r>
              <a:rPr lang="en-US" sz="1200" i="1" strike="sngStrike" dirty="0" err="1">
                <a:latin typeface="Courier"/>
                <a:cs typeface="Courier"/>
              </a:rPr>
              <a:t>question_text_view</a:t>
            </a:r>
            <a:r>
              <a:rPr lang="en-US" sz="1200" i="1" strike="sngStrike" dirty="0">
                <a:latin typeface="Courier"/>
                <a:cs typeface="Courier"/>
              </a:rPr>
              <a:t>);</a:t>
            </a:r>
          </a:p>
          <a:p>
            <a:pPr marL="0" indent="0">
              <a:buNone/>
            </a:pPr>
            <a:endParaRPr lang="en-US" sz="1200" strike="sngStrike" dirty="0">
              <a:latin typeface="Courier"/>
              <a:cs typeface="Courier"/>
            </a:endParaRPr>
          </a:p>
          <a:p>
            <a:pPr marL="0" indent="0">
              <a:buNone/>
            </a:pPr>
            <a:r>
              <a:rPr lang="en-US" sz="1200" dirty="0">
                <a:latin typeface="Courier"/>
                <a:cs typeface="Courier"/>
              </a:rPr>
              <a:t>        </a:t>
            </a:r>
            <a:r>
              <a:rPr lang="en-US" sz="1200" dirty="0" err="1">
                <a:latin typeface="Courier"/>
                <a:cs typeface="Courier"/>
              </a:rPr>
              <a:t>mTrueButton</a:t>
            </a:r>
            <a:r>
              <a:rPr lang="en-US" sz="1200" dirty="0">
                <a:latin typeface="Courier"/>
                <a:cs typeface="Courier"/>
              </a:rPr>
              <a:t> = (Button)</a:t>
            </a:r>
            <a:r>
              <a:rPr lang="en-US" sz="1200" dirty="0" err="1">
                <a:latin typeface="Courier"/>
                <a:cs typeface="Courier"/>
              </a:rPr>
              <a:t>findViewById</a:t>
            </a:r>
            <a:r>
              <a:rPr lang="en-US" sz="1200" dirty="0">
                <a:latin typeface="Courier"/>
                <a:cs typeface="Courier"/>
              </a:rPr>
              <a:t>(</a:t>
            </a:r>
            <a:r>
              <a:rPr lang="en-US" sz="1200" dirty="0" err="1">
                <a:latin typeface="Courier"/>
                <a:cs typeface="Courier"/>
              </a:rPr>
              <a:t>R.id.</a:t>
            </a:r>
            <a:r>
              <a:rPr lang="en-US" sz="1200" i="1" dirty="0" err="1">
                <a:latin typeface="Courier"/>
                <a:cs typeface="Courier"/>
              </a:rPr>
              <a:t>true_button</a:t>
            </a:r>
            <a:r>
              <a:rPr lang="en-US" sz="1200" i="1" dirty="0">
                <a:latin typeface="Courier"/>
                <a:cs typeface="Courier"/>
              </a:rPr>
              <a:t>);</a:t>
            </a:r>
          </a:p>
          <a:p>
            <a:pPr marL="0" indent="0">
              <a:buNone/>
            </a:pPr>
            <a:r>
              <a:rPr lang="en-US" sz="1200" dirty="0">
                <a:latin typeface="Courier"/>
                <a:cs typeface="Courier"/>
              </a:rPr>
              <a:t>        </a:t>
            </a:r>
            <a:r>
              <a:rPr lang="en-US" sz="1200" dirty="0" err="1">
                <a:latin typeface="Courier"/>
                <a:cs typeface="Courier"/>
              </a:rPr>
              <a:t>mTrueButton.setOnClickListener</a:t>
            </a:r>
            <a:r>
              <a:rPr lang="en-US" sz="1200" dirty="0">
                <a:latin typeface="Courier"/>
                <a:cs typeface="Courier"/>
              </a:rPr>
              <a:t>(</a:t>
            </a:r>
            <a:r>
              <a:rPr lang="en-US" sz="1200" b="1" dirty="0">
                <a:latin typeface="Courier"/>
                <a:cs typeface="Courier"/>
              </a:rPr>
              <a:t>new </a:t>
            </a:r>
            <a:r>
              <a:rPr lang="en-US" sz="1200" b="1" dirty="0" err="1">
                <a:latin typeface="Courier"/>
                <a:cs typeface="Courier"/>
              </a:rPr>
              <a:t>View.OnClickListener</a:t>
            </a:r>
            <a:r>
              <a:rPr lang="en-US" sz="1200" b="1" dirty="0">
                <a:latin typeface="Courier"/>
                <a:cs typeface="Courier"/>
              </a:rPr>
              <a:t>() {</a:t>
            </a:r>
          </a:p>
          <a:p>
            <a:pPr marL="0" indent="0">
              <a:buNone/>
            </a:pPr>
            <a:r>
              <a:rPr lang="en-US" sz="1200" dirty="0">
                <a:latin typeface="Courier"/>
                <a:cs typeface="Courier"/>
              </a:rPr>
              <a:t>            @Override</a:t>
            </a:r>
          </a:p>
          <a:p>
            <a:pPr marL="0" indent="0">
              <a:buNone/>
            </a:pPr>
            <a:r>
              <a:rPr lang="en-US" sz="1200" dirty="0">
                <a:latin typeface="Courier"/>
                <a:cs typeface="Courier"/>
              </a:rPr>
              <a:t>            </a:t>
            </a:r>
            <a:r>
              <a:rPr lang="en-US" sz="1200" b="1" dirty="0">
                <a:latin typeface="Courier"/>
                <a:cs typeface="Courier"/>
              </a:rPr>
              <a:t>public void </a:t>
            </a:r>
            <a:r>
              <a:rPr lang="en-US" sz="1200" b="1" dirty="0" err="1">
                <a:latin typeface="Courier"/>
                <a:cs typeface="Courier"/>
              </a:rPr>
              <a:t>onClick</a:t>
            </a:r>
            <a:r>
              <a:rPr lang="en-US" sz="1200" b="1" dirty="0">
                <a:latin typeface="Courier"/>
                <a:cs typeface="Courier"/>
              </a:rPr>
              <a:t>(View v) {</a:t>
            </a:r>
          </a:p>
          <a:p>
            <a:pPr marL="0" indent="0">
              <a:buNone/>
            </a:pPr>
            <a:r>
              <a:rPr lang="de-DE" sz="1200" dirty="0">
                <a:latin typeface="Courier"/>
                <a:cs typeface="Courier"/>
              </a:rPr>
              <a:t>                </a:t>
            </a:r>
            <a:r>
              <a:rPr lang="de-DE" sz="1200" dirty="0" err="1">
                <a:latin typeface="Courier"/>
                <a:cs typeface="Courier"/>
              </a:rPr>
              <a:t>checkAnswer</a:t>
            </a:r>
            <a:r>
              <a:rPr lang="de-DE" sz="1200" dirty="0">
                <a:latin typeface="Courier"/>
                <a:cs typeface="Courier"/>
              </a:rPr>
              <a:t>(</a:t>
            </a:r>
            <a:r>
              <a:rPr lang="de-DE" sz="1200" b="1" dirty="0" err="1">
                <a:latin typeface="Courier"/>
                <a:cs typeface="Courier"/>
              </a:rPr>
              <a:t>true</a:t>
            </a:r>
            <a:r>
              <a:rPr lang="de-DE" sz="1200" b="1" dirty="0">
                <a:latin typeface="Courier"/>
                <a:cs typeface="Courier"/>
              </a:rPr>
              <a:t>);</a:t>
            </a:r>
          </a:p>
          <a:p>
            <a:pPr marL="0" indent="0">
              <a:buNone/>
            </a:pPr>
            <a:r>
              <a:rPr lang="de-DE" sz="1200" dirty="0">
                <a:latin typeface="Courier"/>
                <a:cs typeface="Courier"/>
              </a:rPr>
              <a:t>            }</a:t>
            </a:r>
          </a:p>
          <a:p>
            <a:pPr marL="0" indent="0">
              <a:buNone/>
            </a:pPr>
            <a:r>
              <a:rPr lang="de-DE" sz="1200" dirty="0">
                <a:latin typeface="Courier"/>
                <a:cs typeface="Courier"/>
              </a:rPr>
              <a:t>        });</a:t>
            </a:r>
            <a:endParaRPr lang="en-US" sz="1200" dirty="0">
              <a:latin typeface="Courier"/>
              <a:cs typeface="Courier"/>
            </a:endParaRPr>
          </a:p>
        </p:txBody>
      </p:sp>
    </p:spTree>
    <p:extLst>
      <p:ext uri="{BB962C8B-B14F-4D97-AF65-F5344CB8AC3E}">
        <p14:creationId xmlns:p14="http://schemas.microsoft.com/office/powerpoint/2010/main" val="107521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CRASH!!!!!</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945" y="1417638"/>
            <a:ext cx="3235569" cy="5234376"/>
          </a:xfrm>
        </p:spPr>
      </p:pic>
    </p:spTree>
    <p:extLst>
      <p:ext uri="{BB962C8B-B14F-4D97-AF65-F5344CB8AC3E}">
        <p14:creationId xmlns:p14="http://schemas.microsoft.com/office/powerpoint/2010/main" val="42608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Android Profiler</a:t>
            </a:r>
          </a:p>
        </p:txBody>
      </p:sp>
      <p:pic>
        <p:nvPicPr>
          <p:cNvPr id="6" name="Content Placeholder 5">
            <a:extLst>
              <a:ext uri="{FF2B5EF4-FFF2-40B4-BE49-F238E27FC236}">
                <a16:creationId xmlns:a16="http://schemas.microsoft.com/office/drawing/2014/main" id="{8AFBFBD4-3255-2242-8CAA-BC38A50CF7AD}"/>
              </a:ext>
            </a:extLst>
          </p:cNvPr>
          <p:cNvPicPr>
            <a:picLocks noGrp="1" noChangeAspect="1"/>
          </p:cNvPicPr>
          <p:nvPr>
            <p:ph idx="1"/>
          </p:nvPr>
        </p:nvPicPr>
        <p:blipFill>
          <a:blip r:embed="rId2"/>
          <a:stretch>
            <a:fillRect/>
          </a:stretch>
        </p:blipFill>
        <p:spPr>
          <a:xfrm>
            <a:off x="242888" y="1971675"/>
            <a:ext cx="8615362" cy="4200525"/>
          </a:xfrm>
        </p:spPr>
      </p:pic>
    </p:spTree>
    <p:extLst>
      <p:ext uri="{BB962C8B-B14F-4D97-AF65-F5344CB8AC3E}">
        <p14:creationId xmlns:p14="http://schemas.microsoft.com/office/powerpoint/2010/main" val="63689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Profiler </a:t>
            </a:r>
            <a:r>
              <a:rPr lang="en-US" dirty="0" err="1"/>
              <a:t>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Android Profiler perspective includes </a:t>
            </a:r>
            <a:r>
              <a:rPr lang="en-US" dirty="0" err="1"/>
              <a:t>LogCat</a:t>
            </a:r>
            <a:r>
              <a:rPr lang="en-US" dirty="0"/>
              <a:t> and the Devices view.</a:t>
            </a:r>
          </a:p>
          <a:p>
            <a:r>
              <a:rPr lang="en-US" dirty="0"/>
              <a:t>The Devices view shows you which devices and virtual devices are connected to your computer.</a:t>
            </a:r>
          </a:p>
          <a:p>
            <a:r>
              <a:rPr lang="en-US" dirty="0"/>
              <a:t>Problems you are having with a specific device can usually be solved in this view.</a:t>
            </a:r>
          </a:p>
          <a:p>
            <a:r>
              <a:rPr lang="en-US" dirty="0"/>
              <a:t>For example, is your device not showing up as an option when you run an application? </a:t>
            </a:r>
          </a:p>
          <a:p>
            <a:pPr lvl="1"/>
            <a:r>
              <a:rPr lang="en-US" dirty="0"/>
              <a:t>Click the downward-pointing triangle at the top-right corner and select Reset </a:t>
            </a:r>
            <a:r>
              <a:rPr lang="en-US" dirty="0" err="1"/>
              <a:t>adb</a:t>
            </a:r>
            <a:r>
              <a:rPr lang="en-US" dirty="0"/>
              <a:t>. Often, rebooting </a:t>
            </a:r>
            <a:r>
              <a:rPr lang="en-US" b="1" dirty="0" err="1"/>
              <a:t>adb</a:t>
            </a:r>
            <a:r>
              <a:rPr lang="en-US" b="1" dirty="0"/>
              <a:t> </a:t>
            </a:r>
            <a:r>
              <a:rPr lang="en-US" dirty="0"/>
              <a:t>will find your device.</a:t>
            </a:r>
          </a:p>
          <a:p>
            <a:r>
              <a:rPr lang="en-US" dirty="0"/>
              <a:t> Is </a:t>
            </a:r>
            <a:r>
              <a:rPr lang="en-US" dirty="0" err="1"/>
              <a:t>LogCat</a:t>
            </a:r>
            <a:r>
              <a:rPr lang="en-US" dirty="0"/>
              <a:t> showing output for the wrong device? </a:t>
            </a:r>
          </a:p>
          <a:p>
            <a:pPr lvl="1"/>
            <a:r>
              <a:rPr lang="en-US" dirty="0"/>
              <a:t>Click to select the device you want to see output from, and </a:t>
            </a:r>
            <a:r>
              <a:rPr lang="en-US" dirty="0" err="1"/>
              <a:t>LogCat</a:t>
            </a:r>
            <a:r>
              <a:rPr lang="en-US" dirty="0"/>
              <a:t> will switch to showing output from that device.</a:t>
            </a:r>
          </a:p>
        </p:txBody>
      </p:sp>
    </p:spTree>
    <p:extLst>
      <p:ext uri="{BB962C8B-B14F-4D97-AF65-F5344CB8AC3E}">
        <p14:creationId xmlns:p14="http://schemas.microsoft.com/office/powerpoint/2010/main" val="418443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Android Runtime Exceptions and Stack Traces in </a:t>
            </a:r>
            <a:r>
              <a:rPr lang="en-US" dirty="0" err="1"/>
              <a:t>LogCat</a:t>
            </a:r>
            <a:endParaRPr lang="en-US" dirty="0"/>
          </a:p>
        </p:txBody>
      </p:sp>
      <p:pic>
        <p:nvPicPr>
          <p:cNvPr id="4" name="Content Placeholder 3" descr="Screen Shot 2014-01-16 at 2.24.1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1657" b="-71657"/>
          <a:stretch/>
        </p:blipFill>
        <p:spPr>
          <a:xfrm>
            <a:off x="0" y="1600200"/>
            <a:ext cx="9144000" cy="4525963"/>
          </a:xfrm>
        </p:spPr>
      </p:pic>
    </p:spTree>
    <p:extLst>
      <p:ext uri="{BB962C8B-B14F-4D97-AF65-F5344CB8AC3E}">
        <p14:creationId xmlns:p14="http://schemas.microsoft.com/office/powerpoint/2010/main" val="213103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Runtime Stack Traces</a:t>
            </a:r>
          </a:p>
        </p:txBody>
      </p:sp>
      <p:sp>
        <p:nvSpPr>
          <p:cNvPr id="3" name="Content Placeholder 2"/>
          <p:cNvSpPr>
            <a:spLocks noGrp="1"/>
          </p:cNvSpPr>
          <p:nvPr>
            <p:ph idx="1"/>
          </p:nvPr>
        </p:nvSpPr>
        <p:spPr/>
        <p:txBody>
          <a:bodyPr>
            <a:normAutofit fontScale="77500" lnSpcReduction="20000"/>
          </a:bodyPr>
          <a:lstStyle/>
          <a:p>
            <a:r>
              <a:rPr lang="en-US" dirty="0"/>
              <a:t>The report tells you the top-level exception and its stack trace, then the exception that caused that exception and </a:t>
            </a:r>
            <a:r>
              <a:rPr lang="en-US" i="1" dirty="0"/>
              <a:t>its </a:t>
            </a:r>
            <a:r>
              <a:rPr lang="en-US" dirty="0"/>
              <a:t>stack trace, and so on and so forth until it finds an exception with no cause.</a:t>
            </a:r>
          </a:p>
          <a:p>
            <a:r>
              <a:rPr lang="en-US" dirty="0"/>
              <a:t>In most of the code you will write, that last exception with no cause is the interesting one. </a:t>
            </a:r>
          </a:p>
          <a:p>
            <a:r>
              <a:rPr lang="en-US" dirty="0"/>
              <a:t>Here the exception without a cause is a </a:t>
            </a:r>
            <a:r>
              <a:rPr lang="en-US" dirty="0" err="1"/>
              <a:t>java.lang.NullPointerException</a:t>
            </a:r>
            <a:r>
              <a:rPr lang="en-US" dirty="0"/>
              <a:t>. The line just below this exception is the first line in its stack trace. </a:t>
            </a:r>
          </a:p>
          <a:p>
            <a:r>
              <a:rPr lang="en-US" dirty="0"/>
              <a:t>This line tells you the class and method where the exception occurred as well as what file and line number the exception occurred on. Double-click this line, and Android Studio will take you to that line in your source code.</a:t>
            </a:r>
          </a:p>
        </p:txBody>
      </p:sp>
    </p:spTree>
    <p:extLst>
      <p:ext uri="{BB962C8B-B14F-4D97-AF65-F5344CB8AC3E}">
        <p14:creationId xmlns:p14="http://schemas.microsoft.com/office/powerpoint/2010/main" val="52256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NullPointerExcpetion</a:t>
            </a:r>
            <a:endParaRPr lang="en-US" dirty="0"/>
          </a:p>
        </p:txBody>
      </p:sp>
      <p:sp>
        <p:nvSpPr>
          <p:cNvPr id="3" name="Content Placeholder 2"/>
          <p:cNvSpPr>
            <a:spLocks noGrp="1"/>
          </p:cNvSpPr>
          <p:nvPr>
            <p:ph idx="1"/>
          </p:nvPr>
        </p:nvSpPr>
        <p:spPr>
          <a:xfrm>
            <a:off x="457200" y="1267060"/>
            <a:ext cx="8229600" cy="4525963"/>
          </a:xfrm>
        </p:spPr>
        <p:txBody>
          <a:bodyPr>
            <a:noAutofit/>
          </a:bodyPr>
          <a:lstStyle/>
          <a:p>
            <a:r>
              <a:rPr lang="en-US" sz="2400" dirty="0"/>
              <a:t>From the red text in </a:t>
            </a:r>
            <a:r>
              <a:rPr lang="en-US" sz="2400" dirty="0" err="1"/>
              <a:t>LogCat</a:t>
            </a:r>
            <a:r>
              <a:rPr lang="en-US" sz="2400" dirty="0"/>
              <a:t>….</a:t>
            </a:r>
          </a:p>
          <a:p>
            <a:r>
              <a:rPr lang="en-US" sz="2400" dirty="0"/>
              <a:t>Notice since the </a:t>
            </a:r>
            <a:r>
              <a:rPr lang="en-US" sz="2400" dirty="0" err="1"/>
              <a:t>mQuestionTextView</a:t>
            </a:r>
            <a:r>
              <a:rPr lang="en-US" sz="2400" dirty="0"/>
              <a:t> was NOT initialized in </a:t>
            </a:r>
            <a:r>
              <a:rPr lang="en-US" sz="2400" dirty="0" err="1"/>
              <a:t>GeoQuiz</a:t>
            </a:r>
            <a:r>
              <a:rPr lang="en-US" sz="2400" dirty="0"/>
              <a:t> it generated a </a:t>
            </a:r>
            <a:r>
              <a:rPr lang="en-US" sz="2400" dirty="0" err="1"/>
              <a:t>nullPointerException</a:t>
            </a:r>
            <a:r>
              <a:rPr lang="en-US" sz="2400" dirty="0"/>
              <a:t> in Android. </a:t>
            </a:r>
            <a:br>
              <a:rPr lang="en-US" sz="2400" dirty="0"/>
            </a:br>
            <a:r>
              <a:rPr lang="en-US" sz="2400" dirty="0"/>
              <a:t>If you use a real device to debug an app, the </a:t>
            </a:r>
            <a:r>
              <a:rPr lang="en-US" sz="2400" dirty="0" err="1"/>
              <a:t>LogCat</a:t>
            </a:r>
            <a:r>
              <a:rPr lang="en-US" sz="2400" dirty="0"/>
              <a:t> will show up in DDMS as well. </a:t>
            </a:r>
          </a:p>
          <a:p>
            <a:r>
              <a:rPr lang="en-US" sz="2400" dirty="0"/>
              <a:t>If a crash occurs on a device while it is not plugged in, all is not lost. The device will store the latest lines written to the log. The length and expiration of the stored log depends on the device.</a:t>
            </a:r>
          </a:p>
          <a:p>
            <a:r>
              <a:rPr lang="en-US" sz="2400" dirty="0"/>
              <a:t>Just plug in the device, pull up DDMS in Android Studio, and select your device in the Devices view. </a:t>
            </a:r>
            <a:r>
              <a:rPr lang="en-US" sz="2400" dirty="0" err="1"/>
              <a:t>LogCat</a:t>
            </a:r>
            <a:r>
              <a:rPr lang="en-US" sz="2400" dirty="0"/>
              <a:t> will fill itself with the stored log.</a:t>
            </a:r>
          </a:p>
        </p:txBody>
      </p:sp>
    </p:spTree>
    <p:extLst>
      <p:ext uri="{BB962C8B-B14F-4D97-AF65-F5344CB8AC3E}">
        <p14:creationId xmlns:p14="http://schemas.microsoft.com/office/powerpoint/2010/main" val="1483916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3969</TotalTime>
  <Words>1083</Words>
  <Application>Microsoft Macintosh PowerPoint</Application>
  <PresentationFormat>On-screen Show (4:3)</PresentationFormat>
  <Paragraphs>102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vt:lpstr>
      <vt:lpstr>Wingdings</vt:lpstr>
      <vt:lpstr>Office Theme</vt:lpstr>
      <vt:lpstr>Chapter 4</vt:lpstr>
      <vt:lpstr>Chapter Overview</vt:lpstr>
      <vt:lpstr>QuizActivity.java</vt:lpstr>
      <vt:lpstr>APP CRASH!!!!!</vt:lpstr>
      <vt:lpstr>Android Profiler</vt:lpstr>
      <vt:lpstr>Android Profiler Con’t</vt:lpstr>
      <vt:lpstr>Android Runtime Exceptions and Stack Traces in LogCat</vt:lpstr>
      <vt:lpstr>Android Runtime Stack Traces</vt:lpstr>
      <vt:lpstr>NullPointerExcpetion</vt:lpstr>
      <vt:lpstr>Diagnosing Misbehaviors</vt:lpstr>
      <vt:lpstr>Diagnosing Misbehaviors Con’t</vt:lpstr>
      <vt:lpstr>Logging Stack Traces</vt:lpstr>
      <vt:lpstr>Stack Trace LogCat</vt:lpstr>
      <vt:lpstr>Help?</vt:lpstr>
      <vt:lpstr>Setting Breakpoints</vt:lpstr>
      <vt:lpstr>Debug View to Trace App Execution</vt:lpstr>
      <vt:lpstr>PowerPoint Presentation</vt:lpstr>
      <vt:lpstr>Shared Prefs</vt:lpstr>
      <vt:lpstr>File Explorer</vt:lpstr>
      <vt:lpstr>PowerPoint Presentation</vt:lpstr>
      <vt:lpstr>Android Lint</vt:lpstr>
      <vt:lpstr>PowerPoint Presentation</vt:lpstr>
      <vt:lpstr>If You Get Stuck</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Tavaris</dc:creator>
  <cp:lastModifiedBy>Tavaris Thomas</cp:lastModifiedBy>
  <cp:revision>38</cp:revision>
  <dcterms:created xsi:type="dcterms:W3CDTF">2014-01-16T18:05:32Z</dcterms:created>
  <dcterms:modified xsi:type="dcterms:W3CDTF">2018-04-21T10:55:11Z</dcterms:modified>
</cp:coreProperties>
</file>