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90" r:id="rId17"/>
    <p:sldId id="291" r:id="rId18"/>
    <p:sldId id="292" r:id="rId19"/>
    <p:sldId id="295" r:id="rId20"/>
    <p:sldId id="294" r:id="rId21"/>
    <p:sldId id="296" r:id="rId22"/>
    <p:sldId id="274" r:id="rId23"/>
    <p:sldId id="273" r:id="rId24"/>
    <p:sldId id="275" r:id="rId25"/>
    <p:sldId id="297"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8" r:id="rId41"/>
    <p:sldId id="299" r:id="rId42"/>
    <p:sldId id="300" r:id="rId43"/>
    <p:sldId id="301" r:id="rId44"/>
    <p:sldId id="302" r:id="rId45"/>
    <p:sldId id="303" r:id="rId46"/>
    <p:sldId id="304" r:id="rId47"/>
    <p:sldId id="305" r:id="rId48"/>
    <p:sldId id="306" r:id="rId49"/>
    <p:sldId id="307" r:id="rId50"/>
    <p:sldId id="30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74"/>
  </p:normalViewPr>
  <p:slideViewPr>
    <p:cSldViewPr snapToGrid="0" snapToObjects="1">
      <p:cViewPr varScale="1">
        <p:scale>
          <a:sx n="132" d="100"/>
          <a:sy n="132" d="100"/>
        </p:scale>
        <p:origin x="171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74C86A-DCCC-3B4A-95FC-4FC7263AC0D8}"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235435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4C86A-DCCC-3B4A-95FC-4FC7263AC0D8}"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358187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4C86A-DCCC-3B4A-95FC-4FC7263AC0D8}"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270743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4C86A-DCCC-3B4A-95FC-4FC7263AC0D8}"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365878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4C86A-DCCC-3B4A-95FC-4FC7263AC0D8}"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352966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74C86A-DCCC-3B4A-95FC-4FC7263AC0D8}"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182929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74C86A-DCCC-3B4A-95FC-4FC7263AC0D8}"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32407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74C86A-DCCC-3B4A-95FC-4FC7263AC0D8}"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251694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4C86A-DCCC-3B4A-95FC-4FC7263AC0D8}"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270273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74C86A-DCCC-3B4A-95FC-4FC7263AC0D8}"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235104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74C86A-DCCC-3B4A-95FC-4FC7263AC0D8}"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2DAF2-4C12-9148-A063-6644E857D4AA}" type="slidenum">
              <a:rPr lang="en-US" smtClean="0"/>
              <a:t>‹#›</a:t>
            </a:fld>
            <a:endParaRPr lang="en-US"/>
          </a:p>
        </p:txBody>
      </p:sp>
    </p:spTree>
    <p:extLst>
      <p:ext uri="{BB962C8B-B14F-4D97-AF65-F5344CB8AC3E}">
        <p14:creationId xmlns:p14="http://schemas.microsoft.com/office/powerpoint/2010/main" val="299676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4C86A-DCCC-3B4A-95FC-4FC7263AC0D8}" type="datetimeFigureOut">
              <a:rPr lang="en-US" smtClean="0"/>
              <a:t>11/9/18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2DAF2-4C12-9148-A063-6644E857D4AA}" type="slidenum">
              <a:rPr lang="en-US" smtClean="0"/>
              <a:t>‹#›</a:t>
            </a:fld>
            <a:endParaRPr lang="en-US"/>
          </a:p>
        </p:txBody>
      </p:sp>
    </p:spTree>
    <p:extLst>
      <p:ext uri="{BB962C8B-B14F-4D97-AF65-F5344CB8AC3E}">
        <p14:creationId xmlns:p14="http://schemas.microsoft.com/office/powerpoint/2010/main" val="1500939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eveloper.android.com/reference/android/content/BroadcastReceiver.html" TargetMode="External"/><Relationship Id="rId2" Type="http://schemas.openxmlformats.org/officeDocument/2006/relationships/hyperlink" Target="http://developer.android.com/guide/topics/ui/notifiers/notifications.html" TargetMode="External"/><Relationship Id="rId1" Type="http://schemas.openxmlformats.org/officeDocument/2006/relationships/slideLayout" Target="../slideLayouts/slideLayout2.xml"/><Relationship Id="rId4" Type="http://schemas.openxmlformats.org/officeDocument/2006/relationships/hyperlink" Target="http://developer.android.com/reference/android/content/Intent.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developer.android.com/reference/android/app/Activity.html#setResult(i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5</a:t>
            </a:r>
          </a:p>
        </p:txBody>
      </p:sp>
      <p:sp>
        <p:nvSpPr>
          <p:cNvPr id="3" name="Subtitle 2"/>
          <p:cNvSpPr>
            <a:spLocks noGrp="1"/>
          </p:cNvSpPr>
          <p:nvPr>
            <p:ph type="subTitle" idx="1"/>
          </p:nvPr>
        </p:nvSpPr>
        <p:spPr/>
        <p:txBody>
          <a:bodyPr/>
          <a:lstStyle/>
          <a:p>
            <a:r>
              <a:rPr lang="en-US" dirty="0"/>
              <a:t>Your </a:t>
            </a:r>
            <a:r>
              <a:rPr lang="en-US"/>
              <a:t>Second Activity</a:t>
            </a:r>
            <a:endParaRPr lang="en-US" dirty="0"/>
          </a:p>
        </p:txBody>
      </p:sp>
    </p:spTree>
    <p:extLst>
      <p:ext uri="{BB962C8B-B14F-4D97-AF65-F5344CB8AC3E}">
        <p14:creationId xmlns:p14="http://schemas.microsoft.com/office/powerpoint/2010/main" val="200031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Declare </a:t>
            </a:r>
            <a:r>
              <a:rPr lang="en-US" dirty="0" err="1"/>
              <a:t>CheatActivity</a:t>
            </a:r>
            <a:r>
              <a:rPr lang="en-US" dirty="0"/>
              <a:t> in the Manifest</a:t>
            </a:r>
          </a:p>
        </p:txBody>
      </p:sp>
      <p:sp>
        <p:nvSpPr>
          <p:cNvPr id="3" name="Content Placeholder 2"/>
          <p:cNvSpPr>
            <a:spLocks noGrp="1"/>
          </p:cNvSpPr>
          <p:nvPr>
            <p:ph idx="1"/>
          </p:nvPr>
        </p:nvSpPr>
        <p:spPr/>
        <p:txBody>
          <a:bodyPr>
            <a:normAutofit fontScale="85000" lnSpcReduction="10000"/>
          </a:bodyPr>
          <a:lstStyle/>
          <a:p>
            <a:r>
              <a:rPr lang="en-US" dirty="0"/>
              <a:t>The wizard for the first activity of your application is automatically added to </a:t>
            </a:r>
            <a:r>
              <a:rPr lang="en-US" dirty="0" err="1"/>
              <a:t>AndroidManifest.xml</a:t>
            </a:r>
            <a:r>
              <a:rPr lang="en-US" dirty="0"/>
              <a:t> </a:t>
            </a:r>
          </a:p>
          <a:p>
            <a:pPr lvl="1"/>
            <a:r>
              <a:rPr lang="en-US" dirty="0"/>
              <a:t>Subsequent activities are not.</a:t>
            </a:r>
          </a:p>
          <a:p>
            <a:r>
              <a:rPr lang="en-US" dirty="0"/>
              <a:t>The </a:t>
            </a:r>
            <a:r>
              <a:rPr lang="en-US" dirty="0" err="1"/>
              <a:t>android:name</a:t>
            </a:r>
            <a:r>
              <a:rPr lang="en-US" dirty="0"/>
              <a:t> attribute is required, and the dot at the start of this attribute’s value tells the OS that this activity’s class is in the package specified in the package attribute in the manifest element at the top of the file. You will sometimes see a fully qualified </a:t>
            </a:r>
            <a:r>
              <a:rPr lang="en-US" dirty="0" err="1"/>
              <a:t>android:name</a:t>
            </a:r>
            <a:r>
              <a:rPr lang="en-US" dirty="0"/>
              <a:t> attribute, like </a:t>
            </a:r>
            <a:r>
              <a:rPr lang="en-US" dirty="0" err="1"/>
              <a:t>android:name</a:t>
            </a:r>
            <a:r>
              <a:rPr lang="en-US" dirty="0"/>
              <a:t> =" </a:t>
            </a:r>
            <a:r>
              <a:rPr lang="en-US" dirty="0" err="1"/>
              <a:t>com.bignerdranch.android.geoquiz.CheatActivity</a:t>
            </a:r>
            <a:r>
              <a:rPr lang="en-US" dirty="0"/>
              <a:t>".</a:t>
            </a:r>
          </a:p>
        </p:txBody>
      </p:sp>
    </p:spTree>
    <p:extLst>
      <p:ext uri="{BB962C8B-B14F-4D97-AF65-F5344CB8AC3E}">
        <p14:creationId xmlns:p14="http://schemas.microsoft.com/office/powerpoint/2010/main" val="309893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a Cheat Button to </a:t>
            </a:r>
            <a:r>
              <a:rPr lang="en-US" dirty="0" err="1"/>
              <a:t>QuizActivity</a:t>
            </a:r>
            <a:endParaRPr lang="en-US" dirty="0"/>
          </a:p>
        </p:txBody>
      </p:sp>
      <p:sp>
        <p:nvSpPr>
          <p:cNvPr id="3" name="Content Placeholder 2"/>
          <p:cNvSpPr>
            <a:spLocks noGrp="1"/>
          </p:cNvSpPr>
          <p:nvPr>
            <p:ph idx="1"/>
          </p:nvPr>
        </p:nvSpPr>
        <p:spPr/>
        <p:txBody>
          <a:bodyPr>
            <a:normAutofit/>
          </a:bodyPr>
          <a:lstStyle/>
          <a:p>
            <a:r>
              <a:rPr lang="en-US" dirty="0"/>
              <a:t>Add the following code to layout/</a:t>
            </a:r>
            <a:r>
              <a:rPr lang="en-US" dirty="0" err="1"/>
              <a:t>activity_quiz.xml</a:t>
            </a:r>
            <a:endParaRPr lang="en-US" dirty="0"/>
          </a:p>
          <a:p>
            <a:pPr marL="0" indent="0">
              <a:buNone/>
            </a:pPr>
            <a:r>
              <a:rPr lang="en-US" dirty="0"/>
              <a:t> </a:t>
            </a:r>
            <a:r>
              <a:rPr lang="en-US" sz="2400" dirty="0">
                <a:latin typeface="Courier"/>
                <a:cs typeface="Courier"/>
              </a:rPr>
              <a:t>&lt;/</a:t>
            </a:r>
            <a:r>
              <a:rPr lang="en-US" sz="2400" dirty="0" err="1">
                <a:latin typeface="Courier"/>
                <a:cs typeface="Courier"/>
              </a:rPr>
              <a:t>LinearLayout</a:t>
            </a:r>
            <a:r>
              <a:rPr lang="en-US" sz="2400" dirty="0">
                <a:latin typeface="Courier"/>
                <a:cs typeface="Courier"/>
              </a:rPr>
              <a:t>&gt;</a:t>
            </a:r>
          </a:p>
          <a:p>
            <a:pPr marL="0" indent="0">
              <a:buNone/>
            </a:pPr>
            <a:r>
              <a:rPr lang="en-US" sz="2400" dirty="0">
                <a:latin typeface="Courier"/>
                <a:cs typeface="Courier"/>
              </a:rPr>
              <a:t>&lt;Button</a:t>
            </a:r>
          </a:p>
          <a:p>
            <a:pPr marL="0" indent="0">
              <a:buNone/>
            </a:pPr>
            <a:r>
              <a:rPr lang="en-US" sz="2400" dirty="0">
                <a:latin typeface="Courier"/>
                <a:cs typeface="Courier"/>
              </a:rPr>
              <a:t>    </a:t>
            </a:r>
            <a:r>
              <a:rPr lang="en-US" sz="2400" dirty="0" err="1">
                <a:latin typeface="Courier"/>
                <a:cs typeface="Courier"/>
              </a:rPr>
              <a:t>android:id</a:t>
            </a:r>
            <a:r>
              <a:rPr lang="en-US" sz="2400" dirty="0">
                <a:latin typeface="Courier"/>
                <a:cs typeface="Courier"/>
              </a:rPr>
              <a:t>=</a:t>
            </a:r>
            <a:r>
              <a:rPr lang="en-US" sz="2400" i="1" dirty="0">
                <a:latin typeface="Courier"/>
                <a:cs typeface="Courier"/>
              </a:rPr>
              <a:t>"@+id/</a:t>
            </a:r>
            <a:r>
              <a:rPr lang="en-US" sz="2400" i="1" dirty="0" err="1">
                <a:latin typeface="Courier"/>
                <a:cs typeface="Courier"/>
              </a:rPr>
              <a:t>cheat_button</a:t>
            </a:r>
            <a:r>
              <a:rPr lang="en-US" sz="2400" i="1" dirty="0">
                <a:latin typeface="Courier"/>
                <a:cs typeface="Courier"/>
              </a:rPr>
              <a:t>"</a:t>
            </a:r>
          </a:p>
          <a:p>
            <a:pPr marL="0" indent="0">
              <a:buNone/>
            </a:pPr>
            <a:r>
              <a:rPr lang="en-US" sz="2400" dirty="0">
                <a:latin typeface="Courier"/>
                <a:cs typeface="Courier"/>
              </a:rPr>
              <a:t>    </a:t>
            </a:r>
            <a:r>
              <a:rPr lang="en-US" sz="2400" dirty="0" err="1">
                <a:latin typeface="Courier"/>
                <a:cs typeface="Courier"/>
              </a:rPr>
              <a:t>android:layout_width</a:t>
            </a:r>
            <a:r>
              <a:rPr lang="en-US" sz="2400" dirty="0">
                <a:latin typeface="Courier"/>
                <a:cs typeface="Courier"/>
              </a:rPr>
              <a:t>=</a:t>
            </a:r>
            <a:r>
              <a:rPr lang="en-US" sz="2400" i="1" dirty="0">
                <a:latin typeface="Courier"/>
                <a:cs typeface="Courier"/>
              </a:rPr>
              <a:t>"</a:t>
            </a:r>
            <a:r>
              <a:rPr lang="en-US" sz="2400" i="1" dirty="0" err="1">
                <a:latin typeface="Courier"/>
                <a:cs typeface="Courier"/>
              </a:rPr>
              <a:t>wrap_content</a:t>
            </a:r>
            <a:r>
              <a:rPr lang="en-US" sz="2400" i="1" dirty="0">
                <a:latin typeface="Courier"/>
                <a:cs typeface="Courier"/>
              </a:rPr>
              <a:t>"</a:t>
            </a:r>
          </a:p>
          <a:p>
            <a:pPr marL="0" indent="0">
              <a:buNone/>
            </a:pPr>
            <a:r>
              <a:rPr lang="en-US" sz="2400" dirty="0">
                <a:latin typeface="Courier"/>
                <a:cs typeface="Courier"/>
              </a:rPr>
              <a:t>    </a:t>
            </a:r>
            <a:r>
              <a:rPr lang="en-US" sz="2400" dirty="0" err="1">
                <a:latin typeface="Courier"/>
                <a:cs typeface="Courier"/>
              </a:rPr>
              <a:t>android:layout_height</a:t>
            </a:r>
            <a:r>
              <a:rPr lang="en-US" sz="2400" dirty="0">
                <a:latin typeface="Courier"/>
                <a:cs typeface="Courier"/>
              </a:rPr>
              <a:t>=</a:t>
            </a:r>
            <a:r>
              <a:rPr lang="en-US" sz="2400" i="1" dirty="0">
                <a:latin typeface="Courier"/>
                <a:cs typeface="Courier"/>
              </a:rPr>
              <a:t>"</a:t>
            </a:r>
            <a:r>
              <a:rPr lang="en-US" sz="2400" i="1" dirty="0" err="1">
                <a:latin typeface="Courier"/>
                <a:cs typeface="Courier"/>
              </a:rPr>
              <a:t>wrap_content</a:t>
            </a:r>
            <a:r>
              <a:rPr lang="en-US" sz="2400" i="1" dirty="0">
                <a:latin typeface="Courier"/>
                <a:cs typeface="Courier"/>
              </a:rPr>
              <a:t>"</a:t>
            </a:r>
          </a:p>
          <a:p>
            <a:pPr marL="0" indent="0">
              <a:buNone/>
            </a:pPr>
            <a:r>
              <a:rPr lang="en-US" sz="2400" dirty="0">
                <a:latin typeface="Courier"/>
                <a:cs typeface="Courier"/>
              </a:rPr>
              <a:t>    </a:t>
            </a:r>
            <a:r>
              <a:rPr lang="en-US" sz="2400" dirty="0" err="1">
                <a:latin typeface="Courier"/>
                <a:cs typeface="Courier"/>
              </a:rPr>
              <a:t>android:text</a:t>
            </a:r>
            <a:r>
              <a:rPr lang="en-US" sz="2400" dirty="0">
                <a:latin typeface="Courier"/>
                <a:cs typeface="Courier"/>
              </a:rPr>
              <a:t>=</a:t>
            </a:r>
            <a:r>
              <a:rPr lang="en-US" sz="2400" i="1" dirty="0">
                <a:latin typeface="Courier"/>
                <a:cs typeface="Courier"/>
              </a:rPr>
              <a:t>"@string/</a:t>
            </a:r>
            <a:r>
              <a:rPr lang="en-US" sz="2400" i="1" dirty="0" err="1">
                <a:latin typeface="Courier"/>
                <a:cs typeface="Courier"/>
              </a:rPr>
              <a:t>cheat_button</a:t>
            </a:r>
            <a:r>
              <a:rPr lang="en-US" sz="2400" i="1" dirty="0">
                <a:latin typeface="Courier"/>
                <a:cs typeface="Courier"/>
              </a:rPr>
              <a:t>" /&gt;</a:t>
            </a:r>
          </a:p>
          <a:p>
            <a:pPr marL="0" indent="0">
              <a:buNone/>
            </a:pPr>
            <a:r>
              <a:rPr lang="en-US" sz="2400" dirty="0">
                <a:latin typeface="Courier"/>
                <a:cs typeface="Courier"/>
              </a:rPr>
              <a:t>&lt;Button</a:t>
            </a:r>
          </a:p>
          <a:p>
            <a:endParaRPr lang="en-US" dirty="0"/>
          </a:p>
        </p:txBody>
      </p:sp>
    </p:spTree>
    <p:extLst>
      <p:ext uri="{BB962C8B-B14F-4D97-AF65-F5344CB8AC3E}">
        <p14:creationId xmlns:p14="http://schemas.microsoft.com/office/powerpoint/2010/main" val="318606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a Cheat Button to Landscape </a:t>
            </a:r>
            <a:r>
              <a:rPr lang="en-US" dirty="0" err="1"/>
              <a:t>QuizActivity</a:t>
            </a:r>
            <a:endParaRPr lang="en-US" dirty="0"/>
          </a:p>
        </p:txBody>
      </p:sp>
      <p:sp>
        <p:nvSpPr>
          <p:cNvPr id="3" name="Content Placeholder 2"/>
          <p:cNvSpPr>
            <a:spLocks noGrp="1"/>
          </p:cNvSpPr>
          <p:nvPr>
            <p:ph idx="1"/>
          </p:nvPr>
        </p:nvSpPr>
        <p:spPr/>
        <p:txBody>
          <a:bodyPr>
            <a:normAutofit fontScale="77500" lnSpcReduction="20000"/>
          </a:bodyPr>
          <a:lstStyle/>
          <a:p>
            <a:r>
              <a:rPr lang="en-US" dirty="0"/>
              <a:t>Add the following code to layout-land/</a:t>
            </a:r>
            <a:r>
              <a:rPr lang="en-US" dirty="0" err="1"/>
              <a:t>activity_quiz.xml</a:t>
            </a:r>
            <a:endParaRPr lang="en-US" dirty="0"/>
          </a:p>
          <a:p>
            <a:pPr marL="0" indent="0">
              <a:buNone/>
            </a:pPr>
            <a:r>
              <a:rPr lang="en-US" dirty="0">
                <a:latin typeface="Courier"/>
                <a:cs typeface="Courier"/>
              </a:rPr>
              <a:t> &lt;/</a:t>
            </a:r>
            <a:r>
              <a:rPr lang="en-US" dirty="0" err="1">
                <a:latin typeface="Courier"/>
                <a:cs typeface="Courier"/>
              </a:rPr>
              <a:t>LinearLayout</a:t>
            </a:r>
            <a:r>
              <a:rPr lang="en-US" dirty="0">
                <a:latin typeface="Courier"/>
                <a:cs typeface="Courier"/>
              </a:rPr>
              <a:t>&gt;</a:t>
            </a:r>
          </a:p>
          <a:p>
            <a:pPr marL="0" indent="0">
              <a:buNone/>
            </a:pPr>
            <a:endParaRPr lang="en-US" dirty="0">
              <a:latin typeface="Courier"/>
              <a:cs typeface="Courier"/>
            </a:endParaRPr>
          </a:p>
          <a:p>
            <a:pPr marL="0" indent="0">
              <a:buNone/>
            </a:pPr>
            <a:r>
              <a:rPr lang="en-US" dirty="0">
                <a:latin typeface="Courier"/>
                <a:cs typeface="Courier"/>
              </a:rPr>
              <a:t>  &lt;Button</a:t>
            </a:r>
          </a:p>
          <a:p>
            <a:pPr marL="0" indent="0">
              <a:buNone/>
            </a:pPr>
            <a:r>
              <a:rPr lang="en-US" dirty="0">
                <a:latin typeface="Courier"/>
                <a:cs typeface="Courier"/>
              </a:rPr>
              <a:t>    </a:t>
            </a:r>
            <a:r>
              <a:rPr lang="en-US" dirty="0" err="1">
                <a:latin typeface="Courier"/>
                <a:cs typeface="Courier"/>
              </a:rPr>
              <a:t>android:id</a:t>
            </a:r>
            <a:r>
              <a:rPr lang="en-US" dirty="0">
                <a:latin typeface="Courier"/>
                <a:cs typeface="Courier"/>
              </a:rPr>
              <a:t>=</a:t>
            </a:r>
            <a:r>
              <a:rPr lang="en-US" i="1" dirty="0">
                <a:latin typeface="Courier"/>
                <a:cs typeface="Courier"/>
              </a:rPr>
              <a:t>"@+id/</a:t>
            </a:r>
            <a:r>
              <a:rPr lang="en-US" i="1" dirty="0" err="1">
                <a:latin typeface="Courier"/>
                <a:cs typeface="Courier"/>
              </a:rPr>
              <a:t>cheat_button</a:t>
            </a:r>
            <a:r>
              <a:rPr lang="en-US" i="1" dirty="0">
                <a:latin typeface="Courier"/>
                <a:cs typeface="Courier"/>
              </a:rPr>
              <a:t>"</a:t>
            </a:r>
          </a:p>
          <a:p>
            <a:pPr marL="0" indent="0">
              <a:buNone/>
            </a:pPr>
            <a:r>
              <a:rPr lang="en-US" dirty="0">
                <a:latin typeface="Courier"/>
                <a:cs typeface="Courier"/>
              </a:rPr>
              <a:t>    </a:t>
            </a:r>
            <a:r>
              <a:rPr lang="en-US" dirty="0" err="1">
                <a:latin typeface="Courier"/>
                <a:cs typeface="Courier"/>
              </a:rPr>
              <a:t>android:layout_width</a:t>
            </a:r>
            <a:r>
              <a:rPr lang="en-US" dirty="0">
                <a:latin typeface="Courier"/>
                <a:cs typeface="Courier"/>
              </a:rPr>
              <a:t>=</a:t>
            </a:r>
            <a:r>
              <a:rPr lang="en-US" i="1" dirty="0">
                <a:latin typeface="Courier"/>
                <a:cs typeface="Courier"/>
              </a:rPr>
              <a:t>"</a:t>
            </a:r>
            <a:r>
              <a:rPr lang="en-US" i="1" dirty="0" err="1">
                <a:latin typeface="Courier"/>
                <a:cs typeface="Courier"/>
              </a:rPr>
              <a:t>wrap_content</a:t>
            </a:r>
            <a:r>
              <a:rPr lang="en-US" i="1" dirty="0">
                <a:latin typeface="Courier"/>
                <a:cs typeface="Courier"/>
              </a:rPr>
              <a:t>"</a:t>
            </a:r>
          </a:p>
          <a:p>
            <a:pPr marL="0" indent="0">
              <a:buNone/>
            </a:pPr>
            <a:r>
              <a:rPr lang="en-US" dirty="0">
                <a:latin typeface="Courier"/>
                <a:cs typeface="Courier"/>
              </a:rPr>
              <a:t>    </a:t>
            </a:r>
            <a:r>
              <a:rPr lang="en-US" dirty="0" err="1">
                <a:latin typeface="Courier"/>
                <a:cs typeface="Courier"/>
              </a:rPr>
              <a:t>android:layout_height</a:t>
            </a:r>
            <a:r>
              <a:rPr lang="en-US" dirty="0">
                <a:latin typeface="Courier"/>
                <a:cs typeface="Courier"/>
              </a:rPr>
              <a:t>=</a:t>
            </a:r>
            <a:r>
              <a:rPr lang="en-US" i="1" dirty="0">
                <a:latin typeface="Courier"/>
                <a:cs typeface="Courier"/>
              </a:rPr>
              <a:t>"</a:t>
            </a:r>
            <a:r>
              <a:rPr lang="en-US" i="1" dirty="0" err="1">
                <a:latin typeface="Courier"/>
                <a:cs typeface="Courier"/>
              </a:rPr>
              <a:t>wrap_content</a:t>
            </a:r>
            <a:r>
              <a:rPr lang="en-US" i="1" dirty="0">
                <a:latin typeface="Courier"/>
                <a:cs typeface="Courier"/>
              </a:rPr>
              <a:t>"</a:t>
            </a:r>
          </a:p>
          <a:p>
            <a:pPr marL="0" indent="0">
              <a:buNone/>
            </a:pPr>
            <a:r>
              <a:rPr lang="en-US" dirty="0">
                <a:latin typeface="Courier"/>
                <a:cs typeface="Courier"/>
              </a:rPr>
              <a:t>    </a:t>
            </a:r>
            <a:r>
              <a:rPr lang="en-US" dirty="0" err="1">
                <a:latin typeface="Courier"/>
                <a:cs typeface="Courier"/>
              </a:rPr>
              <a:t>android:layout_gravity</a:t>
            </a:r>
            <a:r>
              <a:rPr lang="en-US" dirty="0">
                <a:latin typeface="Courier"/>
                <a:cs typeface="Courier"/>
              </a:rPr>
              <a:t>=</a:t>
            </a:r>
            <a:r>
              <a:rPr lang="en-US" i="1" dirty="0">
                <a:latin typeface="Courier"/>
                <a:cs typeface="Courier"/>
              </a:rPr>
              <a:t>"</a:t>
            </a:r>
            <a:r>
              <a:rPr lang="en-US" i="1" dirty="0" err="1">
                <a:latin typeface="Courier"/>
                <a:cs typeface="Courier"/>
              </a:rPr>
              <a:t>bottom|center</a:t>
            </a:r>
            <a:r>
              <a:rPr lang="en-US" i="1" dirty="0">
                <a:latin typeface="Courier"/>
                <a:cs typeface="Courier"/>
              </a:rPr>
              <a:t>"</a:t>
            </a:r>
          </a:p>
          <a:p>
            <a:pPr marL="0" indent="0">
              <a:buNone/>
            </a:pPr>
            <a:r>
              <a:rPr lang="en-US" dirty="0">
                <a:latin typeface="Courier"/>
                <a:cs typeface="Courier"/>
              </a:rPr>
              <a:t>    </a:t>
            </a:r>
            <a:r>
              <a:rPr lang="en-US" dirty="0" err="1">
                <a:latin typeface="Courier"/>
                <a:cs typeface="Courier"/>
              </a:rPr>
              <a:t>android:text</a:t>
            </a:r>
            <a:r>
              <a:rPr lang="en-US" dirty="0">
                <a:latin typeface="Courier"/>
                <a:cs typeface="Courier"/>
              </a:rPr>
              <a:t>=</a:t>
            </a:r>
            <a:r>
              <a:rPr lang="en-US" i="1" dirty="0">
                <a:latin typeface="Courier"/>
                <a:cs typeface="Courier"/>
              </a:rPr>
              <a:t>"@string/</a:t>
            </a:r>
            <a:r>
              <a:rPr lang="en-US" i="1" dirty="0" err="1">
                <a:latin typeface="Courier"/>
                <a:cs typeface="Courier"/>
              </a:rPr>
              <a:t>cheat_button</a:t>
            </a:r>
            <a:r>
              <a:rPr lang="en-US" i="1" dirty="0">
                <a:latin typeface="Courier"/>
                <a:cs typeface="Courier"/>
              </a:rPr>
              <a:t>" /&gt;</a:t>
            </a:r>
          </a:p>
          <a:p>
            <a:pPr marL="0" indent="0">
              <a:buNone/>
            </a:pPr>
            <a:endParaRPr lang="en-US" dirty="0">
              <a:latin typeface="Courier"/>
              <a:cs typeface="Courier"/>
            </a:endParaRPr>
          </a:p>
          <a:p>
            <a:pPr marL="0" indent="0">
              <a:buNone/>
            </a:pPr>
            <a:r>
              <a:rPr lang="en-US" dirty="0">
                <a:latin typeface="Courier"/>
                <a:cs typeface="Courier"/>
              </a:rPr>
              <a:t>  &lt;Button</a:t>
            </a:r>
          </a:p>
          <a:p>
            <a:endParaRPr lang="en-US" dirty="0"/>
          </a:p>
        </p:txBody>
      </p:sp>
    </p:spTree>
    <p:extLst>
      <p:ext uri="{BB962C8B-B14F-4D97-AF65-F5344CB8AC3E}">
        <p14:creationId xmlns:p14="http://schemas.microsoft.com/office/powerpoint/2010/main" val="73385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the Cheat Button in </a:t>
            </a:r>
            <a:r>
              <a:rPr lang="en-US" dirty="0" err="1"/>
              <a:t>QuizActivity.java</a:t>
            </a:r>
            <a:endParaRPr lang="en-US" dirty="0"/>
          </a:p>
        </p:txBody>
      </p:sp>
      <p:sp>
        <p:nvSpPr>
          <p:cNvPr id="3" name="Content Placeholder 2"/>
          <p:cNvSpPr>
            <a:spLocks noGrp="1"/>
          </p:cNvSpPr>
          <p:nvPr>
            <p:ph idx="1"/>
          </p:nvPr>
        </p:nvSpPr>
        <p:spPr/>
        <p:txBody>
          <a:bodyPr>
            <a:normAutofit fontScale="55000" lnSpcReduction="20000"/>
          </a:bodyPr>
          <a:lstStyle/>
          <a:p>
            <a:r>
              <a:rPr lang="en-US" dirty="0"/>
              <a:t>Add a variable, get a reference, and set </a:t>
            </a:r>
            <a:r>
              <a:rPr lang="en-US" dirty="0" err="1"/>
              <a:t>View.onClickListener</a:t>
            </a:r>
            <a:endParaRPr lang="en-US" dirty="0"/>
          </a:p>
          <a:p>
            <a:pPr marL="0" indent="0">
              <a:buNone/>
            </a:pPr>
            <a:r>
              <a:rPr lang="en-US" dirty="0">
                <a:latin typeface="Courier"/>
                <a:cs typeface="Courier"/>
              </a:rPr>
              <a:t>…</a:t>
            </a:r>
          </a:p>
          <a:p>
            <a:pPr marL="0" indent="0">
              <a:buNone/>
            </a:pPr>
            <a:r>
              <a:rPr lang="en-US" dirty="0">
                <a:latin typeface="Courier"/>
                <a:cs typeface="Courier"/>
              </a:rPr>
              <a:t>Button </a:t>
            </a:r>
            <a:r>
              <a:rPr lang="en-US" dirty="0" err="1">
                <a:latin typeface="Courier"/>
                <a:cs typeface="Courier"/>
              </a:rPr>
              <a:t>mCheatButton</a:t>
            </a:r>
            <a:r>
              <a:rPr lang="en-US" dirty="0">
                <a:latin typeface="Courier"/>
                <a:cs typeface="Courier"/>
              </a:rPr>
              <a:t>; </a:t>
            </a:r>
          </a:p>
          <a:p>
            <a:pPr marL="0" indent="0">
              <a:buNone/>
            </a:pPr>
            <a:r>
              <a:rPr lang="en-US" dirty="0">
                <a:latin typeface="Courier"/>
                <a:cs typeface="Courier"/>
              </a:rPr>
              <a:t>…</a:t>
            </a:r>
          </a:p>
          <a:p>
            <a:pPr marL="0" indent="0">
              <a:buNone/>
            </a:pPr>
            <a:r>
              <a:rPr lang="en-US" dirty="0">
                <a:latin typeface="Courier"/>
                <a:cs typeface="Courier"/>
              </a:rPr>
              <a:t> @Override</a:t>
            </a:r>
          </a:p>
          <a:p>
            <a:pPr marL="0" indent="0">
              <a:buNone/>
            </a:pPr>
            <a:r>
              <a:rPr lang="en-US" dirty="0">
                <a:latin typeface="Courier"/>
                <a:cs typeface="Courier"/>
              </a:rPr>
              <a:t>    protected void </a:t>
            </a:r>
            <a:r>
              <a:rPr lang="en-US" dirty="0" err="1">
                <a:latin typeface="Courier"/>
                <a:cs typeface="Courier"/>
              </a:rPr>
              <a:t>onCreate</a:t>
            </a:r>
            <a:r>
              <a:rPr lang="en-US" dirty="0">
                <a:latin typeface="Courier"/>
                <a:cs typeface="Courier"/>
              </a:rPr>
              <a:t>(Bundle </a:t>
            </a:r>
            <a:r>
              <a:rPr lang="en-US" dirty="0" err="1">
                <a:latin typeface="Courier"/>
                <a:cs typeface="Courier"/>
              </a:rPr>
              <a:t>savedInstanceState</a:t>
            </a:r>
            <a:r>
              <a:rPr lang="en-US" dirty="0">
                <a:latin typeface="Courier"/>
                <a:cs typeface="Courier"/>
              </a:rPr>
              <a:t>) {</a:t>
            </a:r>
          </a:p>
          <a:p>
            <a:pPr marL="0" indent="0">
              <a:buNone/>
            </a:pPr>
            <a:r>
              <a:rPr lang="en-US" dirty="0">
                <a:latin typeface="Courier"/>
                <a:cs typeface="Courier"/>
              </a:rPr>
              <a:t>…</a:t>
            </a:r>
          </a:p>
          <a:p>
            <a:pPr marL="0" indent="0">
              <a:buNone/>
            </a:pPr>
            <a:r>
              <a:rPr lang="en-US" dirty="0">
                <a:latin typeface="Courier"/>
                <a:cs typeface="Courier"/>
              </a:rPr>
              <a:t> </a:t>
            </a:r>
            <a:r>
              <a:rPr lang="en-US" dirty="0" err="1">
                <a:latin typeface="Courier"/>
                <a:cs typeface="Courier"/>
              </a:rPr>
              <a:t>mCheatButton</a:t>
            </a:r>
            <a:r>
              <a:rPr lang="en-US" dirty="0">
                <a:latin typeface="Courier"/>
                <a:cs typeface="Courier"/>
              </a:rPr>
              <a:t> = (Button)</a:t>
            </a:r>
            <a:r>
              <a:rPr lang="en-US" dirty="0" err="1">
                <a:latin typeface="Courier"/>
                <a:cs typeface="Courier"/>
              </a:rPr>
              <a:t>findViewById</a:t>
            </a:r>
            <a:r>
              <a:rPr lang="en-US" dirty="0">
                <a:latin typeface="Courier"/>
                <a:cs typeface="Courier"/>
              </a:rPr>
              <a:t>(</a:t>
            </a:r>
            <a:r>
              <a:rPr lang="en-US" dirty="0" err="1">
                <a:latin typeface="Courier"/>
                <a:cs typeface="Courier"/>
              </a:rPr>
              <a:t>R.id.</a:t>
            </a:r>
            <a:r>
              <a:rPr lang="en-US" i="1" dirty="0" err="1">
                <a:latin typeface="Courier"/>
                <a:cs typeface="Courier"/>
              </a:rPr>
              <a:t>cheat_button</a:t>
            </a:r>
            <a:r>
              <a:rPr lang="en-US" i="1" dirty="0">
                <a:latin typeface="Courier"/>
                <a:cs typeface="Courier"/>
              </a:rPr>
              <a:t>);</a:t>
            </a:r>
          </a:p>
          <a:p>
            <a:pPr marL="0" indent="0">
              <a:buNone/>
            </a:pPr>
            <a:r>
              <a:rPr lang="en-US" dirty="0">
                <a:latin typeface="Courier"/>
                <a:cs typeface="Courier"/>
              </a:rPr>
              <a:t>        </a:t>
            </a:r>
            <a:r>
              <a:rPr lang="en-US" dirty="0" err="1">
                <a:latin typeface="Courier"/>
                <a:cs typeface="Courier"/>
              </a:rPr>
              <a:t>mCheatButton.setOnClickListener</a:t>
            </a:r>
            <a:r>
              <a:rPr lang="en-US" dirty="0">
                <a:latin typeface="Courier"/>
                <a:cs typeface="Courier"/>
              </a:rPr>
              <a:t>(</a:t>
            </a:r>
            <a:r>
              <a:rPr lang="en-US" b="1" dirty="0">
                <a:latin typeface="Courier"/>
                <a:cs typeface="Courier"/>
              </a:rPr>
              <a:t>new </a:t>
            </a:r>
            <a:r>
              <a:rPr lang="en-US" b="1" dirty="0" err="1">
                <a:latin typeface="Courier"/>
                <a:cs typeface="Courier"/>
              </a:rPr>
              <a:t>View.OnClickListener</a:t>
            </a:r>
            <a:r>
              <a:rPr lang="en-US" b="1" dirty="0">
                <a:latin typeface="Courier"/>
                <a:cs typeface="Courier"/>
              </a:rPr>
              <a:t>() {</a:t>
            </a:r>
          </a:p>
          <a:p>
            <a:pPr marL="0" indent="0">
              <a:buNone/>
            </a:pPr>
            <a:endParaRPr lang="en-US" dirty="0">
              <a:latin typeface="Courier"/>
              <a:cs typeface="Courier"/>
            </a:endParaRPr>
          </a:p>
          <a:p>
            <a:pPr marL="0" indent="0">
              <a:buNone/>
            </a:pPr>
            <a:r>
              <a:rPr lang="en-US" dirty="0">
                <a:latin typeface="Courier"/>
                <a:cs typeface="Courier"/>
              </a:rPr>
              <a:t>            @Override</a:t>
            </a:r>
          </a:p>
          <a:p>
            <a:pPr marL="0" indent="0">
              <a:buNone/>
            </a:pPr>
            <a:r>
              <a:rPr lang="en-US" dirty="0">
                <a:latin typeface="Courier"/>
                <a:cs typeface="Courier"/>
              </a:rPr>
              <a:t>            </a:t>
            </a:r>
            <a:r>
              <a:rPr lang="en-US" b="1" dirty="0">
                <a:latin typeface="Courier"/>
                <a:cs typeface="Courier"/>
              </a:rPr>
              <a:t>public void </a:t>
            </a:r>
            <a:r>
              <a:rPr lang="en-US" b="1" dirty="0" err="1">
                <a:latin typeface="Courier"/>
                <a:cs typeface="Courier"/>
              </a:rPr>
              <a:t>onClick</a:t>
            </a:r>
            <a:r>
              <a:rPr lang="en-US" b="1" dirty="0">
                <a:latin typeface="Courier"/>
                <a:cs typeface="Courier"/>
              </a:rPr>
              <a:t>(View v) {</a:t>
            </a:r>
          </a:p>
          <a:p>
            <a:pPr marL="0" indent="0">
              <a:buNone/>
            </a:pPr>
            <a:r>
              <a:rPr lang="en-US" b="1" dirty="0">
                <a:latin typeface="Courier"/>
                <a:cs typeface="Courier"/>
              </a:rPr>
              <a:t>//start new (cheat) activity here</a:t>
            </a:r>
          </a:p>
          <a:p>
            <a:pPr marL="0" indent="0">
              <a:buNone/>
            </a:pPr>
            <a:r>
              <a:rPr lang="hu-HU" dirty="0">
                <a:latin typeface="Courier"/>
                <a:cs typeface="Courier"/>
              </a:rPr>
              <a:t>}</a:t>
            </a:r>
          </a:p>
          <a:p>
            <a:pPr marL="0" indent="0">
              <a:buNone/>
            </a:pPr>
            <a:r>
              <a:rPr lang="hu-HU" dirty="0">
                <a:latin typeface="Courier"/>
                <a:cs typeface="Courier"/>
              </a:rPr>
              <a:t>        });</a:t>
            </a:r>
            <a:endParaRPr lang="en-US" dirty="0">
              <a:latin typeface="Courier"/>
              <a:cs typeface="Courier"/>
            </a:endParaRPr>
          </a:p>
        </p:txBody>
      </p:sp>
    </p:spTree>
    <p:extLst>
      <p:ext uri="{BB962C8B-B14F-4D97-AF65-F5344CB8AC3E}">
        <p14:creationId xmlns:p14="http://schemas.microsoft.com/office/powerpoint/2010/main" val="2120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an Activity </a:t>
            </a:r>
          </a:p>
        </p:txBody>
      </p:sp>
      <p:sp>
        <p:nvSpPr>
          <p:cNvPr id="3" name="Content Placeholder 2"/>
          <p:cNvSpPr>
            <a:spLocks noGrp="1"/>
          </p:cNvSpPr>
          <p:nvPr>
            <p:ph idx="1"/>
          </p:nvPr>
        </p:nvSpPr>
        <p:spPr/>
        <p:txBody>
          <a:bodyPr/>
          <a:lstStyle/>
          <a:p>
            <a:r>
              <a:rPr lang="en-US" dirty="0"/>
              <a:t>You can start an activity with the call</a:t>
            </a:r>
          </a:p>
          <a:p>
            <a:pPr marL="0" indent="0">
              <a:buNone/>
            </a:pPr>
            <a:r>
              <a:rPr lang="en-US" sz="2000" dirty="0">
                <a:latin typeface="Courier"/>
                <a:cs typeface="Courier"/>
              </a:rPr>
              <a:t>public void </a:t>
            </a:r>
            <a:r>
              <a:rPr lang="en-US" sz="2000" dirty="0" err="1">
                <a:latin typeface="Courier"/>
                <a:cs typeface="Courier"/>
              </a:rPr>
              <a:t>startActivty</a:t>
            </a:r>
            <a:r>
              <a:rPr lang="en-US" sz="2000" dirty="0">
                <a:latin typeface="Courier"/>
                <a:cs typeface="Courier"/>
              </a:rPr>
              <a:t>(Intent intent) </a:t>
            </a:r>
            <a:r>
              <a:rPr lang="en-US" dirty="0">
                <a:cs typeface="Courier"/>
              </a:rPr>
              <a:t>method</a:t>
            </a:r>
          </a:p>
          <a:p>
            <a:pPr marL="0" indent="0">
              <a:buNone/>
            </a:pPr>
            <a:endParaRPr lang="en-US" sz="2000" dirty="0">
              <a:cs typeface="Courier"/>
            </a:endParaRPr>
          </a:p>
        </p:txBody>
      </p:sp>
      <p:sp>
        <p:nvSpPr>
          <p:cNvPr id="4" name="Rectangle 3"/>
          <p:cNvSpPr/>
          <p:nvPr/>
        </p:nvSpPr>
        <p:spPr>
          <a:xfrm>
            <a:off x="675675" y="3321637"/>
            <a:ext cx="1579289" cy="423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Activity </a:t>
            </a:r>
          </a:p>
        </p:txBody>
      </p:sp>
      <p:sp>
        <p:nvSpPr>
          <p:cNvPr id="5" name="Rectangle 4"/>
          <p:cNvSpPr/>
          <p:nvPr/>
        </p:nvSpPr>
        <p:spPr>
          <a:xfrm>
            <a:off x="5940412" y="3321637"/>
            <a:ext cx="2200251" cy="423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Activity Manager</a:t>
            </a:r>
          </a:p>
        </p:txBody>
      </p:sp>
      <p:sp>
        <p:nvSpPr>
          <p:cNvPr id="6" name="Rectangle 5"/>
          <p:cNvSpPr/>
          <p:nvPr/>
        </p:nvSpPr>
        <p:spPr>
          <a:xfrm>
            <a:off x="3335399" y="4963889"/>
            <a:ext cx="1579289" cy="423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cxnSp>
        <p:nvCxnSpPr>
          <p:cNvPr id="8" name="Straight Arrow Connector 7"/>
          <p:cNvCxnSpPr>
            <a:stCxn id="4" idx="2"/>
          </p:cNvCxnSpPr>
          <p:nvPr/>
        </p:nvCxnSpPr>
        <p:spPr>
          <a:xfrm>
            <a:off x="1465320" y="3744983"/>
            <a:ext cx="8140" cy="227141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19603" y="3744983"/>
            <a:ext cx="8140" cy="227141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73460" y="3981080"/>
            <a:ext cx="5346143" cy="366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990227" y="4461414"/>
            <a:ext cx="1837516" cy="502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124713" y="3902250"/>
            <a:ext cx="2447192" cy="307777"/>
          </a:xfrm>
          <a:prstGeom prst="rect">
            <a:avLst/>
          </a:prstGeom>
          <a:noFill/>
        </p:spPr>
        <p:txBody>
          <a:bodyPr wrap="none" rtlCol="0">
            <a:spAutoFit/>
          </a:bodyPr>
          <a:lstStyle/>
          <a:p>
            <a:r>
              <a:rPr lang="en-US" sz="1400" dirty="0" err="1">
                <a:latin typeface="Courier"/>
                <a:cs typeface="Courier"/>
              </a:rPr>
              <a:t>startActivity</a:t>
            </a:r>
            <a:r>
              <a:rPr lang="en-US" sz="1400" dirty="0">
                <a:latin typeface="Courier"/>
                <a:cs typeface="Courier"/>
              </a:rPr>
              <a:t>(Intent)</a:t>
            </a:r>
          </a:p>
        </p:txBody>
      </p:sp>
      <p:sp>
        <p:nvSpPr>
          <p:cNvPr id="18" name="TextBox 17"/>
          <p:cNvSpPr txBox="1"/>
          <p:nvPr/>
        </p:nvSpPr>
        <p:spPr>
          <a:xfrm>
            <a:off x="2254964" y="2876750"/>
            <a:ext cx="1715509" cy="369332"/>
          </a:xfrm>
          <a:prstGeom prst="rect">
            <a:avLst/>
          </a:prstGeom>
          <a:noFill/>
        </p:spPr>
        <p:txBody>
          <a:bodyPr wrap="none" rtlCol="0">
            <a:spAutoFit/>
          </a:bodyPr>
          <a:lstStyle/>
          <a:p>
            <a:r>
              <a:rPr lang="en-US" dirty="0"/>
              <a:t>Your Application</a:t>
            </a:r>
          </a:p>
        </p:txBody>
      </p:sp>
      <p:cxnSp>
        <p:nvCxnSpPr>
          <p:cNvPr id="20" name="Straight Connector 19"/>
          <p:cNvCxnSpPr/>
          <p:nvPr/>
        </p:nvCxnSpPr>
        <p:spPr>
          <a:xfrm>
            <a:off x="5527519" y="2979704"/>
            <a:ext cx="16281" cy="3761265"/>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095085" y="2876750"/>
            <a:ext cx="1244602" cy="369332"/>
          </a:xfrm>
          <a:prstGeom prst="rect">
            <a:avLst/>
          </a:prstGeom>
          <a:noFill/>
        </p:spPr>
        <p:txBody>
          <a:bodyPr wrap="none" rtlCol="0">
            <a:spAutoFit/>
          </a:bodyPr>
          <a:lstStyle/>
          <a:p>
            <a:r>
              <a:rPr lang="en-US" dirty="0"/>
              <a:t>Android OS</a:t>
            </a:r>
          </a:p>
        </p:txBody>
      </p:sp>
      <p:cxnSp>
        <p:nvCxnSpPr>
          <p:cNvPr id="22" name="Straight Arrow Connector 21"/>
          <p:cNvCxnSpPr/>
          <p:nvPr/>
        </p:nvCxnSpPr>
        <p:spPr>
          <a:xfrm>
            <a:off x="4106489" y="5387235"/>
            <a:ext cx="8140" cy="111763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24" name="Rectangular Callout 23"/>
          <p:cNvSpPr/>
          <p:nvPr/>
        </p:nvSpPr>
        <p:spPr>
          <a:xfrm>
            <a:off x="6992829" y="543181"/>
            <a:ext cx="3199281" cy="1302603"/>
          </a:xfrm>
          <a:prstGeom prst="wedgeRectCallout">
            <a:avLst>
              <a:gd name="adj1" fmla="val -135364"/>
              <a:gd name="adj2" fmla="val 211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Call is sent to OS</a:t>
            </a:r>
          </a:p>
          <a:p>
            <a:pPr algn="ctr"/>
            <a:r>
              <a:rPr lang="en-US" dirty="0"/>
              <a:t>Activity Manager creates an Activity instance and calls its </a:t>
            </a:r>
            <a:r>
              <a:rPr lang="en-US" dirty="0" err="1"/>
              <a:t>onCreate</a:t>
            </a:r>
            <a:r>
              <a:rPr lang="en-US" dirty="0"/>
              <a:t>() method</a:t>
            </a:r>
          </a:p>
        </p:txBody>
      </p:sp>
    </p:spTree>
    <p:extLst>
      <p:ext uri="{BB962C8B-B14F-4D97-AF65-F5344CB8AC3E}">
        <p14:creationId xmlns:p14="http://schemas.microsoft.com/office/powerpoint/2010/main" val="320546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Intents</a:t>
            </a:r>
          </a:p>
        </p:txBody>
      </p:sp>
      <p:sp>
        <p:nvSpPr>
          <p:cNvPr id="3" name="Content Placeholder 2"/>
          <p:cNvSpPr>
            <a:spLocks noGrp="1"/>
          </p:cNvSpPr>
          <p:nvPr>
            <p:ph idx="1"/>
          </p:nvPr>
        </p:nvSpPr>
        <p:spPr/>
        <p:txBody>
          <a:bodyPr>
            <a:normAutofit fontScale="92500"/>
          </a:bodyPr>
          <a:lstStyle/>
          <a:p>
            <a:r>
              <a:rPr lang="en-US" dirty="0"/>
              <a:t>Pass an intent as a parameter to </a:t>
            </a:r>
            <a:r>
              <a:rPr lang="en-US" dirty="0" err="1"/>
              <a:t>startActivity</a:t>
            </a:r>
            <a:r>
              <a:rPr lang="en-US" dirty="0"/>
              <a:t> to tell the Activity Manager which activity to start. </a:t>
            </a:r>
          </a:p>
          <a:p>
            <a:r>
              <a:rPr lang="en-US" dirty="0"/>
              <a:t>An intent is an object that a component can use to communicate with the OS</a:t>
            </a:r>
          </a:p>
          <a:p>
            <a:r>
              <a:rPr lang="en-US" dirty="0"/>
              <a:t>Your apps can also use services, broadcast receivers, and content providers. </a:t>
            </a:r>
          </a:p>
          <a:p>
            <a:r>
              <a:rPr lang="en-US" dirty="0"/>
              <a:t>A unique aspect of the Android system design is that any app can start another app’s component. </a:t>
            </a:r>
          </a:p>
        </p:txBody>
      </p:sp>
    </p:spTree>
    <p:extLst>
      <p:ext uri="{BB962C8B-B14F-4D97-AF65-F5344CB8AC3E}">
        <p14:creationId xmlns:p14="http://schemas.microsoft.com/office/powerpoint/2010/main" val="266446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App Components</a:t>
            </a:r>
          </a:p>
        </p:txBody>
      </p:sp>
      <p:sp>
        <p:nvSpPr>
          <p:cNvPr id="3" name="Content Placeholder 2"/>
          <p:cNvSpPr>
            <a:spLocks noGrp="1"/>
          </p:cNvSpPr>
          <p:nvPr>
            <p:ph idx="1"/>
          </p:nvPr>
        </p:nvSpPr>
        <p:spPr/>
        <p:txBody>
          <a:bodyPr>
            <a:normAutofit fontScale="85000" lnSpcReduction="20000"/>
          </a:bodyPr>
          <a:lstStyle/>
          <a:p>
            <a:r>
              <a:rPr lang="en-US" dirty="0"/>
              <a:t>App components are the essential building blocks of an Android app. </a:t>
            </a:r>
          </a:p>
          <a:p>
            <a:r>
              <a:rPr lang="en-US" dirty="0"/>
              <a:t>There are four different types of app components. Each type serves a distinct purpose and has a distinct lifecycle that defines how the component is created and destroyed</a:t>
            </a:r>
          </a:p>
          <a:p>
            <a:r>
              <a:rPr lang="en-US" dirty="0"/>
              <a:t>Each component is a different point through which the system can enter your app. Not all components are actual entry points for the user and some depend on each other, but each one exists as its own entity and plays a specific role—each one is a unique building block that helps define your app's overall behavior.</a:t>
            </a:r>
          </a:p>
          <a:p>
            <a:pPr marL="0" indent="0">
              <a:buNone/>
            </a:pPr>
            <a:endParaRPr lang="en-US" dirty="0"/>
          </a:p>
          <a:p>
            <a:endParaRPr lang="en-US" dirty="0"/>
          </a:p>
        </p:txBody>
      </p:sp>
    </p:spTree>
    <p:extLst>
      <p:ext uri="{BB962C8B-B14F-4D97-AF65-F5344CB8AC3E}">
        <p14:creationId xmlns:p14="http://schemas.microsoft.com/office/powerpoint/2010/main" val="182731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Services</a:t>
            </a:r>
          </a:p>
        </p:txBody>
      </p:sp>
      <p:sp>
        <p:nvSpPr>
          <p:cNvPr id="3" name="Content Placeholder 2"/>
          <p:cNvSpPr>
            <a:spLocks noGrp="1"/>
          </p:cNvSpPr>
          <p:nvPr>
            <p:ph idx="1"/>
          </p:nvPr>
        </p:nvSpPr>
        <p:spPr/>
        <p:txBody>
          <a:bodyPr>
            <a:normAutofit fontScale="92500" lnSpcReduction="20000"/>
          </a:bodyPr>
          <a:lstStyle/>
          <a:p>
            <a:r>
              <a:rPr lang="en-US" dirty="0"/>
              <a:t>A </a:t>
            </a:r>
            <a:r>
              <a:rPr lang="en-US" i="1" dirty="0"/>
              <a:t>service</a:t>
            </a:r>
            <a:r>
              <a:rPr lang="en-US" dirty="0"/>
              <a:t> is a component that runs in the background to perform long-running operations or to perform work for remote processes. </a:t>
            </a:r>
          </a:p>
          <a:p>
            <a:r>
              <a:rPr lang="en-US" dirty="0"/>
              <a:t>A service does not provide a user interface. </a:t>
            </a:r>
          </a:p>
          <a:p>
            <a:r>
              <a:rPr lang="en-US" dirty="0"/>
              <a:t>For example, a service might play music in the background while the user is in a different app, or it might fetch data over the network without blocking user interaction with an activity. </a:t>
            </a:r>
          </a:p>
          <a:p>
            <a:r>
              <a:rPr lang="en-US" dirty="0"/>
              <a:t>Another component, such as an activity, can start the service and let it run or bind to it in order to interact with it. </a:t>
            </a:r>
          </a:p>
        </p:txBody>
      </p:sp>
    </p:spTree>
    <p:extLst>
      <p:ext uri="{BB962C8B-B14F-4D97-AF65-F5344CB8AC3E}">
        <p14:creationId xmlns:p14="http://schemas.microsoft.com/office/powerpoint/2010/main" val="120207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Providers</a:t>
            </a:r>
          </a:p>
        </p:txBody>
      </p:sp>
      <p:sp>
        <p:nvSpPr>
          <p:cNvPr id="3" name="Content Placeholder 2"/>
          <p:cNvSpPr>
            <a:spLocks noGrp="1"/>
          </p:cNvSpPr>
          <p:nvPr>
            <p:ph idx="1"/>
          </p:nvPr>
        </p:nvSpPr>
        <p:spPr/>
        <p:txBody>
          <a:bodyPr>
            <a:normAutofit/>
          </a:bodyPr>
          <a:lstStyle/>
          <a:p>
            <a:r>
              <a:rPr lang="en-US" b="1" dirty="0"/>
              <a:t>Content providers</a:t>
            </a:r>
            <a:r>
              <a:rPr lang="en-US" dirty="0"/>
              <a:t> - A </a:t>
            </a:r>
            <a:r>
              <a:rPr lang="en-US" i="1" dirty="0"/>
              <a:t>content provider</a:t>
            </a:r>
            <a:r>
              <a:rPr lang="en-US" dirty="0"/>
              <a:t> manages a shared set of app data. You can store the data in the file system, an SQLite database, on the web, or any other persistent storage location your app can access. </a:t>
            </a:r>
          </a:p>
          <a:p>
            <a:r>
              <a:rPr lang="en-US" dirty="0"/>
              <a:t>Through the content provider, other apps can query or even modify the data (if the content provider allows it). </a:t>
            </a:r>
          </a:p>
        </p:txBody>
      </p:sp>
    </p:spTree>
    <p:extLst>
      <p:ext uri="{BB962C8B-B14F-4D97-AF65-F5344CB8AC3E}">
        <p14:creationId xmlns:p14="http://schemas.microsoft.com/office/powerpoint/2010/main" val="131897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Providers</a:t>
            </a:r>
          </a:p>
        </p:txBody>
      </p:sp>
      <p:sp>
        <p:nvSpPr>
          <p:cNvPr id="3" name="Content Placeholder 2"/>
          <p:cNvSpPr>
            <a:spLocks noGrp="1"/>
          </p:cNvSpPr>
          <p:nvPr>
            <p:ph idx="1"/>
          </p:nvPr>
        </p:nvSpPr>
        <p:spPr/>
        <p:txBody>
          <a:bodyPr/>
          <a:lstStyle/>
          <a:p>
            <a:r>
              <a:rPr lang="en-US" dirty="0"/>
              <a:t>For example, the Android system provides a content provider that manages the user's contact information. As such, any app with the proper permissions can query part of the content to read and write information about a particular person. </a:t>
            </a:r>
          </a:p>
          <a:p>
            <a:endParaRPr lang="en-US" dirty="0"/>
          </a:p>
        </p:txBody>
      </p:sp>
    </p:spTree>
    <p:extLst>
      <p:ext uri="{BB962C8B-B14F-4D97-AF65-F5344CB8AC3E}">
        <p14:creationId xmlns:p14="http://schemas.microsoft.com/office/powerpoint/2010/main" val="418963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Chapter 5 Overview</a:t>
            </a:r>
          </a:p>
        </p:txBody>
      </p:sp>
      <p:sp>
        <p:nvSpPr>
          <p:cNvPr id="3" name="Content Placeholder 2"/>
          <p:cNvSpPr>
            <a:spLocks noGrp="1"/>
          </p:cNvSpPr>
          <p:nvPr>
            <p:ph idx="1"/>
          </p:nvPr>
        </p:nvSpPr>
        <p:spPr/>
        <p:txBody>
          <a:bodyPr/>
          <a:lstStyle/>
          <a:p>
            <a:r>
              <a:rPr lang="en-US" dirty="0"/>
              <a:t>We will learn how to create a new activity and new layout without wizard</a:t>
            </a:r>
          </a:p>
          <a:p>
            <a:r>
              <a:rPr lang="en-US" dirty="0"/>
              <a:t>Start an activity from another activity</a:t>
            </a:r>
          </a:p>
          <a:p>
            <a:r>
              <a:rPr lang="en-US" dirty="0"/>
              <a:t>Pass data from the parent (starting) activity and child (started) activity</a:t>
            </a:r>
          </a:p>
        </p:txBody>
      </p:sp>
    </p:spTree>
    <p:extLst>
      <p:ext uri="{BB962C8B-B14F-4D97-AF65-F5344CB8AC3E}">
        <p14:creationId xmlns:p14="http://schemas.microsoft.com/office/powerpoint/2010/main" val="367992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a:t>
            </a:r>
            <a:r>
              <a:rPr lang="en-US" dirty="0" err="1"/>
              <a:t>Recievers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Broadcast receivers</a:t>
            </a:r>
            <a:r>
              <a:rPr lang="en-US" dirty="0"/>
              <a:t> A </a:t>
            </a:r>
            <a:r>
              <a:rPr lang="en-US" i="1" dirty="0"/>
              <a:t>broadcast receiver</a:t>
            </a:r>
            <a:r>
              <a:rPr lang="en-US" dirty="0"/>
              <a:t> is a component that responds to system-wide broadcast announcements. </a:t>
            </a:r>
          </a:p>
          <a:p>
            <a:r>
              <a:rPr lang="en-US" dirty="0"/>
              <a:t>Many broadcasts originate from the system—for example, a broadcast announcing that the screen has turned off, the battery is low, or a picture was captured. </a:t>
            </a:r>
          </a:p>
          <a:p>
            <a:r>
              <a:rPr lang="en-US" dirty="0"/>
              <a:t>Apps can also initiate broadcasts—for example, to let other apps know that some data has been downloaded to the device and is available for them to use. </a:t>
            </a:r>
          </a:p>
          <a:p>
            <a:endParaRPr lang="en-US" dirty="0"/>
          </a:p>
        </p:txBody>
      </p:sp>
    </p:spTree>
    <p:extLst>
      <p:ext uri="{BB962C8B-B14F-4D97-AF65-F5344CB8AC3E}">
        <p14:creationId xmlns:p14="http://schemas.microsoft.com/office/powerpoint/2010/main" val="358268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Receivers</a:t>
            </a:r>
          </a:p>
        </p:txBody>
      </p:sp>
      <p:sp>
        <p:nvSpPr>
          <p:cNvPr id="3" name="Content Placeholder 2"/>
          <p:cNvSpPr>
            <a:spLocks noGrp="1"/>
          </p:cNvSpPr>
          <p:nvPr>
            <p:ph idx="1"/>
          </p:nvPr>
        </p:nvSpPr>
        <p:spPr/>
        <p:txBody>
          <a:bodyPr>
            <a:normAutofit fontScale="85000" lnSpcReduction="10000"/>
          </a:bodyPr>
          <a:lstStyle/>
          <a:p>
            <a:r>
              <a:rPr lang="en-US" dirty="0"/>
              <a:t>Although broadcast receivers don't display a user interface</a:t>
            </a:r>
          </a:p>
          <a:p>
            <a:pPr lvl="1"/>
            <a:r>
              <a:rPr lang="en-US" dirty="0"/>
              <a:t>(they may </a:t>
            </a:r>
            <a:r>
              <a:rPr lang="en-US" dirty="0">
                <a:hlinkClick r:id="rId2"/>
              </a:rPr>
              <a:t>create a status bar notification</a:t>
            </a:r>
            <a:r>
              <a:rPr lang="en-US" dirty="0"/>
              <a:t> to alert the user when a broadcast event occurs.) </a:t>
            </a:r>
          </a:p>
          <a:p>
            <a:r>
              <a:rPr lang="en-US" dirty="0"/>
              <a:t>More commonly, though, a broadcast receiver is just a "gateway" to other components and is intended to do a very minimal amount of work. </a:t>
            </a:r>
          </a:p>
          <a:p>
            <a:r>
              <a:rPr lang="en-US" dirty="0"/>
              <a:t>For instance, it might initiate a service to perform some work based on the event. A broadcast receiver is implemented as a subclass of </a:t>
            </a:r>
            <a:r>
              <a:rPr lang="en-US" dirty="0">
                <a:hlinkClick r:id="rId3"/>
              </a:rPr>
              <a:t>BroadcastReceiver</a:t>
            </a:r>
            <a:r>
              <a:rPr lang="en-US" dirty="0"/>
              <a:t> and each broadcast is delivered as an </a:t>
            </a:r>
            <a:r>
              <a:rPr lang="en-US" dirty="0">
                <a:hlinkClick r:id="rId4"/>
              </a:rPr>
              <a:t>Intent</a:t>
            </a:r>
            <a:r>
              <a:rPr lang="en-US" dirty="0"/>
              <a:t> object. </a:t>
            </a:r>
          </a:p>
        </p:txBody>
      </p:sp>
    </p:spTree>
    <p:extLst>
      <p:ext uri="{BB962C8B-B14F-4D97-AF65-F5344CB8AC3E}">
        <p14:creationId xmlns:p14="http://schemas.microsoft.com/office/powerpoint/2010/main" val="26654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Intents</a:t>
            </a:r>
          </a:p>
        </p:txBody>
      </p:sp>
      <p:sp>
        <p:nvSpPr>
          <p:cNvPr id="4" name="Rectangle 3"/>
          <p:cNvSpPr/>
          <p:nvPr/>
        </p:nvSpPr>
        <p:spPr>
          <a:xfrm>
            <a:off x="675675" y="2287730"/>
            <a:ext cx="1579289" cy="423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QuizActivity</a:t>
            </a:r>
            <a:r>
              <a:rPr lang="en-US" dirty="0"/>
              <a:t> </a:t>
            </a:r>
          </a:p>
        </p:txBody>
      </p:sp>
      <p:sp>
        <p:nvSpPr>
          <p:cNvPr id="5" name="Rectangle 4"/>
          <p:cNvSpPr/>
          <p:nvPr/>
        </p:nvSpPr>
        <p:spPr>
          <a:xfrm>
            <a:off x="5940412" y="2230743"/>
            <a:ext cx="2200251" cy="423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Activity Manager</a:t>
            </a:r>
          </a:p>
        </p:txBody>
      </p:sp>
      <p:sp>
        <p:nvSpPr>
          <p:cNvPr id="6" name="Rectangle 5"/>
          <p:cNvSpPr/>
          <p:nvPr/>
        </p:nvSpPr>
        <p:spPr>
          <a:xfrm>
            <a:off x="3335399" y="3929982"/>
            <a:ext cx="1579289" cy="423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CheatActivity</a:t>
            </a:r>
            <a:endParaRPr lang="en-US" dirty="0"/>
          </a:p>
        </p:txBody>
      </p:sp>
      <p:cxnSp>
        <p:nvCxnSpPr>
          <p:cNvPr id="8" name="Straight Arrow Connector 7"/>
          <p:cNvCxnSpPr>
            <a:stCxn id="4" idx="2"/>
          </p:cNvCxnSpPr>
          <p:nvPr/>
        </p:nvCxnSpPr>
        <p:spPr>
          <a:xfrm>
            <a:off x="1465320" y="2711076"/>
            <a:ext cx="8140" cy="227141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19603" y="2711076"/>
            <a:ext cx="8140" cy="227141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73460" y="2947173"/>
            <a:ext cx="5346143" cy="366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990227" y="3427507"/>
            <a:ext cx="1837516" cy="502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124713" y="2868343"/>
            <a:ext cx="1908495" cy="307777"/>
          </a:xfrm>
          <a:prstGeom prst="rect">
            <a:avLst/>
          </a:prstGeom>
          <a:noFill/>
        </p:spPr>
        <p:txBody>
          <a:bodyPr wrap="none" rtlCol="0">
            <a:spAutoFit/>
          </a:bodyPr>
          <a:lstStyle/>
          <a:p>
            <a:r>
              <a:rPr lang="en-US" sz="1400" dirty="0" err="1">
                <a:latin typeface="Courier"/>
                <a:cs typeface="Courier"/>
              </a:rPr>
              <a:t>startActivity</a:t>
            </a:r>
            <a:r>
              <a:rPr lang="en-US" sz="1400" dirty="0">
                <a:latin typeface="Courier"/>
                <a:cs typeface="Courier"/>
              </a:rPr>
              <a:t>(…)</a:t>
            </a:r>
          </a:p>
        </p:txBody>
      </p:sp>
      <p:sp>
        <p:nvSpPr>
          <p:cNvPr id="18" name="TextBox 17"/>
          <p:cNvSpPr txBox="1"/>
          <p:nvPr/>
        </p:nvSpPr>
        <p:spPr>
          <a:xfrm>
            <a:off x="2254964" y="1842843"/>
            <a:ext cx="992579" cy="369332"/>
          </a:xfrm>
          <a:prstGeom prst="rect">
            <a:avLst/>
          </a:prstGeom>
          <a:noFill/>
        </p:spPr>
        <p:txBody>
          <a:bodyPr wrap="none" rtlCol="0">
            <a:spAutoFit/>
          </a:bodyPr>
          <a:lstStyle/>
          <a:p>
            <a:r>
              <a:rPr lang="en-US" dirty="0" err="1"/>
              <a:t>GeoQuiz</a:t>
            </a:r>
            <a:endParaRPr lang="en-US" dirty="0"/>
          </a:p>
        </p:txBody>
      </p:sp>
      <p:cxnSp>
        <p:nvCxnSpPr>
          <p:cNvPr id="20" name="Straight Connector 19"/>
          <p:cNvCxnSpPr/>
          <p:nvPr/>
        </p:nvCxnSpPr>
        <p:spPr>
          <a:xfrm>
            <a:off x="5527519" y="1888810"/>
            <a:ext cx="16281" cy="3761265"/>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095085" y="1842843"/>
            <a:ext cx="1244602" cy="369332"/>
          </a:xfrm>
          <a:prstGeom prst="rect">
            <a:avLst/>
          </a:prstGeom>
          <a:noFill/>
        </p:spPr>
        <p:txBody>
          <a:bodyPr wrap="none" rtlCol="0">
            <a:spAutoFit/>
          </a:bodyPr>
          <a:lstStyle/>
          <a:p>
            <a:r>
              <a:rPr lang="en-US" dirty="0"/>
              <a:t>Android OS</a:t>
            </a:r>
          </a:p>
        </p:txBody>
      </p:sp>
      <p:cxnSp>
        <p:nvCxnSpPr>
          <p:cNvPr id="22" name="Straight Arrow Connector 21"/>
          <p:cNvCxnSpPr/>
          <p:nvPr/>
        </p:nvCxnSpPr>
        <p:spPr>
          <a:xfrm>
            <a:off x="4106489" y="4353328"/>
            <a:ext cx="8140" cy="111763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417121" y="3622205"/>
            <a:ext cx="1046581" cy="307777"/>
          </a:xfrm>
          <a:prstGeom prst="rect">
            <a:avLst/>
          </a:prstGeom>
          <a:noFill/>
        </p:spPr>
        <p:txBody>
          <a:bodyPr wrap="none" rtlCol="0">
            <a:spAutoFit/>
          </a:bodyPr>
          <a:lstStyle/>
          <a:p>
            <a:r>
              <a:rPr lang="en-US" sz="1400" dirty="0">
                <a:latin typeface="Courier"/>
                <a:cs typeface="Courier"/>
              </a:rPr>
              <a:t>(Intent)</a:t>
            </a:r>
          </a:p>
        </p:txBody>
      </p:sp>
      <p:grpSp>
        <p:nvGrpSpPr>
          <p:cNvPr id="19" name="Group 18"/>
          <p:cNvGrpSpPr/>
          <p:nvPr/>
        </p:nvGrpSpPr>
        <p:grpSpPr>
          <a:xfrm>
            <a:off x="4033208" y="2947173"/>
            <a:ext cx="2082621" cy="580705"/>
            <a:chOff x="7645489" y="1048306"/>
            <a:chExt cx="2082621" cy="580705"/>
          </a:xfrm>
        </p:grpSpPr>
        <p:sp>
          <p:nvSpPr>
            <p:cNvPr id="7" name="Rectangle 6"/>
            <p:cNvSpPr/>
            <p:nvPr/>
          </p:nvSpPr>
          <p:spPr>
            <a:xfrm>
              <a:off x="7676644" y="1066506"/>
              <a:ext cx="2051465" cy="5210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7" idx="1"/>
              <a:endCxn id="7" idx="3"/>
            </p:cNvCxnSpPr>
            <p:nvPr/>
          </p:nvCxnSpPr>
          <p:spPr>
            <a:xfrm>
              <a:off x="7676644" y="1327027"/>
              <a:ext cx="205146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312338" y="1048306"/>
              <a:ext cx="622899" cy="307777"/>
            </a:xfrm>
            <a:prstGeom prst="rect">
              <a:avLst/>
            </a:prstGeom>
            <a:noFill/>
          </p:spPr>
          <p:txBody>
            <a:bodyPr wrap="none" rtlCol="0">
              <a:spAutoFit/>
            </a:bodyPr>
            <a:lstStyle/>
            <a:p>
              <a:r>
                <a:rPr lang="en-US" sz="1400" dirty="0"/>
                <a:t>Intent</a:t>
              </a:r>
              <a:endParaRPr lang="en-US" dirty="0"/>
            </a:p>
          </p:txBody>
        </p:sp>
        <p:sp>
          <p:nvSpPr>
            <p:cNvPr id="23" name="TextBox 22"/>
            <p:cNvSpPr txBox="1"/>
            <p:nvPr/>
          </p:nvSpPr>
          <p:spPr>
            <a:xfrm>
              <a:off x="7645489" y="1321234"/>
              <a:ext cx="2082621" cy="307777"/>
            </a:xfrm>
            <a:prstGeom prst="rect">
              <a:avLst/>
            </a:prstGeom>
            <a:noFill/>
          </p:spPr>
          <p:txBody>
            <a:bodyPr wrap="none" rtlCol="0">
              <a:spAutoFit/>
            </a:bodyPr>
            <a:lstStyle/>
            <a:p>
              <a:r>
                <a:rPr lang="en-US" sz="1400" dirty="0"/>
                <a:t>Component=</a:t>
              </a:r>
              <a:r>
                <a:rPr lang="en-US" sz="1400" dirty="0" err="1"/>
                <a:t>cheatActivity</a:t>
              </a:r>
              <a:endParaRPr lang="en-US" dirty="0"/>
            </a:p>
          </p:txBody>
        </p:sp>
      </p:grpSp>
    </p:spTree>
    <p:extLst>
      <p:ext uri="{BB962C8B-B14F-4D97-AF65-F5344CB8AC3E}">
        <p14:creationId xmlns:p14="http://schemas.microsoft.com/office/powerpoint/2010/main" val="3553019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Intents</a:t>
            </a:r>
          </a:p>
        </p:txBody>
      </p:sp>
      <p:sp>
        <p:nvSpPr>
          <p:cNvPr id="3" name="Content Placeholder 2"/>
          <p:cNvSpPr>
            <a:spLocks noGrp="1"/>
          </p:cNvSpPr>
          <p:nvPr>
            <p:ph idx="1"/>
          </p:nvPr>
        </p:nvSpPr>
        <p:spPr>
          <a:xfrm>
            <a:off x="392075" y="1417638"/>
            <a:ext cx="8229600" cy="4525963"/>
          </a:xfrm>
        </p:spPr>
        <p:txBody>
          <a:bodyPr>
            <a:normAutofit fontScale="92500" lnSpcReduction="20000"/>
          </a:bodyPr>
          <a:lstStyle/>
          <a:p>
            <a:pPr marL="0" indent="0">
              <a:buNone/>
            </a:pPr>
            <a:r>
              <a:rPr lang="en-US" sz="2000" dirty="0">
                <a:latin typeface="Courier"/>
                <a:cs typeface="Courier"/>
              </a:rPr>
              <a:t>public Intent(Context </a:t>
            </a:r>
            <a:r>
              <a:rPr lang="en-US" sz="2000" dirty="0" err="1">
                <a:latin typeface="Courier"/>
                <a:cs typeface="Courier"/>
              </a:rPr>
              <a:t>packageContext</a:t>
            </a:r>
            <a:r>
              <a:rPr lang="en-US" sz="2000" dirty="0">
                <a:latin typeface="Courier"/>
                <a:cs typeface="Courier"/>
              </a:rPr>
              <a:t>, Class&lt;?&gt; </a:t>
            </a:r>
            <a:r>
              <a:rPr lang="en-US" sz="2000" dirty="0" err="1">
                <a:latin typeface="Courier"/>
                <a:cs typeface="Courier"/>
              </a:rPr>
              <a:t>cls</a:t>
            </a:r>
            <a:r>
              <a:rPr lang="en-US" sz="2000" dirty="0">
                <a:latin typeface="Courier"/>
                <a:cs typeface="Courier"/>
              </a:rPr>
              <a:t>)</a:t>
            </a:r>
            <a:endParaRPr lang="en-US" sz="2000" dirty="0">
              <a:cs typeface="Courier"/>
            </a:endParaRPr>
          </a:p>
          <a:p>
            <a:r>
              <a:rPr lang="en-US" sz="2000" dirty="0">
                <a:cs typeface="Courier"/>
              </a:rPr>
              <a:t>Use the above constructor when creating the Intent</a:t>
            </a:r>
          </a:p>
          <a:p>
            <a:r>
              <a:rPr lang="en-US" sz="2000" dirty="0">
                <a:cs typeface="Courier"/>
              </a:rPr>
              <a:t>The Class object specifies which activity the Activity Manager should start</a:t>
            </a:r>
          </a:p>
          <a:p>
            <a:r>
              <a:rPr lang="en-US" sz="2000" dirty="0">
                <a:cs typeface="Courier"/>
              </a:rPr>
              <a:t>The Context object specifies which package the Class object is found in. </a:t>
            </a:r>
            <a:endParaRPr lang="en-US" sz="2000" dirty="0">
              <a:latin typeface="Courier"/>
              <a:cs typeface="Courier"/>
            </a:endParaRPr>
          </a:p>
          <a:p>
            <a:pPr marL="0" indent="0">
              <a:buNone/>
            </a:pPr>
            <a:r>
              <a:rPr lang="en-US" sz="2000" dirty="0">
                <a:latin typeface="Courier"/>
                <a:cs typeface="Courier"/>
              </a:rPr>
              <a:t> @Override</a:t>
            </a:r>
          </a:p>
          <a:p>
            <a:pPr marL="0" indent="0">
              <a:buNone/>
            </a:pPr>
            <a:r>
              <a:rPr lang="en-US" sz="2000" dirty="0">
                <a:latin typeface="Courier"/>
                <a:cs typeface="Courier"/>
              </a:rPr>
              <a:t>      </a:t>
            </a:r>
            <a:r>
              <a:rPr lang="en-US" sz="1800" b="1" dirty="0">
                <a:latin typeface="Courier"/>
                <a:cs typeface="Courier"/>
              </a:rPr>
              <a:t>public void </a:t>
            </a:r>
            <a:r>
              <a:rPr lang="en-US" sz="1800" b="1" dirty="0" err="1">
                <a:latin typeface="Courier"/>
                <a:cs typeface="Courier"/>
              </a:rPr>
              <a:t>onClick</a:t>
            </a:r>
            <a:r>
              <a:rPr lang="en-US" sz="1800" b="1" dirty="0">
                <a:latin typeface="Courier"/>
                <a:cs typeface="Courier"/>
              </a:rPr>
              <a:t>(View v) {</a:t>
            </a:r>
            <a:endParaRPr lang="en-US" sz="1800" dirty="0">
              <a:latin typeface="Courier"/>
              <a:cs typeface="Courier"/>
            </a:endParaRPr>
          </a:p>
          <a:p>
            <a:pPr marL="400050" lvl="1" indent="0">
              <a:buNone/>
            </a:pPr>
            <a:r>
              <a:rPr lang="en-US" sz="1600" dirty="0">
                <a:latin typeface="Courier"/>
                <a:cs typeface="Courier"/>
              </a:rPr>
              <a:t>Intent </a:t>
            </a:r>
            <a:r>
              <a:rPr lang="en-US" sz="1600" dirty="0" err="1">
                <a:latin typeface="Courier"/>
                <a:cs typeface="Courier"/>
              </a:rPr>
              <a:t>i</a:t>
            </a:r>
            <a:r>
              <a:rPr lang="en-US" sz="1600" dirty="0">
                <a:latin typeface="Courier"/>
                <a:cs typeface="Courier"/>
              </a:rPr>
              <a:t> = </a:t>
            </a:r>
            <a:r>
              <a:rPr lang="en-US" sz="1600" b="1" dirty="0">
                <a:latin typeface="Courier"/>
                <a:cs typeface="Courier"/>
              </a:rPr>
              <a:t>new Intent(</a:t>
            </a:r>
            <a:r>
              <a:rPr lang="en-US" sz="1600" b="1" dirty="0" err="1">
                <a:latin typeface="Courier"/>
                <a:cs typeface="Courier"/>
              </a:rPr>
              <a:t>QuizActivity.this</a:t>
            </a:r>
            <a:r>
              <a:rPr lang="en-US" sz="1600" b="1" dirty="0">
                <a:latin typeface="Courier"/>
                <a:cs typeface="Courier"/>
              </a:rPr>
              <a:t>, </a:t>
            </a:r>
            <a:r>
              <a:rPr lang="en-US" sz="1600" b="1" dirty="0" err="1">
                <a:latin typeface="Courier"/>
                <a:cs typeface="Courier"/>
              </a:rPr>
              <a:t>CheatActivity.class</a:t>
            </a:r>
            <a:r>
              <a:rPr lang="en-US" sz="1600" b="1" dirty="0">
                <a:latin typeface="Courier"/>
                <a:cs typeface="Courier"/>
              </a:rPr>
              <a:t>);</a:t>
            </a:r>
          </a:p>
          <a:p>
            <a:pPr marL="400050" lvl="1" indent="0">
              <a:buNone/>
            </a:pPr>
            <a:r>
              <a:rPr lang="hu-HU" sz="1600" dirty="0">
                <a:latin typeface="Courier"/>
                <a:cs typeface="Courier"/>
              </a:rPr>
              <a:t>startActivity(i);</a:t>
            </a:r>
          </a:p>
          <a:p>
            <a:pPr marL="0" indent="0">
              <a:buNone/>
            </a:pPr>
            <a:r>
              <a:rPr lang="hu-HU" sz="2000" dirty="0">
                <a:latin typeface="Courier"/>
                <a:cs typeface="Courier"/>
              </a:rPr>
              <a:t>   }</a:t>
            </a:r>
          </a:p>
          <a:p>
            <a:pPr marL="0" indent="0">
              <a:buNone/>
            </a:pPr>
            <a:r>
              <a:rPr lang="hu-HU" sz="2000" dirty="0">
                <a:latin typeface="Courier"/>
                <a:cs typeface="Courier"/>
              </a:rPr>
              <a:t>});</a:t>
            </a:r>
          </a:p>
          <a:p>
            <a:r>
              <a:rPr lang="hu-HU" sz="2000" dirty="0">
                <a:cs typeface="Courier"/>
              </a:rPr>
              <a:t>The Activity Manager checks the Android Manifest for a declaration as the same name as specified in the Intent</a:t>
            </a:r>
          </a:p>
          <a:p>
            <a:r>
              <a:rPr lang="hu-HU" sz="2000" dirty="0">
                <a:cs typeface="Courier"/>
              </a:rPr>
              <a:t>If not found  will throw ActivityNotFoundException() </a:t>
            </a:r>
          </a:p>
          <a:p>
            <a:r>
              <a:rPr lang="hu-HU" sz="2000" b="1" dirty="0">
                <a:solidFill>
                  <a:srgbClr val="FF0000"/>
                </a:solidFill>
                <a:cs typeface="Courier"/>
              </a:rPr>
              <a:t>Note – you can open Activities within your own applicationi (explicit) and you can open them across applications (implicit)</a:t>
            </a:r>
            <a:endParaRPr lang="en-US" sz="2000" b="1" dirty="0">
              <a:solidFill>
                <a:srgbClr val="FF0000"/>
              </a:solidFill>
              <a:cs typeface="Courier"/>
            </a:endParaRPr>
          </a:p>
        </p:txBody>
      </p:sp>
    </p:spTree>
    <p:extLst>
      <p:ext uri="{BB962C8B-B14F-4D97-AF65-F5344CB8AC3E}">
        <p14:creationId xmlns:p14="http://schemas.microsoft.com/office/powerpoint/2010/main" val="286657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Passing Data Between Activities</a:t>
            </a:r>
          </a:p>
        </p:txBody>
      </p:sp>
      <p:sp>
        <p:nvSpPr>
          <p:cNvPr id="3" name="Content Placeholder 2"/>
          <p:cNvSpPr>
            <a:spLocks noGrp="1"/>
          </p:cNvSpPr>
          <p:nvPr>
            <p:ph idx="1"/>
          </p:nvPr>
        </p:nvSpPr>
        <p:spPr/>
        <p:txBody>
          <a:bodyPr/>
          <a:lstStyle/>
          <a:p>
            <a:r>
              <a:rPr lang="en-US" dirty="0" err="1"/>
              <a:t>QuizActivity</a:t>
            </a:r>
            <a:r>
              <a:rPr lang="en-US" dirty="0"/>
              <a:t> informs </a:t>
            </a:r>
            <a:r>
              <a:rPr lang="en-US" dirty="0" err="1"/>
              <a:t>CheatActivity</a:t>
            </a:r>
            <a:r>
              <a:rPr lang="en-US" dirty="0"/>
              <a:t> what the answer is</a:t>
            </a:r>
          </a:p>
        </p:txBody>
      </p:sp>
      <p:sp>
        <p:nvSpPr>
          <p:cNvPr id="4" name="Rectangle 3"/>
          <p:cNvSpPr/>
          <p:nvPr/>
        </p:nvSpPr>
        <p:spPr>
          <a:xfrm>
            <a:off x="985020" y="3044834"/>
            <a:ext cx="1970041" cy="643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QuizActivity</a:t>
            </a:r>
            <a:endParaRPr lang="en-US" dirty="0"/>
          </a:p>
        </p:txBody>
      </p:sp>
      <p:sp>
        <p:nvSpPr>
          <p:cNvPr id="5" name="Rectangle 4"/>
          <p:cNvSpPr/>
          <p:nvPr/>
        </p:nvSpPr>
        <p:spPr>
          <a:xfrm>
            <a:off x="6388147" y="3044834"/>
            <a:ext cx="1970041" cy="643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CheatActivity</a:t>
            </a:r>
            <a:endParaRPr lang="en-US" dirty="0"/>
          </a:p>
        </p:txBody>
      </p:sp>
      <p:cxnSp>
        <p:nvCxnSpPr>
          <p:cNvPr id="12" name="Straight Arrow Connector 11"/>
          <p:cNvCxnSpPr/>
          <p:nvPr/>
        </p:nvCxnSpPr>
        <p:spPr>
          <a:xfrm flipV="1">
            <a:off x="2605012" y="2409815"/>
            <a:ext cx="960599" cy="5291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65611" y="2165577"/>
            <a:ext cx="2757523" cy="369332"/>
          </a:xfrm>
          <a:prstGeom prst="rect">
            <a:avLst/>
          </a:prstGeom>
          <a:noFill/>
        </p:spPr>
        <p:txBody>
          <a:bodyPr wrap="none" rtlCol="0">
            <a:spAutoFit/>
          </a:bodyPr>
          <a:lstStyle/>
          <a:p>
            <a:r>
              <a:rPr lang="en-US" dirty="0"/>
              <a:t>Whether the answer is true</a:t>
            </a:r>
          </a:p>
        </p:txBody>
      </p:sp>
      <p:cxnSp>
        <p:nvCxnSpPr>
          <p:cNvPr id="14" name="Straight Arrow Connector 13"/>
          <p:cNvCxnSpPr/>
          <p:nvPr/>
        </p:nvCxnSpPr>
        <p:spPr>
          <a:xfrm>
            <a:off x="6225335" y="2430168"/>
            <a:ext cx="759354" cy="5088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50286" y="4507977"/>
            <a:ext cx="2655471" cy="369332"/>
          </a:xfrm>
          <a:prstGeom prst="rect">
            <a:avLst/>
          </a:prstGeom>
          <a:noFill/>
        </p:spPr>
        <p:txBody>
          <a:bodyPr wrap="none" rtlCol="0">
            <a:spAutoFit/>
          </a:bodyPr>
          <a:lstStyle/>
          <a:p>
            <a:r>
              <a:rPr lang="en-US" dirty="0"/>
              <a:t>Whether the user cheated</a:t>
            </a:r>
          </a:p>
        </p:txBody>
      </p:sp>
      <p:cxnSp>
        <p:nvCxnSpPr>
          <p:cNvPr id="17" name="Straight Arrow Connector 16"/>
          <p:cNvCxnSpPr/>
          <p:nvPr/>
        </p:nvCxnSpPr>
        <p:spPr>
          <a:xfrm flipH="1">
            <a:off x="6007809" y="3687994"/>
            <a:ext cx="976880" cy="830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2263104" y="3891526"/>
            <a:ext cx="893201" cy="779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43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8FA0-D3BB-B740-B42E-60656A967D9F}"/>
              </a:ext>
            </a:extLst>
          </p:cNvPr>
          <p:cNvSpPr>
            <a:spLocks noGrp="1"/>
          </p:cNvSpPr>
          <p:nvPr>
            <p:ph type="title"/>
          </p:nvPr>
        </p:nvSpPr>
        <p:spPr/>
        <p:txBody>
          <a:bodyPr/>
          <a:lstStyle/>
          <a:p>
            <a:r>
              <a:rPr lang="en-US" dirty="0"/>
              <a:t>Explicit vs Implicit Intents</a:t>
            </a:r>
          </a:p>
        </p:txBody>
      </p:sp>
      <p:sp>
        <p:nvSpPr>
          <p:cNvPr id="3" name="Content Placeholder 2">
            <a:extLst>
              <a:ext uri="{FF2B5EF4-FFF2-40B4-BE49-F238E27FC236}">
                <a16:creationId xmlns:a16="http://schemas.microsoft.com/office/drawing/2014/main" id="{5ECF1D5A-7373-7F47-A900-D5ED2C44A3AB}"/>
              </a:ext>
            </a:extLst>
          </p:cNvPr>
          <p:cNvSpPr>
            <a:spLocks noGrp="1"/>
          </p:cNvSpPr>
          <p:nvPr>
            <p:ph idx="1"/>
          </p:nvPr>
        </p:nvSpPr>
        <p:spPr/>
        <p:txBody>
          <a:bodyPr>
            <a:normAutofit/>
          </a:bodyPr>
          <a:lstStyle/>
          <a:p>
            <a:r>
              <a:rPr lang="en-US" dirty="0"/>
              <a:t>When you create an Intent with a Context and a Class object, you are creating an explicit intent. You use explicit intents to start activities within your application.</a:t>
            </a:r>
          </a:p>
          <a:p>
            <a:r>
              <a:rPr lang="en-US" dirty="0"/>
              <a:t>When an activity in your application wants to start an activity in another application, you create an implicit intent. You will use implicit intents in Chapter 15 of book.</a:t>
            </a:r>
          </a:p>
        </p:txBody>
      </p:sp>
    </p:spTree>
    <p:extLst>
      <p:ext uri="{BB962C8B-B14F-4D97-AF65-F5344CB8AC3E}">
        <p14:creationId xmlns:p14="http://schemas.microsoft.com/office/powerpoint/2010/main" val="1052578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Intent Extras</a:t>
            </a:r>
          </a:p>
        </p:txBody>
      </p:sp>
      <p:sp>
        <p:nvSpPr>
          <p:cNvPr id="3" name="Content Placeholder 2"/>
          <p:cNvSpPr>
            <a:spLocks noGrp="1"/>
          </p:cNvSpPr>
          <p:nvPr>
            <p:ph idx="1"/>
          </p:nvPr>
        </p:nvSpPr>
        <p:spPr/>
        <p:txBody>
          <a:bodyPr>
            <a:normAutofit fontScale="55000" lnSpcReduction="20000"/>
          </a:bodyPr>
          <a:lstStyle/>
          <a:p>
            <a:r>
              <a:rPr lang="en-US" dirty="0"/>
              <a:t>Extras are arbitrary data that the calling activity can include with an intent</a:t>
            </a:r>
          </a:p>
          <a:p>
            <a:r>
              <a:rPr lang="en-US" dirty="0"/>
              <a:t>To add an extra to an intent you have to call Intent </a:t>
            </a:r>
            <a:r>
              <a:rPr lang="en-US" dirty="0" err="1"/>
              <a:t>putExtra</a:t>
            </a:r>
            <a:r>
              <a:rPr lang="en-US" dirty="0"/>
              <a:t>(String name, boolean value)</a:t>
            </a:r>
          </a:p>
          <a:p>
            <a:r>
              <a:rPr lang="en-US" dirty="0">
                <a:solidFill>
                  <a:srgbClr val="FF0000"/>
                </a:solidFill>
              </a:rPr>
              <a:t>The String parameter is always the key with some “value” whose type varies</a:t>
            </a:r>
          </a:p>
          <a:p>
            <a:pPr marL="0" indent="0">
              <a:buNone/>
            </a:pPr>
            <a:r>
              <a:rPr lang="en-US" dirty="0">
                <a:latin typeface="Courier"/>
                <a:cs typeface="Courier"/>
              </a:rPr>
              <a:t> @Override</a:t>
            </a:r>
          </a:p>
          <a:p>
            <a:pPr marL="0" indent="0">
              <a:buNone/>
            </a:pPr>
            <a:r>
              <a:rPr lang="en-US" dirty="0">
                <a:latin typeface="Courier"/>
                <a:cs typeface="Courier"/>
              </a:rPr>
              <a:t>     </a:t>
            </a:r>
            <a:r>
              <a:rPr lang="en-US" sz="2900" b="1" dirty="0">
                <a:latin typeface="Courier"/>
                <a:cs typeface="Courier"/>
              </a:rPr>
              <a:t>public void </a:t>
            </a:r>
            <a:r>
              <a:rPr lang="en-US" sz="2900" b="1" dirty="0" err="1">
                <a:latin typeface="Courier"/>
                <a:cs typeface="Courier"/>
              </a:rPr>
              <a:t>onClick</a:t>
            </a:r>
            <a:r>
              <a:rPr lang="en-US" sz="2900" b="1" dirty="0">
                <a:latin typeface="Courier"/>
                <a:cs typeface="Courier"/>
              </a:rPr>
              <a:t>(View v) {</a:t>
            </a:r>
          </a:p>
          <a:p>
            <a:pPr marL="800100" lvl="2" indent="0">
              <a:buNone/>
            </a:pPr>
            <a:r>
              <a:rPr lang="en-US" dirty="0">
                <a:latin typeface="Courier"/>
                <a:cs typeface="Courier"/>
              </a:rPr>
              <a:t>Intent </a:t>
            </a:r>
            <a:r>
              <a:rPr lang="en-US" dirty="0" err="1">
                <a:latin typeface="Courier"/>
                <a:cs typeface="Courier"/>
              </a:rPr>
              <a:t>i</a:t>
            </a:r>
            <a:r>
              <a:rPr lang="en-US" dirty="0">
                <a:latin typeface="Courier"/>
                <a:cs typeface="Courier"/>
              </a:rPr>
              <a:t> = </a:t>
            </a:r>
            <a:r>
              <a:rPr lang="en-US" b="1" dirty="0">
                <a:latin typeface="Courier"/>
                <a:cs typeface="Courier"/>
              </a:rPr>
              <a:t>new Intent(</a:t>
            </a:r>
            <a:r>
              <a:rPr lang="en-US" b="1" dirty="0" err="1">
                <a:latin typeface="Courier"/>
                <a:cs typeface="Courier"/>
              </a:rPr>
              <a:t>QuizActivity.this</a:t>
            </a:r>
            <a:r>
              <a:rPr lang="en-US" b="1" dirty="0">
                <a:latin typeface="Courier"/>
                <a:cs typeface="Courier"/>
              </a:rPr>
              <a:t>, </a:t>
            </a:r>
            <a:r>
              <a:rPr lang="en-US" b="1" dirty="0" err="1">
                <a:latin typeface="Courier"/>
                <a:cs typeface="Courier"/>
              </a:rPr>
              <a:t>CheatActivity.class</a:t>
            </a:r>
            <a:r>
              <a:rPr lang="en-US" b="1" dirty="0">
                <a:latin typeface="Courier"/>
                <a:cs typeface="Courier"/>
              </a:rPr>
              <a:t>);</a:t>
            </a:r>
          </a:p>
          <a:p>
            <a:pPr marL="800100" lvl="2" indent="0">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boolean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answerIsTrue</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 =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mAnswerKey</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mCurrentIndex</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isTrueQuestion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a:t>
            </a:r>
          </a:p>
          <a:p>
            <a:pPr marL="800100" lvl="2" indent="0">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i.putExtra</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a:t>
            </a:r>
            <a:r>
              <a:rPr lang="en-US" b="1" dirty="0" err="1">
                <a:ln w="10541" cmpd="sng">
                  <a:solidFill>
                    <a:schemeClr val="accent1">
                      <a:shade val="88000"/>
                      <a:satMod val="110000"/>
                    </a:schemeClr>
                  </a:solidFill>
                  <a:prstDash val="solid"/>
                </a:ln>
                <a:solidFill>
                  <a:srgbClr val="FF0000"/>
                </a:solidFill>
                <a:latin typeface="Courier"/>
                <a:cs typeface="Courier"/>
              </a:rPr>
              <a:t>CheatActivity.</a:t>
            </a:r>
            <a:r>
              <a:rPr lang="en-US" b="1" i="1" dirty="0" err="1">
                <a:ln w="10541" cmpd="sng">
                  <a:solidFill>
                    <a:schemeClr val="accent1">
                      <a:shade val="88000"/>
                      <a:satMod val="110000"/>
                    </a:schemeClr>
                  </a:solidFill>
                  <a:prstDash val="solid"/>
                </a:ln>
                <a:solidFill>
                  <a:srgbClr val="FF0000"/>
                </a:solidFill>
                <a:latin typeface="Courier"/>
                <a:cs typeface="Courier"/>
              </a:rPr>
              <a:t>EXTRA_ANSWER_IS_TRUE</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answerIsTrue</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a:cs typeface="Courier"/>
              </a:rPr>
              <a:t>);</a:t>
            </a:r>
          </a:p>
          <a:p>
            <a:pPr marL="0" indent="0">
              <a:buNone/>
            </a:pPr>
            <a:r>
              <a:rPr lang="hu-HU" dirty="0">
                <a:latin typeface="Courier"/>
                <a:cs typeface="Courier"/>
              </a:rPr>
              <a:t>             startActivity(i);</a:t>
            </a:r>
          </a:p>
          <a:p>
            <a:pPr marL="0" indent="0">
              <a:buNone/>
            </a:pPr>
            <a:r>
              <a:rPr lang="hu-HU" dirty="0">
                <a:latin typeface="Courier"/>
                <a:cs typeface="Courier"/>
              </a:rPr>
              <a:t>            }</a:t>
            </a:r>
          </a:p>
          <a:p>
            <a:pPr marL="0" indent="0">
              <a:buNone/>
            </a:pPr>
            <a:r>
              <a:rPr lang="hu-HU" dirty="0">
                <a:latin typeface="Courier"/>
                <a:cs typeface="Courier"/>
              </a:rPr>
              <a:t>        });</a:t>
            </a:r>
          </a:p>
          <a:p>
            <a:pPr marL="0" indent="0">
              <a:buNone/>
            </a:pPr>
            <a:endParaRPr lang="hu-HU" dirty="0">
              <a:latin typeface="Courier"/>
              <a:cs typeface="Courier"/>
            </a:endParaRPr>
          </a:p>
          <a:p>
            <a:r>
              <a:rPr lang="hu-HU" dirty="0">
                <a:cs typeface="Courier"/>
              </a:rPr>
              <a:t>An activity may be started from different location so define keys for activities that actually define keys for extras on activities that retrieve them and use them. </a:t>
            </a:r>
            <a:endParaRPr lang="en-US" dirty="0">
              <a:cs typeface="Courier"/>
            </a:endParaRPr>
          </a:p>
        </p:txBody>
      </p:sp>
      <p:sp>
        <p:nvSpPr>
          <p:cNvPr id="5" name="Rectangular Callout 4"/>
          <p:cNvSpPr/>
          <p:nvPr/>
        </p:nvSpPr>
        <p:spPr>
          <a:xfrm>
            <a:off x="7310316" y="3899667"/>
            <a:ext cx="2246823" cy="602454"/>
          </a:xfrm>
          <a:prstGeom prst="wedgeRectCallout">
            <a:avLst>
              <a:gd name="adj1" fmla="val -92935"/>
              <a:gd name="adj2" fmla="val -658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Extra “Key” String</a:t>
            </a:r>
          </a:p>
        </p:txBody>
      </p:sp>
    </p:spTree>
    <p:extLst>
      <p:ext uri="{BB962C8B-B14F-4D97-AF65-F5344CB8AC3E}">
        <p14:creationId xmlns:p14="http://schemas.microsoft.com/office/powerpoint/2010/main" val="236356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Retrieving Intent Extras</a:t>
            </a:r>
          </a:p>
        </p:txBody>
      </p:sp>
      <p:sp>
        <p:nvSpPr>
          <p:cNvPr id="3" name="Content Placeholder 2"/>
          <p:cNvSpPr>
            <a:spLocks noGrp="1"/>
          </p:cNvSpPr>
          <p:nvPr>
            <p:ph idx="1"/>
          </p:nvPr>
        </p:nvSpPr>
        <p:spPr/>
        <p:txBody>
          <a:bodyPr>
            <a:normAutofit fontScale="77500" lnSpcReduction="20000"/>
          </a:bodyPr>
          <a:lstStyle/>
          <a:p>
            <a:r>
              <a:rPr lang="en-US" dirty="0"/>
              <a:t>In </a:t>
            </a:r>
            <a:r>
              <a:rPr lang="en-US" dirty="0" err="1"/>
              <a:t>CheatActivity</a:t>
            </a:r>
            <a:r>
              <a:rPr lang="en-US" dirty="0"/>
              <a:t> ( the Activity receiving the data passed to it from the </a:t>
            </a:r>
            <a:r>
              <a:rPr lang="en-US" dirty="0" err="1"/>
              <a:t>QuizAcitivty</a:t>
            </a:r>
            <a:r>
              <a:rPr lang="en-US" dirty="0"/>
              <a:t>) use:</a:t>
            </a:r>
          </a:p>
          <a:p>
            <a:pPr marL="0" indent="0">
              <a:buNone/>
            </a:pPr>
            <a:r>
              <a:rPr lang="en-US" sz="2000" dirty="0">
                <a:latin typeface="Courier"/>
                <a:cs typeface="Courier"/>
              </a:rPr>
              <a:t>public boolean </a:t>
            </a:r>
            <a:r>
              <a:rPr lang="en-US" sz="2000" dirty="0" err="1">
                <a:latin typeface="Courier"/>
                <a:cs typeface="Courier"/>
              </a:rPr>
              <a:t>getBooleanExtra</a:t>
            </a:r>
            <a:r>
              <a:rPr lang="en-US" sz="2000" dirty="0">
                <a:latin typeface="Courier"/>
                <a:cs typeface="Courier"/>
              </a:rPr>
              <a:t>(String name, boolean </a:t>
            </a:r>
            <a:r>
              <a:rPr lang="en-US" sz="2000" dirty="0" err="1">
                <a:latin typeface="Courier"/>
                <a:cs typeface="Courier"/>
              </a:rPr>
              <a:t>defaultValue</a:t>
            </a:r>
            <a:r>
              <a:rPr lang="en-US" sz="2000" dirty="0">
                <a:latin typeface="Courier"/>
                <a:cs typeface="Courier"/>
              </a:rPr>
              <a:t>);</a:t>
            </a:r>
          </a:p>
          <a:p>
            <a:endParaRPr lang="en-US" sz="2000" dirty="0">
              <a:latin typeface="Courier"/>
              <a:cs typeface="Courier"/>
            </a:endParaRPr>
          </a:p>
          <a:p>
            <a:pPr marL="0" indent="0">
              <a:buNone/>
            </a:pPr>
            <a:r>
              <a:rPr lang="en-US" dirty="0"/>
              <a:t> </a:t>
            </a:r>
            <a:r>
              <a:rPr lang="en-US" sz="2000" b="1" dirty="0">
                <a:latin typeface="Courier"/>
                <a:cs typeface="Courier"/>
              </a:rPr>
              <a:t>boolean </a:t>
            </a:r>
            <a:r>
              <a:rPr lang="en-US" sz="2000" b="1" dirty="0" err="1">
                <a:latin typeface="Courier"/>
                <a:cs typeface="Courier"/>
              </a:rPr>
              <a:t>mAnswerIsTrue</a:t>
            </a:r>
            <a:r>
              <a:rPr lang="en-US" sz="2000" b="1" dirty="0">
                <a:latin typeface="Courier"/>
                <a:cs typeface="Courier"/>
              </a:rPr>
              <a:t>;</a:t>
            </a:r>
            <a:endParaRPr lang="en-US" sz="2000" dirty="0">
              <a:latin typeface="Courier"/>
              <a:cs typeface="Courier"/>
            </a:endParaRPr>
          </a:p>
          <a:p>
            <a:pPr marL="0" indent="0">
              <a:buNone/>
            </a:pPr>
            <a:r>
              <a:rPr lang="en-US" sz="2000" dirty="0">
                <a:latin typeface="Courier"/>
                <a:cs typeface="Courier"/>
              </a:rPr>
              <a:t>       </a:t>
            </a:r>
            <a:r>
              <a:rPr lang="en-US" sz="2000" dirty="0" err="1">
                <a:latin typeface="Courier"/>
                <a:cs typeface="Courier"/>
              </a:rPr>
              <a:t>mAnswerIsTrue</a:t>
            </a:r>
            <a:r>
              <a:rPr lang="en-US" sz="2000" dirty="0">
                <a:latin typeface="Courier"/>
                <a:cs typeface="Courier"/>
              </a:rPr>
              <a:t> = </a:t>
            </a:r>
            <a:r>
              <a:rPr lang="en-US" sz="2000" dirty="0" err="1">
                <a:latin typeface="Courier"/>
                <a:cs typeface="Courier"/>
              </a:rPr>
              <a:t>getIntent</a:t>
            </a:r>
            <a:r>
              <a:rPr lang="en-US" sz="2000" dirty="0">
                <a:latin typeface="Courier"/>
                <a:cs typeface="Courier"/>
              </a:rPr>
              <a:t>().</a:t>
            </a:r>
            <a:r>
              <a:rPr lang="en-US" sz="2000" dirty="0" err="1">
                <a:latin typeface="Courier"/>
                <a:cs typeface="Courier"/>
              </a:rPr>
              <a:t>getBooleanExtra</a:t>
            </a:r>
            <a:r>
              <a:rPr lang="en-US" sz="2000" dirty="0">
                <a:latin typeface="Courier"/>
                <a:cs typeface="Courier"/>
              </a:rPr>
              <a:t>(</a:t>
            </a:r>
            <a:r>
              <a:rPr lang="en-US" sz="2000" i="1" dirty="0">
                <a:latin typeface="Courier"/>
                <a:cs typeface="Courier"/>
              </a:rPr>
              <a:t>EXTRA_ANSWER_IS_TRUE, </a:t>
            </a:r>
            <a:r>
              <a:rPr lang="en-US" sz="2000" b="1" i="1" dirty="0">
                <a:latin typeface="Courier"/>
                <a:cs typeface="Courier"/>
              </a:rPr>
              <a:t>false);</a:t>
            </a:r>
          </a:p>
          <a:p>
            <a:r>
              <a:rPr lang="en-US" sz="2800" i="1" dirty="0" err="1">
                <a:cs typeface="Courier"/>
              </a:rPr>
              <a:t>Activity.getIntent</a:t>
            </a:r>
            <a:r>
              <a:rPr lang="en-US" sz="2800" i="1" dirty="0">
                <a:cs typeface="Courier"/>
              </a:rPr>
              <a:t>() returns the Intent object that was </a:t>
            </a:r>
            <a:r>
              <a:rPr lang="en-US" sz="2800" i="1" dirty="0" err="1">
                <a:cs typeface="Courier"/>
              </a:rPr>
              <a:t>fowarded</a:t>
            </a:r>
            <a:r>
              <a:rPr lang="en-US" sz="2800" i="1" dirty="0">
                <a:cs typeface="Courier"/>
              </a:rPr>
              <a:t> in </a:t>
            </a:r>
            <a:r>
              <a:rPr lang="en-US" sz="2800" i="1" dirty="0" err="1">
                <a:cs typeface="Courier"/>
              </a:rPr>
              <a:t>startActivity</a:t>
            </a:r>
            <a:r>
              <a:rPr lang="en-US" sz="2800" i="1" dirty="0">
                <a:cs typeface="Courier"/>
              </a:rPr>
              <a:t>(intent)</a:t>
            </a:r>
          </a:p>
          <a:p>
            <a:r>
              <a:rPr lang="en-US" sz="2800" dirty="0"/>
              <a:t>To retrieve the value from the extra, you will use</a:t>
            </a:r>
          </a:p>
          <a:p>
            <a:r>
              <a:rPr lang="en-US" sz="2800" dirty="0"/>
              <a:t>public boolean </a:t>
            </a:r>
            <a:r>
              <a:rPr lang="en-US" sz="2800" dirty="0" err="1"/>
              <a:t>getBooleanExtra</a:t>
            </a:r>
            <a:r>
              <a:rPr lang="en-US" sz="2800" dirty="0"/>
              <a:t>(String name, boolean </a:t>
            </a:r>
            <a:r>
              <a:rPr lang="en-US" sz="2800" dirty="0" err="1"/>
              <a:t>defaultValue</a:t>
            </a:r>
            <a:r>
              <a:rPr lang="en-US" sz="2800" dirty="0"/>
              <a:t>)</a:t>
            </a:r>
          </a:p>
          <a:p>
            <a:r>
              <a:rPr lang="en-US" sz="2800" dirty="0"/>
              <a:t>The first argument is the name of the extra. The second argument of </a:t>
            </a:r>
            <a:r>
              <a:rPr lang="en-US" sz="2800" b="1" dirty="0" err="1"/>
              <a:t>getBooleanExtra</a:t>
            </a:r>
            <a:r>
              <a:rPr lang="en-US" sz="2800" b="1" dirty="0"/>
              <a:t>(…) </a:t>
            </a:r>
            <a:r>
              <a:rPr lang="en-US" sz="2800" dirty="0"/>
              <a:t>is </a:t>
            </a:r>
            <a:r>
              <a:rPr lang="en-US" sz="2800" dirty="0" err="1"/>
              <a:t>adefault</a:t>
            </a:r>
            <a:r>
              <a:rPr lang="en-US" sz="2800" dirty="0"/>
              <a:t> answer if the key is not found.</a:t>
            </a:r>
            <a:endParaRPr lang="en-US" sz="2800" dirty="0">
              <a:cs typeface="Courier"/>
            </a:endParaRPr>
          </a:p>
        </p:txBody>
      </p:sp>
      <p:sp>
        <p:nvSpPr>
          <p:cNvPr id="4" name="Rectangular Callout 3"/>
          <p:cNvSpPr/>
          <p:nvPr/>
        </p:nvSpPr>
        <p:spPr>
          <a:xfrm>
            <a:off x="6439977" y="2699007"/>
            <a:ext cx="2539670" cy="353242"/>
          </a:xfrm>
          <a:prstGeom prst="wedgeRectCallout">
            <a:avLst>
              <a:gd name="adj1" fmla="val -75181"/>
              <a:gd name="adj2" fmla="val 1395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Extra “Key” String</a:t>
            </a:r>
          </a:p>
        </p:txBody>
      </p:sp>
    </p:spTree>
    <p:extLst>
      <p:ext uri="{BB962C8B-B14F-4D97-AF65-F5344CB8AC3E}">
        <p14:creationId xmlns:p14="http://schemas.microsoft.com/office/powerpoint/2010/main" val="162871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Enable Cheat Code and Test it (emulator)</a:t>
            </a:r>
          </a:p>
        </p:txBody>
      </p:sp>
      <p:sp>
        <p:nvSpPr>
          <p:cNvPr id="3" name="Content Placeholder 2"/>
          <p:cNvSpPr>
            <a:spLocks noGrp="1"/>
          </p:cNvSpPr>
          <p:nvPr>
            <p:ph idx="1"/>
          </p:nvPr>
        </p:nvSpPr>
        <p:spPr/>
        <p:txBody>
          <a:bodyPr>
            <a:noAutofit/>
          </a:bodyPr>
          <a:lstStyle/>
          <a:p>
            <a:pPr marL="0" indent="0">
              <a:buNone/>
            </a:pPr>
            <a:r>
              <a:rPr lang="en-US" sz="1400" b="1" dirty="0"/>
              <a:t> </a:t>
            </a:r>
            <a:r>
              <a:rPr lang="en-US" sz="1400" b="1" dirty="0" err="1"/>
              <a:t>TextView</a:t>
            </a:r>
            <a:r>
              <a:rPr lang="en-US" sz="1400" b="1" dirty="0"/>
              <a:t> </a:t>
            </a:r>
            <a:r>
              <a:rPr lang="en-US" sz="1400" b="1" dirty="0" err="1"/>
              <a:t>mAnswerTextView</a:t>
            </a:r>
            <a:r>
              <a:rPr lang="en-US" sz="1400" b="1" dirty="0"/>
              <a:t>;</a:t>
            </a:r>
          </a:p>
          <a:p>
            <a:pPr marL="0" indent="0">
              <a:buNone/>
            </a:pPr>
            <a:r>
              <a:rPr lang="en-US" sz="1400" b="1" dirty="0"/>
              <a:t>  Button </a:t>
            </a:r>
            <a:r>
              <a:rPr lang="en-US" sz="1400" b="1" dirty="0" err="1"/>
              <a:t>mShowAnswer</a:t>
            </a:r>
            <a:r>
              <a:rPr lang="en-US" sz="1400" b="1" dirty="0"/>
              <a:t>;</a:t>
            </a:r>
          </a:p>
          <a:p>
            <a:pPr marL="0" indent="0">
              <a:buNone/>
            </a:pPr>
            <a:r>
              <a:rPr lang="en-US" sz="1400" dirty="0"/>
              <a:t>…</a:t>
            </a:r>
          </a:p>
          <a:p>
            <a:pPr marL="0" indent="0">
              <a:buNone/>
            </a:pPr>
            <a:r>
              <a:rPr lang="en-US" sz="1400" dirty="0"/>
              <a:t>        </a:t>
            </a:r>
            <a:r>
              <a:rPr lang="en-US" sz="1400" dirty="0" err="1"/>
              <a:t>mAnswerIsTrue</a:t>
            </a:r>
            <a:r>
              <a:rPr lang="en-US" sz="1400" dirty="0"/>
              <a:t> = </a:t>
            </a:r>
            <a:r>
              <a:rPr lang="en-US" sz="1400" dirty="0" err="1"/>
              <a:t>getIntent</a:t>
            </a:r>
            <a:r>
              <a:rPr lang="en-US" sz="1400" dirty="0"/>
              <a:t>().</a:t>
            </a:r>
            <a:r>
              <a:rPr lang="en-US" sz="1400" dirty="0" err="1"/>
              <a:t>getBooleanExtra</a:t>
            </a:r>
            <a:r>
              <a:rPr lang="en-US" sz="1400" dirty="0"/>
              <a:t>(</a:t>
            </a:r>
            <a:r>
              <a:rPr lang="en-US" sz="1400" i="1" dirty="0"/>
              <a:t>EXTRA_ANSWER_IS_TRUE, </a:t>
            </a:r>
            <a:r>
              <a:rPr lang="en-US" sz="1400" b="1" i="1" dirty="0"/>
              <a:t>false);</a:t>
            </a:r>
          </a:p>
          <a:p>
            <a:pPr marL="0" indent="0">
              <a:buNone/>
            </a:pPr>
            <a:endParaRPr lang="en-US" sz="1400" dirty="0"/>
          </a:p>
          <a:p>
            <a:pPr marL="0" indent="0">
              <a:buNone/>
            </a:pPr>
            <a:r>
              <a:rPr lang="en-US" sz="1400" dirty="0"/>
              <a:t>        </a:t>
            </a:r>
            <a:r>
              <a:rPr lang="en-US" sz="1400" dirty="0" err="1"/>
              <a:t>mAnswerTextView</a:t>
            </a:r>
            <a:r>
              <a:rPr lang="en-US" sz="1400" dirty="0"/>
              <a:t> = (</a:t>
            </a:r>
            <a:r>
              <a:rPr lang="en-US" sz="1400" dirty="0" err="1"/>
              <a:t>TextView</a:t>
            </a:r>
            <a:r>
              <a:rPr lang="en-US" sz="1400" dirty="0"/>
              <a:t>)</a:t>
            </a:r>
            <a:r>
              <a:rPr lang="en-US" sz="1400" dirty="0" err="1"/>
              <a:t>findViewById</a:t>
            </a:r>
            <a:r>
              <a:rPr lang="en-US" sz="1400" dirty="0"/>
              <a:t>(</a:t>
            </a:r>
            <a:r>
              <a:rPr lang="en-US" sz="1400" dirty="0" err="1"/>
              <a:t>R.id.</a:t>
            </a:r>
            <a:r>
              <a:rPr lang="en-US" sz="1400" i="1" dirty="0" err="1"/>
              <a:t>answerTextView</a:t>
            </a:r>
            <a:r>
              <a:rPr lang="en-US" sz="1400" i="1" dirty="0"/>
              <a:t>);</a:t>
            </a:r>
          </a:p>
          <a:p>
            <a:pPr marL="0" indent="0">
              <a:buNone/>
            </a:pPr>
            <a:endParaRPr lang="en-US" sz="1400" dirty="0"/>
          </a:p>
          <a:p>
            <a:pPr marL="0" indent="0">
              <a:buNone/>
            </a:pPr>
            <a:r>
              <a:rPr lang="en-US" sz="1400" dirty="0"/>
              <a:t>        </a:t>
            </a:r>
            <a:r>
              <a:rPr lang="en-US" sz="1400" dirty="0" err="1"/>
              <a:t>mShowAnswer</a:t>
            </a:r>
            <a:r>
              <a:rPr lang="en-US" sz="1400" dirty="0"/>
              <a:t> = (Button)</a:t>
            </a:r>
            <a:r>
              <a:rPr lang="en-US" sz="1400" dirty="0" err="1"/>
              <a:t>findViewById</a:t>
            </a:r>
            <a:r>
              <a:rPr lang="en-US" sz="1400" dirty="0"/>
              <a:t>(</a:t>
            </a:r>
            <a:r>
              <a:rPr lang="en-US" sz="1400" dirty="0" err="1"/>
              <a:t>R.id.</a:t>
            </a:r>
            <a:r>
              <a:rPr lang="en-US" sz="1400" i="1" dirty="0" err="1"/>
              <a:t>showAnswerButton</a:t>
            </a:r>
            <a:r>
              <a:rPr lang="en-US" sz="1400" i="1" dirty="0"/>
              <a:t>);</a:t>
            </a:r>
          </a:p>
          <a:p>
            <a:pPr marL="0" indent="0">
              <a:buNone/>
            </a:pPr>
            <a:r>
              <a:rPr lang="en-US" sz="1400" dirty="0"/>
              <a:t>       </a:t>
            </a:r>
            <a:r>
              <a:rPr lang="en-US" sz="1400" b="1" dirty="0"/>
              <a:t> </a:t>
            </a:r>
            <a:r>
              <a:rPr lang="en-US" sz="1400" b="1" dirty="0" err="1"/>
              <a:t>mShowAnswer.setOnClickListener</a:t>
            </a:r>
            <a:r>
              <a:rPr lang="en-US" sz="1400" b="1" dirty="0"/>
              <a:t>(new </a:t>
            </a:r>
            <a:r>
              <a:rPr lang="en-US" sz="1400" b="1" dirty="0" err="1"/>
              <a:t>View.OnClickListener</a:t>
            </a:r>
            <a:r>
              <a:rPr lang="en-US" sz="1400" b="1" dirty="0"/>
              <a:t>() {</a:t>
            </a:r>
          </a:p>
          <a:p>
            <a:pPr marL="0" indent="0">
              <a:buNone/>
            </a:pPr>
            <a:r>
              <a:rPr lang="en-US" sz="1400" b="1" dirty="0"/>
              <a:t>            @Override</a:t>
            </a:r>
          </a:p>
          <a:p>
            <a:pPr marL="0" indent="0">
              <a:buNone/>
            </a:pPr>
            <a:r>
              <a:rPr lang="en-US" sz="1400" b="1" dirty="0"/>
              <a:t>            public void </a:t>
            </a:r>
            <a:r>
              <a:rPr lang="en-US" sz="1400" b="1" dirty="0" err="1"/>
              <a:t>onClick</a:t>
            </a:r>
            <a:r>
              <a:rPr lang="en-US" sz="1400" b="1" dirty="0"/>
              <a:t>(View v) {</a:t>
            </a:r>
          </a:p>
          <a:p>
            <a:pPr marL="0" indent="0">
              <a:buNone/>
            </a:pPr>
            <a:r>
              <a:rPr lang="en-US" sz="1400" b="1" dirty="0"/>
              <a:t>                if (</a:t>
            </a:r>
            <a:r>
              <a:rPr lang="en-US" sz="1400" b="1" dirty="0" err="1"/>
              <a:t>mAnswerIsTrue</a:t>
            </a:r>
            <a:r>
              <a:rPr lang="en-US" sz="1400" b="1" dirty="0"/>
              <a:t>) {</a:t>
            </a:r>
          </a:p>
          <a:p>
            <a:pPr marL="0" indent="0">
              <a:buNone/>
            </a:pPr>
            <a:r>
              <a:rPr lang="en-US" sz="1400" b="1" dirty="0"/>
              <a:t>                    </a:t>
            </a:r>
            <a:r>
              <a:rPr lang="en-US" sz="1400" b="1" dirty="0" err="1"/>
              <a:t>mAnswerTextView.setText</a:t>
            </a:r>
            <a:r>
              <a:rPr lang="en-US" sz="1400" b="1" dirty="0"/>
              <a:t>(</a:t>
            </a:r>
            <a:r>
              <a:rPr lang="en-US" sz="1400" b="1" dirty="0" err="1"/>
              <a:t>R.string.</a:t>
            </a:r>
            <a:r>
              <a:rPr lang="en-US" sz="1400" b="1" i="1" dirty="0" err="1"/>
              <a:t>true_button</a:t>
            </a:r>
            <a:r>
              <a:rPr lang="en-US" sz="1400" b="1" i="1" dirty="0"/>
              <a:t>);</a:t>
            </a:r>
          </a:p>
          <a:p>
            <a:pPr marL="0" indent="0">
              <a:buNone/>
            </a:pPr>
            <a:r>
              <a:rPr lang="da-DK" sz="1400" b="1" dirty="0"/>
              <a:t>                } </a:t>
            </a:r>
            <a:r>
              <a:rPr lang="da-DK" sz="1400" b="1" dirty="0" err="1"/>
              <a:t>else</a:t>
            </a:r>
            <a:r>
              <a:rPr lang="da-DK" sz="1400" b="1" dirty="0"/>
              <a:t> {</a:t>
            </a:r>
          </a:p>
          <a:p>
            <a:pPr marL="0" indent="0">
              <a:buNone/>
            </a:pPr>
            <a:r>
              <a:rPr lang="da-DK" sz="1400" b="1" dirty="0"/>
              <a:t>                    </a:t>
            </a:r>
            <a:r>
              <a:rPr lang="da-DK" sz="1400" b="1" dirty="0" err="1"/>
              <a:t>mAnswerTextView.setText</a:t>
            </a:r>
            <a:r>
              <a:rPr lang="da-DK" sz="1400" b="1" dirty="0"/>
              <a:t>(</a:t>
            </a:r>
            <a:r>
              <a:rPr lang="da-DK" sz="1400" b="1" dirty="0" err="1"/>
              <a:t>R.string.</a:t>
            </a:r>
            <a:r>
              <a:rPr lang="da-DK" sz="1400" b="1" i="1" dirty="0" err="1"/>
              <a:t>false_button</a:t>
            </a:r>
            <a:r>
              <a:rPr lang="da-DK" sz="1400" b="1" i="1" dirty="0"/>
              <a:t>);</a:t>
            </a:r>
          </a:p>
          <a:p>
            <a:pPr marL="0" indent="0">
              <a:buNone/>
            </a:pPr>
            <a:r>
              <a:rPr lang="da-DK" sz="1400" b="1" dirty="0"/>
              <a:t>                }</a:t>
            </a:r>
          </a:p>
          <a:p>
            <a:pPr marL="0" indent="0">
              <a:buNone/>
            </a:pPr>
            <a:r>
              <a:rPr lang="da-DK" sz="1400" b="1" dirty="0"/>
              <a:t>                </a:t>
            </a:r>
            <a:r>
              <a:rPr lang="da-DK" sz="1400" b="1" dirty="0" err="1"/>
              <a:t>setAnswerShownResult</a:t>
            </a:r>
            <a:r>
              <a:rPr lang="da-DK" sz="1400" b="1" dirty="0"/>
              <a:t>(true);</a:t>
            </a:r>
          </a:p>
          <a:p>
            <a:pPr marL="0" indent="0">
              <a:buNone/>
            </a:pPr>
            <a:r>
              <a:rPr lang="da-DK" sz="1400" b="1" dirty="0"/>
              <a:t>            }</a:t>
            </a:r>
          </a:p>
          <a:p>
            <a:pPr marL="0" indent="0">
              <a:buNone/>
            </a:pPr>
            <a:r>
              <a:rPr lang="da-DK" sz="1400" b="1" dirty="0"/>
              <a:t>        });</a:t>
            </a:r>
          </a:p>
          <a:p>
            <a:pPr marL="0" indent="0">
              <a:buNone/>
            </a:pPr>
            <a:r>
              <a:rPr lang="da-DK" sz="1400" b="1" dirty="0"/>
              <a:t>    }</a:t>
            </a:r>
            <a:endParaRPr lang="en-US" sz="1400" b="1" dirty="0"/>
          </a:p>
        </p:txBody>
      </p:sp>
    </p:spTree>
    <p:extLst>
      <p:ext uri="{BB962C8B-B14F-4D97-AF65-F5344CB8AC3E}">
        <p14:creationId xmlns:p14="http://schemas.microsoft.com/office/powerpoint/2010/main" val="830291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Getting Results </a:t>
            </a:r>
            <a:r>
              <a:rPr lang="en-US" dirty="0"/>
              <a:t>Back from Child Activity</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latin typeface="Courier"/>
                <a:cs typeface="Courier"/>
              </a:rPr>
              <a:t>public void </a:t>
            </a:r>
            <a:r>
              <a:rPr lang="en-US" sz="2000" dirty="0" err="1">
                <a:latin typeface="Courier"/>
                <a:cs typeface="Courier"/>
              </a:rPr>
              <a:t>startActivityForResult</a:t>
            </a:r>
            <a:r>
              <a:rPr lang="en-US" sz="2000" dirty="0">
                <a:latin typeface="Courier"/>
                <a:cs typeface="Courier"/>
              </a:rPr>
              <a:t>(Intent intent, </a:t>
            </a:r>
            <a:r>
              <a:rPr lang="en-US" sz="2000" dirty="0" err="1">
                <a:latin typeface="Courier"/>
                <a:cs typeface="Courier"/>
              </a:rPr>
              <a:t>int</a:t>
            </a:r>
            <a:r>
              <a:rPr lang="en-US" sz="2000" dirty="0">
                <a:latin typeface="Courier"/>
                <a:cs typeface="Courier"/>
              </a:rPr>
              <a:t> </a:t>
            </a:r>
            <a:r>
              <a:rPr lang="en-US" sz="2000" dirty="0" err="1">
                <a:latin typeface="Courier"/>
                <a:cs typeface="Courier"/>
              </a:rPr>
              <a:t>requestCode</a:t>
            </a:r>
            <a:r>
              <a:rPr lang="en-US" sz="2000" dirty="0">
                <a:latin typeface="Courier"/>
                <a:cs typeface="Courier"/>
              </a:rPr>
              <a:t>)</a:t>
            </a:r>
          </a:p>
          <a:p>
            <a:r>
              <a:rPr lang="en-US" dirty="0"/>
              <a:t>The first parameter is the same intent as before. The second parameter is the </a:t>
            </a:r>
            <a:r>
              <a:rPr lang="en-US" i="1" dirty="0"/>
              <a:t>request code</a:t>
            </a:r>
            <a:r>
              <a:rPr lang="en-US" dirty="0"/>
              <a:t>. </a:t>
            </a:r>
          </a:p>
          <a:p>
            <a:r>
              <a:rPr lang="en-US" dirty="0"/>
              <a:t>The </a:t>
            </a:r>
            <a:r>
              <a:rPr lang="en-US" i="1" dirty="0"/>
              <a:t>request code </a:t>
            </a:r>
            <a:r>
              <a:rPr lang="en-US" dirty="0"/>
              <a:t>is a user-defined integer that is sent to the child activity and then received back by the parent.</a:t>
            </a:r>
          </a:p>
          <a:p>
            <a:r>
              <a:rPr lang="en-US" dirty="0"/>
              <a:t>It is used when an activity starts more than one type of child activity and needs to tell who is reporting back.</a:t>
            </a:r>
            <a:endParaRPr lang="en-US" dirty="0">
              <a:cs typeface="Courier"/>
            </a:endParaRPr>
          </a:p>
        </p:txBody>
      </p:sp>
    </p:spTree>
    <p:extLst>
      <p:ext uri="{BB962C8B-B14F-4D97-AF65-F5344CB8AC3E}">
        <p14:creationId xmlns:p14="http://schemas.microsoft.com/office/powerpoint/2010/main" val="1207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Setting up a second activity</a:t>
            </a:r>
          </a:p>
        </p:txBody>
      </p:sp>
      <p:sp>
        <p:nvSpPr>
          <p:cNvPr id="3" name="Content Placeholder 2"/>
          <p:cNvSpPr>
            <a:spLocks noGrp="1"/>
          </p:cNvSpPr>
          <p:nvPr>
            <p:ph idx="1"/>
          </p:nvPr>
        </p:nvSpPr>
        <p:spPr>
          <a:xfrm>
            <a:off x="0" y="1600200"/>
            <a:ext cx="9144000" cy="4525963"/>
          </a:xfrm>
        </p:spPr>
        <p:txBody>
          <a:bodyPr>
            <a:normAutofit/>
          </a:bodyPr>
          <a:lstStyle/>
          <a:p>
            <a:r>
              <a:rPr lang="en-US" dirty="0"/>
              <a:t>Open </a:t>
            </a:r>
            <a:r>
              <a:rPr lang="en-US" dirty="0" err="1"/>
              <a:t>strings.xml</a:t>
            </a:r>
            <a:r>
              <a:rPr lang="en-US" dirty="0"/>
              <a:t> and the following:</a:t>
            </a:r>
          </a:p>
          <a:p>
            <a:endParaRPr lang="en-US" sz="2400" dirty="0"/>
          </a:p>
          <a:p>
            <a:pPr marL="0" indent="0">
              <a:buNone/>
            </a:pPr>
            <a:r>
              <a:rPr lang="en-US" sz="1600" dirty="0">
                <a:latin typeface="Courier"/>
                <a:cs typeface="Courier"/>
              </a:rPr>
              <a:t>&lt;string name=</a:t>
            </a:r>
            <a:r>
              <a:rPr lang="en-US" sz="1600" i="1" dirty="0">
                <a:latin typeface="Courier"/>
                <a:cs typeface="Courier"/>
              </a:rPr>
              <a:t>"</a:t>
            </a:r>
            <a:r>
              <a:rPr lang="en-US" sz="1600" i="1" dirty="0" err="1">
                <a:latin typeface="Courier"/>
                <a:cs typeface="Courier"/>
              </a:rPr>
              <a:t>cheat_button</a:t>
            </a:r>
            <a:r>
              <a:rPr lang="en-US" sz="1600" i="1" dirty="0">
                <a:latin typeface="Courier"/>
                <a:cs typeface="Courier"/>
              </a:rPr>
              <a:t>"&gt;Cheat!&lt;/string&gt;</a:t>
            </a:r>
          </a:p>
          <a:p>
            <a:pPr marL="0" indent="0">
              <a:buNone/>
            </a:pPr>
            <a:r>
              <a:rPr lang="en-US" sz="1600" dirty="0">
                <a:latin typeface="Courier"/>
                <a:cs typeface="Courier"/>
              </a:rPr>
              <a:t>&lt;string name=</a:t>
            </a:r>
            <a:r>
              <a:rPr lang="en-US" sz="1600" i="1" dirty="0">
                <a:latin typeface="Courier"/>
                <a:cs typeface="Courier"/>
              </a:rPr>
              <a:t>"</a:t>
            </a:r>
            <a:r>
              <a:rPr lang="en-US" sz="1600" i="1" dirty="0" err="1">
                <a:latin typeface="Courier"/>
                <a:cs typeface="Courier"/>
              </a:rPr>
              <a:t>warning_text</a:t>
            </a:r>
            <a:r>
              <a:rPr lang="en-US" sz="1600" i="1" dirty="0">
                <a:latin typeface="Courier"/>
                <a:cs typeface="Courier"/>
              </a:rPr>
              <a:t>"&gt;Are you sure you want to do this?&lt;/string&gt;</a:t>
            </a:r>
          </a:p>
          <a:p>
            <a:pPr marL="0" indent="0">
              <a:buNone/>
            </a:pPr>
            <a:r>
              <a:rPr lang="en-US" sz="1600" dirty="0">
                <a:latin typeface="Courier"/>
                <a:cs typeface="Courier"/>
              </a:rPr>
              <a:t>&lt;string name=</a:t>
            </a:r>
            <a:r>
              <a:rPr lang="en-US" sz="1600" i="1" dirty="0">
                <a:latin typeface="Courier"/>
                <a:cs typeface="Courier"/>
              </a:rPr>
              <a:t>"</a:t>
            </a:r>
            <a:r>
              <a:rPr lang="en-US" sz="1600" i="1" dirty="0" err="1">
                <a:latin typeface="Courier"/>
                <a:cs typeface="Courier"/>
              </a:rPr>
              <a:t>show_answer_button</a:t>
            </a:r>
            <a:r>
              <a:rPr lang="en-US" sz="1600" i="1" dirty="0">
                <a:latin typeface="Courier"/>
                <a:cs typeface="Courier"/>
              </a:rPr>
              <a:t>"&gt;Show Answer&lt;/string&gt;</a:t>
            </a:r>
          </a:p>
          <a:p>
            <a:pPr marL="0" indent="0">
              <a:buNone/>
            </a:pPr>
            <a:r>
              <a:rPr lang="en-US" sz="1600" dirty="0">
                <a:latin typeface="Courier"/>
                <a:cs typeface="Courier"/>
              </a:rPr>
              <a:t>&lt;string name=</a:t>
            </a:r>
            <a:r>
              <a:rPr lang="en-US" sz="1600" i="1" dirty="0">
                <a:latin typeface="Courier"/>
                <a:cs typeface="Courier"/>
              </a:rPr>
              <a:t>"</a:t>
            </a:r>
            <a:r>
              <a:rPr lang="en-US" sz="1600" i="1" dirty="0" err="1">
                <a:latin typeface="Courier"/>
                <a:cs typeface="Courier"/>
              </a:rPr>
              <a:t>judgment_toast</a:t>
            </a:r>
            <a:r>
              <a:rPr lang="en-US" sz="1600" i="1" dirty="0">
                <a:latin typeface="Courier"/>
                <a:cs typeface="Courier"/>
              </a:rPr>
              <a:t>"&gt;Cheating is wrong.&lt;/string&gt;</a:t>
            </a:r>
            <a:endParaRPr lang="en-US" sz="1600" dirty="0">
              <a:latin typeface="Courier"/>
              <a:cs typeface="Courier"/>
            </a:endParaRPr>
          </a:p>
        </p:txBody>
      </p:sp>
    </p:spTree>
    <p:extLst>
      <p:ext uri="{BB962C8B-B14F-4D97-AF65-F5344CB8AC3E}">
        <p14:creationId xmlns:p14="http://schemas.microsoft.com/office/powerpoint/2010/main" val="3238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Gertting</a:t>
            </a:r>
            <a:r>
              <a:rPr lang="en-US" dirty="0"/>
              <a:t> Results Back from Child Activity </a:t>
            </a:r>
            <a:r>
              <a:rPr lang="en-US" dirty="0" err="1"/>
              <a:t>Cont</a:t>
            </a:r>
            <a:endParaRPr lang="en-US" dirty="0"/>
          </a:p>
        </p:txBody>
      </p:sp>
      <p:sp>
        <p:nvSpPr>
          <p:cNvPr id="3" name="Content Placeholder 2"/>
          <p:cNvSpPr>
            <a:spLocks noGrp="1"/>
          </p:cNvSpPr>
          <p:nvPr>
            <p:ph idx="1"/>
          </p:nvPr>
        </p:nvSpPr>
        <p:spPr/>
        <p:txBody>
          <a:bodyPr>
            <a:normAutofit lnSpcReduction="10000"/>
          </a:bodyPr>
          <a:lstStyle/>
          <a:p>
            <a:r>
              <a:rPr lang="en-US" dirty="0"/>
              <a:t>In </a:t>
            </a:r>
            <a:r>
              <a:rPr lang="en-US" b="1" dirty="0" err="1"/>
              <a:t>QuizActivity</a:t>
            </a:r>
            <a:r>
              <a:rPr lang="en-US" dirty="0"/>
              <a:t>, modify </a:t>
            </a:r>
            <a:r>
              <a:rPr lang="en-US" dirty="0" err="1"/>
              <a:t>mCheatButton’s</a:t>
            </a:r>
            <a:r>
              <a:rPr lang="en-US" dirty="0"/>
              <a:t> listener to call</a:t>
            </a:r>
          </a:p>
          <a:p>
            <a:r>
              <a:rPr lang="en-US" b="1" dirty="0" err="1"/>
              <a:t>startActivityForResult</a:t>
            </a:r>
            <a:r>
              <a:rPr lang="en-US" b="1" dirty="0"/>
              <a:t>(Intent, </a:t>
            </a:r>
            <a:r>
              <a:rPr lang="en-US" b="1" dirty="0" err="1"/>
              <a:t>int</a:t>
            </a:r>
            <a:r>
              <a:rPr lang="en-US" b="1" dirty="0"/>
              <a:t>)</a:t>
            </a:r>
            <a:r>
              <a:rPr lang="en-US" dirty="0"/>
              <a:t>.(see page 104 of text book)</a:t>
            </a:r>
          </a:p>
          <a:p>
            <a:r>
              <a:rPr lang="en-US" dirty="0"/>
              <a:t>There are two methods you can call in the child activity to send data back to the parent:</a:t>
            </a:r>
          </a:p>
          <a:p>
            <a:pPr marL="0" indent="0">
              <a:buNone/>
            </a:pPr>
            <a:r>
              <a:rPr lang="en-US" sz="2600" dirty="0">
                <a:latin typeface="Courier"/>
                <a:cs typeface="Courier"/>
              </a:rPr>
              <a:t>public final void </a:t>
            </a:r>
            <a:r>
              <a:rPr lang="en-US" sz="2600" dirty="0" err="1">
                <a:latin typeface="Courier"/>
                <a:cs typeface="Courier"/>
              </a:rPr>
              <a:t>setResult</a:t>
            </a:r>
            <a:r>
              <a:rPr lang="en-US" sz="2600" dirty="0">
                <a:latin typeface="Courier"/>
                <a:cs typeface="Courier"/>
              </a:rPr>
              <a:t>(</a:t>
            </a:r>
            <a:r>
              <a:rPr lang="en-US" sz="2600" dirty="0" err="1">
                <a:latin typeface="Courier"/>
                <a:cs typeface="Courier"/>
              </a:rPr>
              <a:t>int</a:t>
            </a:r>
            <a:r>
              <a:rPr lang="en-US" sz="2600" dirty="0">
                <a:latin typeface="Courier"/>
                <a:cs typeface="Courier"/>
              </a:rPr>
              <a:t> </a:t>
            </a:r>
            <a:r>
              <a:rPr lang="en-US" sz="2600" dirty="0" err="1">
                <a:latin typeface="Courier"/>
                <a:cs typeface="Courier"/>
              </a:rPr>
              <a:t>resultCode</a:t>
            </a:r>
            <a:r>
              <a:rPr lang="en-US" sz="2600" dirty="0">
                <a:latin typeface="Courier"/>
                <a:cs typeface="Courier"/>
              </a:rPr>
              <a:t>)</a:t>
            </a:r>
          </a:p>
          <a:p>
            <a:pPr marL="0" indent="0">
              <a:buNone/>
            </a:pPr>
            <a:r>
              <a:rPr lang="en-US" sz="2600" dirty="0">
                <a:latin typeface="Courier"/>
                <a:cs typeface="Courier"/>
              </a:rPr>
              <a:t>public final void </a:t>
            </a:r>
            <a:r>
              <a:rPr lang="en-US" sz="2600" dirty="0" err="1">
                <a:latin typeface="Courier"/>
                <a:cs typeface="Courier"/>
              </a:rPr>
              <a:t>setResult</a:t>
            </a:r>
            <a:r>
              <a:rPr lang="en-US" sz="2600" dirty="0">
                <a:latin typeface="Courier"/>
                <a:cs typeface="Courier"/>
              </a:rPr>
              <a:t>(</a:t>
            </a:r>
            <a:r>
              <a:rPr lang="en-US" sz="2600" dirty="0" err="1">
                <a:latin typeface="Courier"/>
                <a:cs typeface="Courier"/>
              </a:rPr>
              <a:t>int</a:t>
            </a:r>
            <a:r>
              <a:rPr lang="en-US" sz="2600" dirty="0">
                <a:latin typeface="Courier"/>
                <a:cs typeface="Courier"/>
              </a:rPr>
              <a:t> </a:t>
            </a:r>
            <a:r>
              <a:rPr lang="en-US" sz="2600" dirty="0" err="1">
                <a:latin typeface="Courier"/>
                <a:cs typeface="Courier"/>
              </a:rPr>
              <a:t>resultCode</a:t>
            </a:r>
            <a:r>
              <a:rPr lang="en-US" sz="2600" dirty="0">
                <a:latin typeface="Courier"/>
                <a:cs typeface="Courier"/>
              </a:rPr>
              <a:t>, Intent data)</a:t>
            </a:r>
          </a:p>
        </p:txBody>
      </p:sp>
    </p:spTree>
    <p:extLst>
      <p:ext uri="{BB962C8B-B14F-4D97-AF65-F5344CB8AC3E}">
        <p14:creationId xmlns:p14="http://schemas.microsoft.com/office/powerpoint/2010/main" val="1260384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Result</a:t>
            </a:r>
          </a:p>
        </p:txBody>
      </p:sp>
      <p:sp>
        <p:nvSpPr>
          <p:cNvPr id="3" name="Content Placeholder 2"/>
          <p:cNvSpPr>
            <a:spLocks noGrp="1"/>
          </p:cNvSpPr>
          <p:nvPr>
            <p:ph idx="1"/>
          </p:nvPr>
        </p:nvSpPr>
        <p:spPr/>
        <p:txBody>
          <a:bodyPr>
            <a:normAutofit fontScale="77500" lnSpcReduction="20000"/>
          </a:bodyPr>
          <a:lstStyle/>
          <a:p>
            <a:r>
              <a:rPr lang="en-US" dirty="0"/>
              <a:t>When an activity exits, it can call </a:t>
            </a:r>
            <a:r>
              <a:rPr lang="en-US" dirty="0">
                <a:hlinkClick r:id="rId2"/>
              </a:rPr>
              <a:t>setResult(int)</a:t>
            </a:r>
            <a:r>
              <a:rPr lang="en-US" dirty="0"/>
              <a:t> to return data back to its parent. </a:t>
            </a:r>
          </a:p>
          <a:p>
            <a:r>
              <a:rPr lang="en-US" dirty="0"/>
              <a:t>It must always supply a result code, which can be the standard results RESULT_CANCELED, RESULT_OK, or any custom values starting at RESULT_FIRST_USER.</a:t>
            </a:r>
          </a:p>
          <a:p>
            <a:r>
              <a:rPr lang="en-US" dirty="0"/>
              <a:t> In addition, it can optionally return back an Intent containing any additional data it wants. All of this information appears back on the parent's </a:t>
            </a:r>
            <a:r>
              <a:rPr lang="en-US" dirty="0" err="1"/>
              <a:t>Activity.onActivityResult</a:t>
            </a:r>
            <a:r>
              <a:rPr lang="en-US" dirty="0"/>
              <a:t>(), along with the integer identifier it originally supplied.</a:t>
            </a:r>
          </a:p>
          <a:p>
            <a:r>
              <a:rPr lang="en-US" dirty="0"/>
              <a:t>If a child activity fails for any reason (such as crashing), the parent activity will receive a result with the code RESULT_CANCELED.</a:t>
            </a:r>
          </a:p>
          <a:p>
            <a:endParaRPr lang="en-US" dirty="0"/>
          </a:p>
        </p:txBody>
      </p:sp>
    </p:spTree>
    <p:extLst>
      <p:ext uri="{BB962C8B-B14F-4D97-AF65-F5344CB8AC3E}">
        <p14:creationId xmlns:p14="http://schemas.microsoft.com/office/powerpoint/2010/main" val="318189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 Result w/ Intent</a:t>
            </a:r>
          </a:p>
        </p:txBody>
      </p:sp>
      <p:sp>
        <p:nvSpPr>
          <p:cNvPr id="3" name="Content Placeholder 2"/>
          <p:cNvSpPr>
            <a:spLocks noGrp="1"/>
          </p:cNvSpPr>
          <p:nvPr>
            <p:ph idx="1"/>
          </p:nvPr>
        </p:nvSpPr>
        <p:spPr/>
        <p:txBody>
          <a:bodyPr/>
          <a:lstStyle/>
          <a:p>
            <a:r>
              <a:rPr lang="en-US" dirty="0"/>
              <a:t>In </a:t>
            </a:r>
            <a:r>
              <a:rPr lang="en-US" b="1" dirty="0" err="1"/>
              <a:t>CheatActivity</a:t>
            </a:r>
            <a:r>
              <a:rPr lang="en-US" dirty="0"/>
              <a:t>, add a constant for the extra’s key and a private method that creates an </a:t>
            </a:r>
            <a:r>
              <a:rPr lang="en-US" dirty="0" err="1"/>
              <a:t>intent,puts</a:t>
            </a:r>
            <a:r>
              <a:rPr lang="en-US" dirty="0"/>
              <a:t> an extra on it, and sets a result.</a:t>
            </a:r>
          </a:p>
          <a:p>
            <a:r>
              <a:rPr lang="en-US" dirty="0"/>
              <a:t>Then call this method in the Show Answer button’s listener.</a:t>
            </a:r>
          </a:p>
          <a:p>
            <a:r>
              <a:rPr lang="en-US" dirty="0"/>
              <a:t>(see code example page 106 of book)</a:t>
            </a:r>
          </a:p>
        </p:txBody>
      </p:sp>
    </p:spTree>
    <p:extLst>
      <p:ext uri="{BB962C8B-B14F-4D97-AF65-F5344CB8AC3E}">
        <p14:creationId xmlns:p14="http://schemas.microsoft.com/office/powerpoint/2010/main" val="53407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a:bodyPr>
          <a:lstStyle/>
          <a:p>
            <a:r>
              <a:rPr lang="en-US" sz="3600" dirty="0"/>
              <a:t>Handling the Result</a:t>
            </a:r>
          </a:p>
        </p:txBody>
      </p:sp>
      <p:pic>
        <p:nvPicPr>
          <p:cNvPr id="4" name="Content Placeholder 3" descr="Screen Shot 2014-02-16 at 8.20.4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710" b="2689"/>
          <a:stretch/>
        </p:blipFill>
        <p:spPr>
          <a:xfrm>
            <a:off x="457200" y="957386"/>
            <a:ext cx="8229600" cy="5812692"/>
          </a:xfrm>
        </p:spPr>
      </p:pic>
    </p:spTree>
    <p:extLst>
      <p:ext uri="{BB962C8B-B14F-4D97-AF65-F5344CB8AC3E}">
        <p14:creationId xmlns:p14="http://schemas.microsoft.com/office/powerpoint/2010/main" val="363449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the Result</a:t>
            </a:r>
          </a:p>
        </p:txBody>
      </p:sp>
      <p:sp>
        <p:nvSpPr>
          <p:cNvPr id="3" name="Content Placeholder 2"/>
          <p:cNvSpPr>
            <a:spLocks noGrp="1"/>
          </p:cNvSpPr>
          <p:nvPr>
            <p:ph idx="1"/>
          </p:nvPr>
        </p:nvSpPr>
        <p:spPr/>
        <p:txBody>
          <a:bodyPr/>
          <a:lstStyle/>
          <a:p>
            <a:r>
              <a:rPr lang="en-US" dirty="0"/>
              <a:t>In </a:t>
            </a:r>
            <a:r>
              <a:rPr lang="en-US" dirty="0" err="1"/>
              <a:t>QuizActivity.java</a:t>
            </a:r>
            <a:r>
              <a:rPr lang="en-US" dirty="0"/>
              <a:t>, add a new member variable to hold the value that </a:t>
            </a:r>
            <a:r>
              <a:rPr lang="en-US" b="1" dirty="0" err="1"/>
              <a:t>CheatActivity</a:t>
            </a:r>
            <a:r>
              <a:rPr lang="en-US" b="1" dirty="0"/>
              <a:t> </a:t>
            </a:r>
            <a:r>
              <a:rPr lang="en-US" dirty="0"/>
              <a:t>is passing back. </a:t>
            </a:r>
          </a:p>
          <a:p>
            <a:r>
              <a:rPr lang="en-US" dirty="0"/>
              <a:t>Then override </a:t>
            </a:r>
            <a:r>
              <a:rPr lang="en-US" b="1" dirty="0" err="1"/>
              <a:t>onActivityResult</a:t>
            </a:r>
            <a:r>
              <a:rPr lang="en-US" b="1" dirty="0"/>
              <a:t>(…) </a:t>
            </a:r>
            <a:r>
              <a:rPr lang="en-US" dirty="0"/>
              <a:t>to retrieve it.</a:t>
            </a:r>
          </a:p>
          <a:p>
            <a:r>
              <a:rPr lang="en-US" dirty="0"/>
              <a:t>(see page 109 of the book)</a:t>
            </a:r>
          </a:p>
        </p:txBody>
      </p:sp>
    </p:spTree>
    <p:extLst>
      <p:ext uri="{BB962C8B-B14F-4D97-AF65-F5344CB8AC3E}">
        <p14:creationId xmlns:p14="http://schemas.microsoft.com/office/powerpoint/2010/main" val="126897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Android Sees Your Activities</a:t>
            </a:r>
          </a:p>
        </p:txBody>
      </p:sp>
      <p:sp>
        <p:nvSpPr>
          <p:cNvPr id="3" name="Content Placeholder 2"/>
          <p:cNvSpPr>
            <a:spLocks noGrp="1"/>
          </p:cNvSpPr>
          <p:nvPr>
            <p:ph idx="1"/>
          </p:nvPr>
        </p:nvSpPr>
        <p:spPr/>
        <p:txBody>
          <a:bodyPr>
            <a:normAutofit fontScale="70000" lnSpcReduction="20000"/>
          </a:bodyPr>
          <a:lstStyle/>
          <a:p>
            <a:r>
              <a:rPr lang="en-US" dirty="0"/>
              <a:t>First, when you click on the </a:t>
            </a:r>
            <a:r>
              <a:rPr lang="en-US" dirty="0" err="1"/>
              <a:t>GeoQuiz</a:t>
            </a:r>
            <a:r>
              <a:rPr lang="en-US" dirty="0"/>
              <a:t> app in the launcher, the OS does not start the application; it starts an activity in the application. </a:t>
            </a:r>
          </a:p>
          <a:p>
            <a:r>
              <a:rPr lang="en-US" dirty="0"/>
              <a:t>More specifically, it starts the application’s </a:t>
            </a:r>
            <a:r>
              <a:rPr lang="en-US" i="1" dirty="0"/>
              <a:t>launcher activity</a:t>
            </a:r>
            <a:r>
              <a:rPr lang="en-US" dirty="0"/>
              <a:t>. For </a:t>
            </a:r>
            <a:r>
              <a:rPr lang="en-US" dirty="0" err="1"/>
              <a:t>GeoQuiz</a:t>
            </a:r>
            <a:r>
              <a:rPr lang="en-US" dirty="0"/>
              <a:t>, </a:t>
            </a:r>
            <a:r>
              <a:rPr lang="en-US" b="1" dirty="0" err="1"/>
              <a:t>QuizActivity</a:t>
            </a:r>
            <a:r>
              <a:rPr lang="en-US" b="1" dirty="0"/>
              <a:t> </a:t>
            </a:r>
            <a:r>
              <a:rPr lang="en-US" dirty="0"/>
              <a:t>is the launcher activity.</a:t>
            </a:r>
          </a:p>
          <a:p>
            <a:r>
              <a:rPr lang="en-US" dirty="0"/>
              <a:t>When the template created the </a:t>
            </a:r>
            <a:r>
              <a:rPr lang="en-US" dirty="0" err="1"/>
              <a:t>GeoQuiz</a:t>
            </a:r>
            <a:r>
              <a:rPr lang="en-US" dirty="0"/>
              <a:t> application and </a:t>
            </a:r>
            <a:r>
              <a:rPr lang="en-US" b="1" dirty="0" err="1"/>
              <a:t>QuizActivity</a:t>
            </a:r>
            <a:r>
              <a:rPr lang="en-US" dirty="0"/>
              <a:t>, it made </a:t>
            </a:r>
            <a:r>
              <a:rPr lang="en-US" b="1" dirty="0" err="1"/>
              <a:t>QuizActivity</a:t>
            </a:r>
            <a:r>
              <a:rPr lang="en-US" b="1" dirty="0"/>
              <a:t> </a:t>
            </a:r>
            <a:r>
              <a:rPr lang="en-US" dirty="0"/>
              <a:t>the launcher activity by default. Launcher activity status is specified in the manifest by the intent-filter element in </a:t>
            </a:r>
            <a:r>
              <a:rPr lang="en-US" b="1" dirty="0" err="1"/>
              <a:t>QuizActivity</a:t>
            </a:r>
            <a:r>
              <a:rPr lang="en-US" dirty="0" err="1"/>
              <a:t>’s</a:t>
            </a:r>
            <a:r>
              <a:rPr lang="en-US" dirty="0"/>
              <a:t> declaration (Listing 5.17).</a:t>
            </a:r>
          </a:p>
          <a:p>
            <a:pPr marL="0" indent="0">
              <a:buNone/>
            </a:pPr>
            <a:r>
              <a:rPr lang="en-US" b="1" dirty="0">
                <a:latin typeface="Courier"/>
                <a:cs typeface="Courier"/>
              </a:rPr>
              <a:t>&lt;action </a:t>
            </a:r>
            <a:r>
              <a:rPr lang="en-US" b="1" dirty="0" err="1">
                <a:latin typeface="Courier"/>
                <a:cs typeface="Courier"/>
              </a:rPr>
              <a:t>android:name</a:t>
            </a:r>
            <a:r>
              <a:rPr lang="en-US" b="1" dirty="0">
                <a:latin typeface="Courier"/>
                <a:cs typeface="Courier"/>
              </a:rPr>
              <a:t>="</a:t>
            </a:r>
            <a:r>
              <a:rPr lang="en-US" b="1" dirty="0" err="1">
                <a:latin typeface="Courier"/>
                <a:cs typeface="Courier"/>
              </a:rPr>
              <a:t>android.intent.action.MAIN</a:t>
            </a:r>
            <a:r>
              <a:rPr lang="en-US" b="1" dirty="0">
                <a:latin typeface="Courier"/>
                <a:cs typeface="Courier"/>
              </a:rPr>
              <a:t>" /&gt;</a:t>
            </a:r>
          </a:p>
          <a:p>
            <a:pPr marL="0" indent="0">
              <a:buNone/>
            </a:pPr>
            <a:r>
              <a:rPr lang="en-US" b="1" dirty="0">
                <a:latin typeface="Courier"/>
                <a:cs typeface="Courier"/>
              </a:rPr>
              <a:t>&lt;category </a:t>
            </a:r>
            <a:r>
              <a:rPr lang="en-US" b="1" dirty="0" err="1">
                <a:latin typeface="Courier"/>
                <a:cs typeface="Courier"/>
              </a:rPr>
              <a:t>android:name</a:t>
            </a:r>
            <a:r>
              <a:rPr lang="en-US" b="1" dirty="0">
                <a:latin typeface="Courier"/>
                <a:cs typeface="Courier"/>
              </a:rPr>
              <a:t>="</a:t>
            </a:r>
            <a:r>
              <a:rPr lang="en-US" b="1" dirty="0" err="1">
                <a:latin typeface="Courier"/>
                <a:cs typeface="Courier"/>
              </a:rPr>
              <a:t>android.intent.category.LAUNCHER</a:t>
            </a:r>
            <a:r>
              <a:rPr lang="en-US" b="1" dirty="0">
                <a:latin typeface="Courier"/>
                <a:cs typeface="Courier"/>
              </a:rPr>
              <a:t>" /&gt;</a:t>
            </a:r>
          </a:p>
        </p:txBody>
      </p:sp>
    </p:spTree>
    <p:extLst>
      <p:ext uri="{BB962C8B-B14F-4D97-AF65-F5344CB8AC3E}">
        <p14:creationId xmlns:p14="http://schemas.microsoft.com/office/powerpoint/2010/main" val="137650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16 at 8.33.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92" y="1591810"/>
            <a:ext cx="8313615" cy="3302575"/>
          </a:xfrm>
          <a:prstGeom prst="rect">
            <a:avLst/>
          </a:prstGeom>
        </p:spPr>
      </p:pic>
    </p:spTree>
    <p:extLst>
      <p:ext uri="{BB962C8B-B14F-4D97-AF65-F5344CB8AC3E}">
        <p14:creationId xmlns:p14="http://schemas.microsoft.com/office/powerpoint/2010/main" val="144403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6 at 8.3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300"/>
            <a:ext cx="9144000" cy="5084956"/>
          </a:xfrm>
          <a:prstGeom prst="rect">
            <a:avLst/>
          </a:prstGeom>
        </p:spPr>
      </p:pic>
    </p:spTree>
    <p:extLst>
      <p:ext uri="{BB962C8B-B14F-4D97-AF65-F5344CB8AC3E}">
        <p14:creationId xmlns:p14="http://schemas.microsoft.com/office/powerpoint/2010/main" val="3208050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6 at 8.3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9144000" cy="4982025"/>
          </a:xfrm>
          <a:prstGeom prst="rect">
            <a:avLst/>
          </a:prstGeom>
        </p:spPr>
      </p:pic>
    </p:spTree>
    <p:extLst>
      <p:ext uri="{BB962C8B-B14F-4D97-AF65-F5344CB8AC3E}">
        <p14:creationId xmlns:p14="http://schemas.microsoft.com/office/powerpoint/2010/main" val="3161677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fontScale="77500" lnSpcReduction="20000"/>
          </a:bodyPr>
          <a:lstStyle/>
          <a:p>
            <a:r>
              <a:rPr lang="en-US" dirty="0"/>
              <a:t>Cheaters never win. Unless, of course, they persistently circumvent your anti-cheating measures. Which they probably will. Because they are cheaters.</a:t>
            </a:r>
          </a:p>
          <a:p>
            <a:r>
              <a:rPr lang="en-US" dirty="0" err="1"/>
              <a:t>GeoQuiz</a:t>
            </a:r>
            <a:r>
              <a:rPr lang="en-US" dirty="0"/>
              <a:t> has a few major loopholes. For this challenge, you will busy yourself with closing them.</a:t>
            </a:r>
          </a:p>
          <a:p>
            <a:r>
              <a:rPr lang="en-US" dirty="0"/>
              <a:t>Here the loopholes are in ascending order, from easiest to hardest to close:</a:t>
            </a:r>
          </a:p>
          <a:p>
            <a:pPr lvl="1"/>
            <a:r>
              <a:rPr lang="en-US" dirty="0"/>
              <a:t>Users can rotate </a:t>
            </a:r>
            <a:r>
              <a:rPr lang="en-US" b="1" dirty="0" err="1"/>
              <a:t>CheatActivity</a:t>
            </a:r>
            <a:r>
              <a:rPr lang="en-US" b="1" dirty="0"/>
              <a:t> </a:t>
            </a:r>
            <a:r>
              <a:rPr lang="en-US" dirty="0"/>
              <a:t>after they cheat to clear out the cheating result.</a:t>
            </a:r>
          </a:p>
          <a:p>
            <a:pPr lvl="1"/>
            <a:r>
              <a:rPr lang="en-US" dirty="0"/>
              <a:t>Once they get back, users can rotate </a:t>
            </a:r>
            <a:r>
              <a:rPr lang="en-US" b="1" dirty="0" err="1"/>
              <a:t>QuizActivity</a:t>
            </a:r>
            <a:r>
              <a:rPr lang="en-US" b="1" dirty="0"/>
              <a:t> </a:t>
            </a:r>
            <a:r>
              <a:rPr lang="en-US" dirty="0"/>
              <a:t>to clear out </a:t>
            </a:r>
            <a:r>
              <a:rPr lang="en-US" dirty="0" err="1"/>
              <a:t>mIsCheater</a:t>
            </a:r>
            <a:r>
              <a:rPr lang="en-US" dirty="0"/>
              <a:t>.</a:t>
            </a:r>
          </a:p>
          <a:p>
            <a:pPr lvl="1"/>
            <a:r>
              <a:rPr lang="en-US" dirty="0"/>
              <a:t>Users can press Next until the question they cheated on comes back around.</a:t>
            </a:r>
          </a:p>
        </p:txBody>
      </p:sp>
    </p:spTree>
    <p:extLst>
      <p:ext uri="{BB962C8B-B14F-4D97-AF65-F5344CB8AC3E}">
        <p14:creationId xmlns:p14="http://schemas.microsoft.com/office/powerpoint/2010/main" val="420418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Create a new activity wizard</a:t>
            </a:r>
          </a:p>
        </p:txBody>
      </p:sp>
      <p:sp>
        <p:nvSpPr>
          <p:cNvPr id="3" name="Content Placeholder 2"/>
          <p:cNvSpPr>
            <a:spLocks noGrp="1"/>
          </p:cNvSpPr>
          <p:nvPr>
            <p:ph sz="half" idx="1"/>
          </p:nvPr>
        </p:nvSpPr>
        <p:spPr/>
        <p:txBody>
          <a:bodyPr>
            <a:normAutofit/>
          </a:bodyPr>
          <a:lstStyle/>
          <a:p>
            <a:r>
              <a:rPr lang="en-US" dirty="0"/>
              <a:t>Choose New → Activity → Empty Activity,</a:t>
            </a:r>
          </a:p>
          <a:p>
            <a:pPr marL="0" indent="0">
              <a:buNone/>
            </a:pPr>
            <a:endParaRPr lang="en-US" dirty="0"/>
          </a:p>
        </p:txBody>
      </p:sp>
      <p:pic>
        <p:nvPicPr>
          <p:cNvPr id="8" name="Content Placeholder 7">
            <a:extLst>
              <a:ext uri="{FF2B5EF4-FFF2-40B4-BE49-F238E27FC236}">
                <a16:creationId xmlns:a16="http://schemas.microsoft.com/office/drawing/2014/main" id="{9D83B4CA-7BEE-4647-A2BD-7D06F266E707}"/>
              </a:ext>
            </a:extLst>
          </p:cNvPr>
          <p:cNvPicPr>
            <a:picLocks noGrp="1" noChangeAspect="1"/>
          </p:cNvPicPr>
          <p:nvPr>
            <p:ph sz="half" idx="2"/>
          </p:nvPr>
        </p:nvPicPr>
        <p:blipFill>
          <a:blip r:embed="rId2"/>
          <a:stretch>
            <a:fillRect/>
          </a:stretch>
        </p:blipFill>
        <p:spPr>
          <a:xfrm>
            <a:off x="2476500" y="2616328"/>
            <a:ext cx="6035308" cy="3798759"/>
          </a:xfrm>
        </p:spPr>
      </p:pic>
    </p:spTree>
    <p:extLst>
      <p:ext uri="{BB962C8B-B14F-4D97-AF65-F5344CB8AC3E}">
        <p14:creationId xmlns:p14="http://schemas.microsoft.com/office/powerpoint/2010/main" val="1504822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67ECA-56DB-D94D-BB52-3F8134C071B8}"/>
              </a:ext>
            </a:extLst>
          </p:cNvPr>
          <p:cNvSpPr>
            <a:spLocks noGrp="1"/>
          </p:cNvSpPr>
          <p:nvPr>
            <p:ph type="ctrTitle"/>
          </p:nvPr>
        </p:nvSpPr>
        <p:spPr/>
        <p:txBody>
          <a:bodyPr/>
          <a:lstStyle/>
          <a:p>
            <a:r>
              <a:rPr lang="en-US" dirty="0"/>
              <a:t>Chapter 6</a:t>
            </a:r>
          </a:p>
        </p:txBody>
      </p:sp>
      <p:sp>
        <p:nvSpPr>
          <p:cNvPr id="5" name="Subtitle 4">
            <a:extLst>
              <a:ext uri="{FF2B5EF4-FFF2-40B4-BE49-F238E27FC236}">
                <a16:creationId xmlns:a16="http://schemas.microsoft.com/office/drawing/2014/main" id="{AAC9F5C6-88F4-9541-B5B0-13A49B19A891}"/>
              </a:ext>
            </a:extLst>
          </p:cNvPr>
          <p:cNvSpPr>
            <a:spLocks noGrp="1"/>
          </p:cNvSpPr>
          <p:nvPr>
            <p:ph type="subTitle" idx="1"/>
          </p:nvPr>
        </p:nvSpPr>
        <p:spPr/>
        <p:txBody>
          <a:bodyPr/>
          <a:lstStyle/>
          <a:p>
            <a:r>
              <a:rPr lang="en-US" dirty="0"/>
              <a:t>Android SDK Version and Compatibility</a:t>
            </a:r>
          </a:p>
        </p:txBody>
      </p:sp>
    </p:spTree>
    <p:extLst>
      <p:ext uri="{BB962C8B-B14F-4D97-AF65-F5344CB8AC3E}">
        <p14:creationId xmlns:p14="http://schemas.microsoft.com/office/powerpoint/2010/main" val="3682970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0E93-0FBA-844C-B49F-52E547BBEC0A}"/>
              </a:ext>
            </a:extLst>
          </p:cNvPr>
          <p:cNvSpPr>
            <a:spLocks noGrp="1"/>
          </p:cNvSpPr>
          <p:nvPr>
            <p:ph type="title"/>
          </p:nvPr>
        </p:nvSpPr>
        <p:spPr/>
        <p:txBody>
          <a:bodyPr/>
          <a:lstStyle/>
          <a:p>
            <a:r>
              <a:rPr lang="en-US" dirty="0"/>
              <a:t>Android SDK Versions</a:t>
            </a:r>
          </a:p>
        </p:txBody>
      </p:sp>
      <p:pic>
        <p:nvPicPr>
          <p:cNvPr id="5" name="Content Placeholder 4">
            <a:extLst>
              <a:ext uri="{FF2B5EF4-FFF2-40B4-BE49-F238E27FC236}">
                <a16:creationId xmlns:a16="http://schemas.microsoft.com/office/drawing/2014/main" id="{910D4C30-8ED5-2F45-9599-6C4983989FB9}"/>
              </a:ext>
            </a:extLst>
          </p:cNvPr>
          <p:cNvPicPr>
            <a:picLocks noGrp="1" noChangeAspect="1"/>
          </p:cNvPicPr>
          <p:nvPr>
            <p:ph idx="1"/>
          </p:nvPr>
        </p:nvPicPr>
        <p:blipFill>
          <a:blip r:embed="rId2"/>
          <a:stretch>
            <a:fillRect/>
          </a:stretch>
        </p:blipFill>
        <p:spPr>
          <a:xfrm>
            <a:off x="952901" y="1417638"/>
            <a:ext cx="7043456" cy="4990823"/>
          </a:xfrm>
        </p:spPr>
      </p:pic>
    </p:spTree>
    <p:extLst>
      <p:ext uri="{BB962C8B-B14F-4D97-AF65-F5344CB8AC3E}">
        <p14:creationId xmlns:p14="http://schemas.microsoft.com/office/powerpoint/2010/main" val="1648003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D546-38E4-6A49-9260-8E74BA52C241}"/>
              </a:ext>
            </a:extLst>
          </p:cNvPr>
          <p:cNvSpPr>
            <a:spLocks noGrp="1"/>
          </p:cNvSpPr>
          <p:nvPr>
            <p:ph type="title"/>
          </p:nvPr>
        </p:nvSpPr>
        <p:spPr/>
        <p:txBody>
          <a:bodyPr/>
          <a:lstStyle/>
          <a:p>
            <a:r>
              <a:rPr lang="en-US" dirty="0"/>
              <a:t>Android SDK Versions</a:t>
            </a:r>
          </a:p>
        </p:txBody>
      </p:sp>
      <p:sp>
        <p:nvSpPr>
          <p:cNvPr id="3" name="Content Placeholder 2">
            <a:extLst>
              <a:ext uri="{FF2B5EF4-FFF2-40B4-BE49-F238E27FC236}">
                <a16:creationId xmlns:a16="http://schemas.microsoft.com/office/drawing/2014/main" id="{5E765970-5AE4-9B43-8D3D-37CB57A62D1B}"/>
              </a:ext>
            </a:extLst>
          </p:cNvPr>
          <p:cNvSpPr>
            <a:spLocks noGrp="1"/>
          </p:cNvSpPr>
          <p:nvPr>
            <p:ph idx="1"/>
          </p:nvPr>
        </p:nvSpPr>
        <p:spPr/>
        <p:txBody>
          <a:bodyPr>
            <a:normAutofit fontScale="62500" lnSpcReduction="20000"/>
          </a:bodyPr>
          <a:lstStyle/>
          <a:p>
            <a:r>
              <a:rPr lang="en-US" dirty="0"/>
              <a:t>Each “codenamed” release is followed by incremental releases. </a:t>
            </a:r>
          </a:p>
          <a:p>
            <a:pPr lvl="1"/>
            <a:r>
              <a:rPr lang="en-US" dirty="0"/>
              <a:t>For instance, Ice Cream Sandwich was initially released as Android 4.0 (API level 14). It was almost immediately replaced with incremental releases culminating in Android 4.0.3 and 4.0.4 (API level 15). </a:t>
            </a:r>
          </a:p>
          <a:p>
            <a:r>
              <a:rPr lang="en-US" dirty="0"/>
              <a:t>The percentage of devices using each version changes constantly, of course, but the figures do reveal an important trend: Android devices running older versions are not immediately upgraded or replaced when a newer version is available.</a:t>
            </a:r>
          </a:p>
          <a:p>
            <a:r>
              <a:rPr lang="en-US" dirty="0"/>
              <a:t>Why do so many devices still run older versions of Android? Most of it has to do with heavy competition among Android device manufacturers and US carriers. Carriers want features and phones that no other network has. </a:t>
            </a:r>
          </a:p>
          <a:p>
            <a:pPr lvl="1"/>
            <a:r>
              <a:rPr lang="en-US" dirty="0"/>
              <a:t>Device manufacturers feel this pressure, too – all of their phones are based on the same OS, but they want to stand out from the competition. The combination of pressures from the market and the carriers means that there is a bewildering array of devices with proprietary, one-off modifications of Android.</a:t>
            </a:r>
          </a:p>
          <a:p>
            <a:pPr marL="0" indent="0">
              <a:buNone/>
            </a:pPr>
            <a:endParaRPr lang="en-US" dirty="0"/>
          </a:p>
        </p:txBody>
      </p:sp>
    </p:spTree>
    <p:extLst>
      <p:ext uri="{BB962C8B-B14F-4D97-AF65-F5344CB8AC3E}">
        <p14:creationId xmlns:p14="http://schemas.microsoft.com/office/powerpoint/2010/main" val="1800594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05B6-1792-0146-9AF5-C7149717B37F}"/>
              </a:ext>
            </a:extLst>
          </p:cNvPr>
          <p:cNvSpPr>
            <a:spLocks noGrp="1"/>
          </p:cNvSpPr>
          <p:nvPr>
            <p:ph type="title"/>
          </p:nvPr>
        </p:nvSpPr>
        <p:spPr/>
        <p:txBody>
          <a:bodyPr/>
          <a:lstStyle/>
          <a:p>
            <a:r>
              <a:rPr lang="en-US" dirty="0"/>
              <a:t>Android Device and SDK</a:t>
            </a:r>
          </a:p>
        </p:txBody>
      </p:sp>
      <p:pic>
        <p:nvPicPr>
          <p:cNvPr id="9" name="Content Placeholder 8">
            <a:extLst>
              <a:ext uri="{FF2B5EF4-FFF2-40B4-BE49-F238E27FC236}">
                <a16:creationId xmlns:a16="http://schemas.microsoft.com/office/drawing/2014/main" id="{CA15F70A-D093-7F45-A88F-9B6FCAAA46A8}"/>
              </a:ext>
            </a:extLst>
          </p:cNvPr>
          <p:cNvPicPr>
            <a:picLocks noGrp="1" noChangeAspect="1"/>
          </p:cNvPicPr>
          <p:nvPr>
            <p:ph idx="1"/>
          </p:nvPr>
        </p:nvPicPr>
        <p:blipFill>
          <a:blip r:embed="rId2"/>
          <a:stretch>
            <a:fillRect/>
          </a:stretch>
        </p:blipFill>
        <p:spPr>
          <a:xfrm>
            <a:off x="1266420" y="1600200"/>
            <a:ext cx="6611160" cy="4525963"/>
          </a:xfrm>
        </p:spPr>
      </p:pic>
    </p:spTree>
    <p:extLst>
      <p:ext uri="{BB962C8B-B14F-4D97-AF65-F5344CB8AC3E}">
        <p14:creationId xmlns:p14="http://schemas.microsoft.com/office/powerpoint/2010/main" val="741610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A7A8-B82F-FE41-8C94-D0CDBEB9BCF5}"/>
              </a:ext>
            </a:extLst>
          </p:cNvPr>
          <p:cNvSpPr>
            <a:spLocks noGrp="1"/>
          </p:cNvSpPr>
          <p:nvPr>
            <p:ph type="title"/>
          </p:nvPr>
        </p:nvSpPr>
        <p:spPr/>
        <p:txBody>
          <a:bodyPr>
            <a:normAutofit fontScale="90000"/>
          </a:bodyPr>
          <a:lstStyle/>
          <a:p>
            <a:r>
              <a:rPr lang="en-US" dirty="0"/>
              <a:t>Compatibility and Android Programming</a:t>
            </a:r>
          </a:p>
        </p:txBody>
      </p:sp>
      <p:sp>
        <p:nvSpPr>
          <p:cNvPr id="3" name="Content Placeholder 2">
            <a:extLst>
              <a:ext uri="{FF2B5EF4-FFF2-40B4-BE49-F238E27FC236}">
                <a16:creationId xmlns:a16="http://schemas.microsoft.com/office/drawing/2014/main" id="{B613FF3A-36A5-6446-B4DD-BA7E7C84A591}"/>
              </a:ext>
            </a:extLst>
          </p:cNvPr>
          <p:cNvSpPr>
            <a:spLocks noGrp="1"/>
          </p:cNvSpPr>
          <p:nvPr>
            <p:ph idx="1"/>
          </p:nvPr>
        </p:nvSpPr>
        <p:spPr/>
        <p:txBody>
          <a:bodyPr>
            <a:normAutofit fontScale="77500" lnSpcReduction="20000"/>
          </a:bodyPr>
          <a:lstStyle/>
          <a:p>
            <a:r>
              <a:rPr lang="en-US" dirty="0"/>
              <a:t>To reach a broad market, Android developers must create apps that perform well on devices running KitKat, Lollipop, Marshmallow, Nougat, and any more recent versions of Android, as well as on different device form factors.</a:t>
            </a:r>
          </a:p>
          <a:p>
            <a:r>
              <a:rPr lang="en-US" dirty="0"/>
              <a:t>In addition to the minimum supported version, you can also set the target version and the build version.</a:t>
            </a:r>
          </a:p>
          <a:p>
            <a:r>
              <a:rPr lang="en-US" dirty="0"/>
              <a:t> All of these properties are set in the </a:t>
            </a:r>
            <a:r>
              <a:rPr lang="en-US" dirty="0" err="1"/>
              <a:t>build.gradle</a:t>
            </a:r>
            <a:r>
              <a:rPr lang="en-US" dirty="0"/>
              <a:t> file in your app module. </a:t>
            </a:r>
          </a:p>
          <a:p>
            <a:pPr lvl="1"/>
            <a:r>
              <a:rPr lang="en-US" dirty="0"/>
              <a:t>The build version lives exclusively in this file. </a:t>
            </a:r>
          </a:p>
          <a:p>
            <a:pPr lvl="1"/>
            <a:r>
              <a:rPr lang="en-US" dirty="0"/>
              <a:t>The minimum SDK version and target SDK version are set in the </a:t>
            </a:r>
            <a:r>
              <a:rPr lang="en-US" dirty="0" err="1"/>
              <a:t>build.gradle</a:t>
            </a:r>
            <a:r>
              <a:rPr lang="en-US" dirty="0"/>
              <a:t> file, but are used to overwrite or set values in your </a:t>
            </a:r>
            <a:r>
              <a:rPr lang="en-US" dirty="0" err="1"/>
              <a:t>AndroidManifest.xml</a:t>
            </a:r>
            <a:r>
              <a:rPr lang="en-US" dirty="0"/>
              <a:t>.</a:t>
            </a:r>
          </a:p>
        </p:txBody>
      </p:sp>
    </p:spTree>
    <p:extLst>
      <p:ext uri="{BB962C8B-B14F-4D97-AF65-F5344CB8AC3E}">
        <p14:creationId xmlns:p14="http://schemas.microsoft.com/office/powerpoint/2010/main" val="3204382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AC0B-5692-F146-B637-68677DF78908}"/>
              </a:ext>
            </a:extLst>
          </p:cNvPr>
          <p:cNvSpPr>
            <a:spLocks noGrp="1"/>
          </p:cNvSpPr>
          <p:nvPr>
            <p:ph type="title"/>
          </p:nvPr>
        </p:nvSpPr>
        <p:spPr/>
        <p:txBody>
          <a:bodyPr/>
          <a:lstStyle/>
          <a:p>
            <a:r>
              <a:rPr lang="en-US" dirty="0"/>
              <a:t>Target Android Devices</a:t>
            </a:r>
          </a:p>
        </p:txBody>
      </p:sp>
      <p:pic>
        <p:nvPicPr>
          <p:cNvPr id="5" name="Content Placeholder 4">
            <a:extLst>
              <a:ext uri="{FF2B5EF4-FFF2-40B4-BE49-F238E27FC236}">
                <a16:creationId xmlns:a16="http://schemas.microsoft.com/office/drawing/2014/main" id="{88BED3DE-8E51-E449-9072-18EF343C76DF}"/>
              </a:ext>
            </a:extLst>
          </p:cNvPr>
          <p:cNvPicPr>
            <a:picLocks noGrp="1" noChangeAspect="1"/>
          </p:cNvPicPr>
          <p:nvPr>
            <p:ph idx="1"/>
          </p:nvPr>
        </p:nvPicPr>
        <p:blipFill>
          <a:blip r:embed="rId2"/>
          <a:stretch>
            <a:fillRect/>
          </a:stretch>
        </p:blipFill>
        <p:spPr>
          <a:xfrm>
            <a:off x="1532274" y="1600200"/>
            <a:ext cx="6079451" cy="4525963"/>
          </a:xfrm>
        </p:spPr>
      </p:pic>
    </p:spTree>
    <p:extLst>
      <p:ext uri="{BB962C8B-B14F-4D97-AF65-F5344CB8AC3E}">
        <p14:creationId xmlns:p14="http://schemas.microsoft.com/office/powerpoint/2010/main" val="322107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611D-8E6E-7D4E-8B3D-AADBDCC03EF7}"/>
              </a:ext>
            </a:extLst>
          </p:cNvPr>
          <p:cNvSpPr>
            <a:spLocks noGrp="1"/>
          </p:cNvSpPr>
          <p:nvPr>
            <p:ph type="title"/>
          </p:nvPr>
        </p:nvSpPr>
        <p:spPr/>
        <p:txBody>
          <a:bodyPr/>
          <a:lstStyle/>
          <a:p>
            <a:r>
              <a:rPr lang="en-US" dirty="0" err="1">
                <a:latin typeface="Courier" pitchFamily="2" charset="0"/>
              </a:rPr>
              <a:t>build.gradle</a:t>
            </a:r>
            <a:endParaRPr lang="en-US" dirty="0">
              <a:latin typeface="Courier" pitchFamily="2" charset="0"/>
            </a:endParaRPr>
          </a:p>
        </p:txBody>
      </p:sp>
      <p:sp>
        <p:nvSpPr>
          <p:cNvPr id="3" name="Content Placeholder 2">
            <a:extLst>
              <a:ext uri="{FF2B5EF4-FFF2-40B4-BE49-F238E27FC236}">
                <a16:creationId xmlns:a16="http://schemas.microsoft.com/office/drawing/2014/main" id="{FDE661DC-C46E-3B4A-A9D3-8BF7C288AC84}"/>
              </a:ext>
            </a:extLst>
          </p:cNvPr>
          <p:cNvSpPr>
            <a:spLocks noGrp="1"/>
          </p:cNvSpPr>
          <p:nvPr>
            <p:ph idx="1"/>
          </p:nvPr>
        </p:nvSpPr>
        <p:spPr/>
        <p:txBody>
          <a:bodyPr>
            <a:normAutofit fontScale="92500" lnSpcReduction="10000"/>
          </a:bodyPr>
          <a:lstStyle/>
          <a:p>
            <a:pPr marL="0" indent="0">
              <a:buNone/>
            </a:pPr>
            <a:r>
              <a:rPr lang="en-US" sz="1100" dirty="0">
                <a:latin typeface="Courier" pitchFamily="2" charset="0"/>
              </a:rPr>
              <a:t>apply </a:t>
            </a:r>
            <a:r>
              <a:rPr lang="en-US" sz="1100" b="1" dirty="0">
                <a:latin typeface="Courier" pitchFamily="2" charset="0"/>
              </a:rPr>
              <a:t>plugin</a:t>
            </a:r>
            <a:r>
              <a:rPr lang="en-US" sz="1100" dirty="0">
                <a:latin typeface="Courier" pitchFamily="2" charset="0"/>
              </a:rPr>
              <a:t>: </a:t>
            </a:r>
            <a:r>
              <a:rPr lang="en-US" sz="1100" b="1" dirty="0">
                <a:latin typeface="Courier" pitchFamily="2" charset="0"/>
              </a:rPr>
              <a:t>'</a:t>
            </a:r>
            <a:r>
              <a:rPr lang="en-US" sz="1100" b="1" dirty="0" err="1">
                <a:latin typeface="Courier" pitchFamily="2" charset="0"/>
              </a:rPr>
              <a:t>com.android.application</a:t>
            </a:r>
            <a:r>
              <a:rPr lang="en-US" sz="1100" b="1" dirty="0">
                <a:latin typeface="Courier" pitchFamily="2" charset="0"/>
              </a:rPr>
              <a:t>'</a:t>
            </a:r>
            <a:br>
              <a:rPr lang="en-US" sz="1100" b="1" dirty="0">
                <a:latin typeface="Courier" pitchFamily="2" charset="0"/>
              </a:rPr>
            </a:br>
            <a:br>
              <a:rPr lang="en-US" sz="1100" b="1" dirty="0">
                <a:latin typeface="Courier" pitchFamily="2" charset="0"/>
              </a:rPr>
            </a:br>
            <a:r>
              <a:rPr lang="en-US" sz="1100" dirty="0">
                <a:latin typeface="Courier" pitchFamily="2" charset="0"/>
              </a:rPr>
              <a:t>android {</a:t>
            </a:r>
            <a:br>
              <a:rPr lang="en-US" sz="1100" dirty="0">
                <a:latin typeface="Courier" pitchFamily="2" charset="0"/>
              </a:rPr>
            </a:br>
            <a:r>
              <a:rPr lang="en-US" sz="1100" dirty="0">
                <a:latin typeface="Courier" pitchFamily="2" charset="0"/>
              </a:rPr>
              <a:t>    </a:t>
            </a:r>
            <a:r>
              <a:rPr lang="en-US" sz="1100" dirty="0" err="1">
                <a:latin typeface="Courier" pitchFamily="2" charset="0"/>
              </a:rPr>
              <a:t>compileSdkVersion</a:t>
            </a:r>
            <a:r>
              <a:rPr lang="en-US" sz="1100" dirty="0">
                <a:latin typeface="Courier" pitchFamily="2" charset="0"/>
              </a:rPr>
              <a:t> 25</a:t>
            </a:r>
            <a:br>
              <a:rPr lang="en-US" sz="1100" dirty="0">
                <a:latin typeface="Courier" pitchFamily="2" charset="0"/>
              </a:rPr>
            </a:br>
            <a:r>
              <a:rPr lang="en-US" sz="1100" dirty="0">
                <a:latin typeface="Courier" pitchFamily="2" charset="0"/>
              </a:rPr>
              <a:t>    </a:t>
            </a:r>
            <a:r>
              <a:rPr lang="en-US" sz="1100" dirty="0" err="1">
                <a:latin typeface="Courier" pitchFamily="2" charset="0"/>
              </a:rPr>
              <a:t>buildToolsVersion</a:t>
            </a:r>
            <a:r>
              <a:rPr lang="en-US" sz="1100" dirty="0">
                <a:latin typeface="Courier" pitchFamily="2" charset="0"/>
              </a:rPr>
              <a:t> </a:t>
            </a:r>
            <a:r>
              <a:rPr lang="en-US" sz="1100" b="1" dirty="0">
                <a:latin typeface="Courier" pitchFamily="2" charset="0"/>
              </a:rPr>
              <a:t>'25.0.2'</a:t>
            </a:r>
            <a:br>
              <a:rPr lang="en-US" sz="1100" b="1" dirty="0">
                <a:latin typeface="Courier" pitchFamily="2" charset="0"/>
              </a:rPr>
            </a:br>
            <a:r>
              <a:rPr lang="en-US" sz="1100" b="1" dirty="0">
                <a:latin typeface="Courier" pitchFamily="2" charset="0"/>
              </a:rPr>
              <a:t>    </a:t>
            </a:r>
            <a:r>
              <a:rPr lang="en-US" sz="1100" dirty="0" err="1">
                <a:latin typeface="Courier" pitchFamily="2" charset="0"/>
              </a:rPr>
              <a:t>defaultConfig</a:t>
            </a:r>
            <a:r>
              <a:rPr lang="en-US" sz="1100" dirty="0">
                <a:latin typeface="Courier" pitchFamily="2" charset="0"/>
              </a:rPr>
              <a:t> {</a:t>
            </a:r>
            <a:br>
              <a:rPr lang="en-US" sz="1100" dirty="0">
                <a:latin typeface="Courier" pitchFamily="2" charset="0"/>
              </a:rPr>
            </a:br>
            <a:r>
              <a:rPr lang="en-US" sz="1100" dirty="0">
                <a:latin typeface="Courier" pitchFamily="2" charset="0"/>
              </a:rPr>
              <a:t>        </a:t>
            </a:r>
            <a:r>
              <a:rPr lang="en-US" sz="1100" dirty="0" err="1">
                <a:latin typeface="Courier" pitchFamily="2" charset="0"/>
              </a:rPr>
              <a:t>applicationId</a:t>
            </a:r>
            <a:r>
              <a:rPr lang="en-US" sz="1100" dirty="0">
                <a:latin typeface="Courier" pitchFamily="2" charset="0"/>
              </a:rPr>
              <a:t> </a:t>
            </a:r>
            <a:r>
              <a:rPr lang="en-US" sz="1100" b="1" dirty="0">
                <a:latin typeface="Courier" pitchFamily="2" charset="0"/>
              </a:rPr>
              <a:t>"</a:t>
            </a:r>
            <a:r>
              <a:rPr lang="en-US" sz="1100" b="1" dirty="0" err="1">
                <a:latin typeface="Courier" pitchFamily="2" charset="0"/>
              </a:rPr>
              <a:t>com.bignerdranch.android.geoquiz</a:t>
            </a:r>
            <a:r>
              <a:rPr lang="en-US" sz="1100" b="1" dirty="0">
                <a:latin typeface="Courier" pitchFamily="2" charset="0"/>
              </a:rPr>
              <a:t>"</a:t>
            </a:r>
            <a:br>
              <a:rPr lang="en-US" sz="1100" b="1" dirty="0">
                <a:latin typeface="Courier" pitchFamily="2" charset="0"/>
              </a:rPr>
            </a:br>
            <a:r>
              <a:rPr lang="en-US" sz="1100" b="1" dirty="0">
                <a:latin typeface="Courier" pitchFamily="2" charset="0"/>
              </a:rPr>
              <a:t>        </a:t>
            </a:r>
            <a:r>
              <a:rPr lang="en-US" sz="1100" dirty="0" err="1">
                <a:latin typeface="Courier" pitchFamily="2" charset="0"/>
              </a:rPr>
              <a:t>minSdkVersion</a:t>
            </a:r>
            <a:r>
              <a:rPr lang="en-US" sz="1100" dirty="0">
                <a:latin typeface="Courier" pitchFamily="2" charset="0"/>
              </a:rPr>
              <a:t> 19</a:t>
            </a:r>
            <a:br>
              <a:rPr lang="en-US" sz="1100" dirty="0">
                <a:latin typeface="Courier" pitchFamily="2" charset="0"/>
              </a:rPr>
            </a:br>
            <a:r>
              <a:rPr lang="en-US" sz="1100" dirty="0">
                <a:latin typeface="Courier" pitchFamily="2" charset="0"/>
              </a:rPr>
              <a:t>        </a:t>
            </a:r>
            <a:r>
              <a:rPr lang="en-US" sz="1100" dirty="0" err="1">
                <a:latin typeface="Courier" pitchFamily="2" charset="0"/>
              </a:rPr>
              <a:t>targetSdkVersion</a:t>
            </a:r>
            <a:r>
              <a:rPr lang="en-US" sz="1100" dirty="0">
                <a:latin typeface="Courier" pitchFamily="2" charset="0"/>
              </a:rPr>
              <a:t> 25</a:t>
            </a:r>
            <a:br>
              <a:rPr lang="en-US" sz="1100" dirty="0">
                <a:latin typeface="Courier" pitchFamily="2" charset="0"/>
              </a:rPr>
            </a:br>
            <a:r>
              <a:rPr lang="en-US" sz="1100" dirty="0">
                <a:latin typeface="Courier" pitchFamily="2" charset="0"/>
              </a:rPr>
              <a:t>        </a:t>
            </a:r>
            <a:r>
              <a:rPr lang="en-US" sz="1100" dirty="0" err="1">
                <a:latin typeface="Courier" pitchFamily="2" charset="0"/>
              </a:rPr>
              <a:t>versionCode</a:t>
            </a:r>
            <a:r>
              <a:rPr lang="en-US" sz="1100" dirty="0">
                <a:latin typeface="Courier" pitchFamily="2" charset="0"/>
              </a:rPr>
              <a:t> 1</a:t>
            </a:r>
            <a:br>
              <a:rPr lang="en-US" sz="1100" dirty="0">
                <a:latin typeface="Courier" pitchFamily="2" charset="0"/>
              </a:rPr>
            </a:br>
            <a:r>
              <a:rPr lang="en-US" sz="1100" dirty="0">
                <a:latin typeface="Courier" pitchFamily="2" charset="0"/>
              </a:rPr>
              <a:t>        </a:t>
            </a:r>
            <a:r>
              <a:rPr lang="en-US" sz="1100" dirty="0" err="1">
                <a:latin typeface="Courier" pitchFamily="2" charset="0"/>
              </a:rPr>
              <a:t>versionName</a:t>
            </a:r>
            <a:r>
              <a:rPr lang="en-US" sz="1100" dirty="0">
                <a:latin typeface="Courier" pitchFamily="2" charset="0"/>
              </a:rPr>
              <a:t> </a:t>
            </a:r>
            <a:r>
              <a:rPr lang="en-US" sz="1100" b="1" dirty="0">
                <a:latin typeface="Courier" pitchFamily="2" charset="0"/>
              </a:rPr>
              <a:t>"1.0"</a:t>
            </a:r>
            <a:br>
              <a:rPr lang="en-US" sz="1100" b="1" dirty="0">
                <a:latin typeface="Courier" pitchFamily="2" charset="0"/>
              </a:rPr>
            </a:br>
            <a:r>
              <a:rPr lang="en-US" sz="1100" b="1" dirty="0">
                <a:latin typeface="Courier" pitchFamily="2" charset="0"/>
              </a:rPr>
              <a:t>        </a:t>
            </a:r>
            <a:r>
              <a:rPr lang="en-US" sz="1100" dirty="0" err="1">
                <a:latin typeface="Courier" pitchFamily="2" charset="0"/>
              </a:rPr>
              <a:t>testInstrumentationRunner</a:t>
            </a:r>
            <a:r>
              <a:rPr lang="en-US" sz="1100" dirty="0">
                <a:latin typeface="Courier" pitchFamily="2" charset="0"/>
              </a:rPr>
              <a:t> </a:t>
            </a:r>
            <a:r>
              <a:rPr lang="en-US" sz="1100" b="1" dirty="0">
                <a:latin typeface="Courier" pitchFamily="2" charset="0"/>
              </a:rPr>
              <a:t>"</a:t>
            </a:r>
            <a:r>
              <a:rPr lang="en-US" sz="1100" b="1" dirty="0" err="1">
                <a:latin typeface="Courier" pitchFamily="2" charset="0"/>
              </a:rPr>
              <a:t>android.support.test.runner.AndroidJUnitRunner</a:t>
            </a:r>
            <a:r>
              <a:rPr lang="en-US" sz="1100" b="1" dirty="0">
                <a:latin typeface="Courier" pitchFamily="2" charset="0"/>
              </a:rPr>
              <a:t>"</a:t>
            </a:r>
            <a:br>
              <a:rPr lang="en-US" sz="1100" b="1" dirty="0">
                <a:latin typeface="Courier" pitchFamily="2" charset="0"/>
              </a:rPr>
            </a:br>
            <a:r>
              <a:rPr lang="en-US" sz="1100" b="1" dirty="0">
                <a:latin typeface="Courier" pitchFamily="2" charset="0"/>
              </a:rPr>
              <a:t>    </a:t>
            </a:r>
            <a:r>
              <a:rPr lang="en-US" sz="1100" dirty="0">
                <a:latin typeface="Courier" pitchFamily="2" charset="0"/>
              </a:rPr>
              <a:t>}</a:t>
            </a:r>
            <a:br>
              <a:rPr lang="en-US" sz="1100" dirty="0">
                <a:latin typeface="Courier" pitchFamily="2" charset="0"/>
              </a:rPr>
            </a:br>
            <a:r>
              <a:rPr lang="en-US" sz="1100" dirty="0">
                <a:latin typeface="Courier" pitchFamily="2" charset="0"/>
              </a:rPr>
              <a:t>    </a:t>
            </a:r>
            <a:r>
              <a:rPr lang="en-US" sz="1100" dirty="0" err="1">
                <a:latin typeface="Courier" pitchFamily="2" charset="0"/>
              </a:rPr>
              <a:t>buildTypes</a:t>
            </a:r>
            <a:r>
              <a:rPr lang="en-US" sz="1100" dirty="0">
                <a:latin typeface="Courier" pitchFamily="2" charset="0"/>
              </a:rPr>
              <a:t> {</a:t>
            </a:r>
            <a:br>
              <a:rPr lang="en-US" sz="1100" dirty="0">
                <a:latin typeface="Courier" pitchFamily="2" charset="0"/>
              </a:rPr>
            </a:br>
            <a:r>
              <a:rPr lang="en-US" sz="1100" dirty="0">
                <a:latin typeface="Courier" pitchFamily="2" charset="0"/>
              </a:rPr>
              <a:t>        release {</a:t>
            </a:r>
            <a:br>
              <a:rPr lang="en-US" sz="1100" dirty="0">
                <a:latin typeface="Courier" pitchFamily="2" charset="0"/>
              </a:rPr>
            </a:br>
            <a:r>
              <a:rPr lang="en-US" sz="1100" dirty="0">
                <a:latin typeface="Courier" pitchFamily="2" charset="0"/>
              </a:rPr>
              <a:t>            </a:t>
            </a:r>
            <a:r>
              <a:rPr lang="en-US" sz="1100" dirty="0" err="1">
                <a:latin typeface="Courier" pitchFamily="2" charset="0"/>
              </a:rPr>
              <a:t>minifyEnabled</a:t>
            </a:r>
            <a:r>
              <a:rPr lang="en-US" sz="1100" dirty="0">
                <a:latin typeface="Courier" pitchFamily="2" charset="0"/>
              </a:rPr>
              <a:t> </a:t>
            </a:r>
            <a:r>
              <a:rPr lang="en-US" sz="1100" b="1" dirty="0">
                <a:latin typeface="Courier" pitchFamily="2" charset="0"/>
              </a:rPr>
              <a:t>false</a:t>
            </a:r>
            <a:br>
              <a:rPr lang="en-US" sz="1100" b="1" dirty="0">
                <a:latin typeface="Courier" pitchFamily="2" charset="0"/>
              </a:rPr>
            </a:br>
            <a:r>
              <a:rPr lang="en-US" sz="1100" b="1" dirty="0">
                <a:latin typeface="Courier" pitchFamily="2" charset="0"/>
              </a:rPr>
              <a:t>            </a:t>
            </a:r>
            <a:r>
              <a:rPr lang="en-US" sz="1100" dirty="0" err="1">
                <a:latin typeface="Courier" pitchFamily="2" charset="0"/>
              </a:rPr>
              <a:t>proguardFiles</a:t>
            </a:r>
            <a:r>
              <a:rPr lang="en-US" sz="1100" dirty="0">
                <a:latin typeface="Courier" pitchFamily="2" charset="0"/>
              </a:rPr>
              <a:t> </a:t>
            </a:r>
            <a:r>
              <a:rPr lang="en-US" sz="1100" dirty="0" err="1">
                <a:latin typeface="Courier" pitchFamily="2" charset="0"/>
              </a:rPr>
              <a:t>getDefaultProguardFile</a:t>
            </a:r>
            <a:r>
              <a:rPr lang="en-US" sz="1100" dirty="0">
                <a:latin typeface="Courier" pitchFamily="2" charset="0"/>
              </a:rPr>
              <a:t>(</a:t>
            </a:r>
            <a:r>
              <a:rPr lang="en-US" sz="1100" b="1" dirty="0">
                <a:latin typeface="Courier" pitchFamily="2" charset="0"/>
              </a:rPr>
              <a:t>'</a:t>
            </a:r>
            <a:r>
              <a:rPr lang="en-US" sz="1100" b="1" dirty="0" err="1">
                <a:latin typeface="Courier" pitchFamily="2" charset="0"/>
              </a:rPr>
              <a:t>proguard-android.txt</a:t>
            </a:r>
            <a:r>
              <a:rPr lang="en-US" sz="1100" b="1" dirty="0">
                <a:latin typeface="Courier" pitchFamily="2" charset="0"/>
              </a:rPr>
              <a:t>'</a:t>
            </a:r>
            <a:r>
              <a:rPr lang="en-US" sz="1100" dirty="0">
                <a:latin typeface="Courier" pitchFamily="2" charset="0"/>
              </a:rPr>
              <a:t>), </a:t>
            </a:r>
            <a:r>
              <a:rPr lang="en-US" sz="1100" b="1" dirty="0">
                <a:latin typeface="Courier" pitchFamily="2" charset="0"/>
              </a:rPr>
              <a:t>'</a:t>
            </a:r>
            <a:r>
              <a:rPr lang="en-US" sz="1100" b="1" dirty="0" err="1">
                <a:latin typeface="Courier" pitchFamily="2" charset="0"/>
              </a:rPr>
              <a:t>proguard-rules.pro</a:t>
            </a:r>
            <a:r>
              <a:rPr lang="en-US" sz="1100" b="1" dirty="0">
                <a:latin typeface="Courier" pitchFamily="2" charset="0"/>
              </a:rPr>
              <a:t>'</a:t>
            </a:r>
            <a:br>
              <a:rPr lang="en-US" sz="1100" b="1" dirty="0">
                <a:latin typeface="Courier" pitchFamily="2" charset="0"/>
              </a:rPr>
            </a:br>
            <a:r>
              <a:rPr lang="en-US" sz="1100" b="1" dirty="0">
                <a:latin typeface="Courier" pitchFamily="2" charset="0"/>
              </a:rPr>
              <a:t>        </a:t>
            </a:r>
            <a:r>
              <a:rPr lang="en-US" sz="1100" dirty="0">
                <a:latin typeface="Courier" pitchFamily="2" charset="0"/>
              </a:rPr>
              <a:t>}</a:t>
            </a:r>
            <a:br>
              <a:rPr lang="en-US" sz="1100" dirty="0">
                <a:latin typeface="Courier" pitchFamily="2" charset="0"/>
              </a:rPr>
            </a:br>
            <a:r>
              <a:rPr lang="en-US" sz="1100" dirty="0">
                <a:latin typeface="Courier" pitchFamily="2" charset="0"/>
              </a:rPr>
              <a:t>    }</a:t>
            </a:r>
            <a:br>
              <a:rPr lang="en-US" sz="1100" dirty="0">
                <a:latin typeface="Courier" pitchFamily="2" charset="0"/>
              </a:rPr>
            </a:br>
            <a:r>
              <a:rPr lang="en-US" sz="1100" dirty="0">
                <a:latin typeface="Courier" pitchFamily="2" charset="0"/>
              </a:rPr>
              <a:t>}</a:t>
            </a:r>
            <a:br>
              <a:rPr lang="en-US" sz="1100" dirty="0">
                <a:latin typeface="Courier" pitchFamily="2" charset="0"/>
              </a:rPr>
            </a:br>
            <a:br>
              <a:rPr lang="en-US" sz="1100" dirty="0">
                <a:latin typeface="Courier" pitchFamily="2" charset="0"/>
              </a:rPr>
            </a:br>
            <a:r>
              <a:rPr lang="en-US" sz="1100" dirty="0">
                <a:latin typeface="Courier" pitchFamily="2" charset="0"/>
              </a:rPr>
              <a:t>dependencies {</a:t>
            </a:r>
            <a:br>
              <a:rPr lang="en-US" sz="1100" dirty="0">
                <a:latin typeface="Courier" pitchFamily="2" charset="0"/>
              </a:rPr>
            </a:br>
            <a:r>
              <a:rPr lang="en-US" sz="1100" dirty="0">
                <a:latin typeface="Courier" pitchFamily="2" charset="0"/>
              </a:rPr>
              <a:t>    compile </a:t>
            </a:r>
            <a:r>
              <a:rPr lang="en-US" sz="1100" dirty="0" err="1">
                <a:latin typeface="Courier" pitchFamily="2" charset="0"/>
              </a:rPr>
              <a:t>fileTree</a:t>
            </a:r>
            <a:r>
              <a:rPr lang="en-US" sz="1100" dirty="0">
                <a:latin typeface="Courier" pitchFamily="2" charset="0"/>
              </a:rPr>
              <a:t>(</a:t>
            </a:r>
            <a:r>
              <a:rPr lang="en-US" sz="1100" b="1" dirty="0" err="1">
                <a:latin typeface="Courier" pitchFamily="2" charset="0"/>
              </a:rPr>
              <a:t>dir</a:t>
            </a:r>
            <a:r>
              <a:rPr lang="en-US" sz="1100" dirty="0">
                <a:latin typeface="Courier" pitchFamily="2" charset="0"/>
              </a:rPr>
              <a:t>: </a:t>
            </a:r>
            <a:r>
              <a:rPr lang="en-US" sz="1100" b="1" dirty="0">
                <a:latin typeface="Courier" pitchFamily="2" charset="0"/>
              </a:rPr>
              <a:t>'libs'</a:t>
            </a:r>
            <a:r>
              <a:rPr lang="en-US" sz="1100" dirty="0">
                <a:latin typeface="Courier" pitchFamily="2" charset="0"/>
              </a:rPr>
              <a:t>, </a:t>
            </a:r>
            <a:r>
              <a:rPr lang="en-US" sz="1100" b="1" dirty="0">
                <a:latin typeface="Courier" pitchFamily="2" charset="0"/>
              </a:rPr>
              <a:t>include</a:t>
            </a:r>
            <a:r>
              <a:rPr lang="en-US" sz="1100" dirty="0">
                <a:latin typeface="Courier" pitchFamily="2" charset="0"/>
              </a:rPr>
              <a:t>: [</a:t>
            </a:r>
            <a:r>
              <a:rPr lang="en-US" sz="1100" b="1" dirty="0">
                <a:latin typeface="Courier" pitchFamily="2" charset="0"/>
              </a:rPr>
              <a:t>'*.jar'</a:t>
            </a:r>
            <a:r>
              <a:rPr lang="en-US" sz="1100" dirty="0">
                <a:latin typeface="Courier" pitchFamily="2" charset="0"/>
              </a:rPr>
              <a:t>])</a:t>
            </a:r>
            <a:br>
              <a:rPr lang="en-US" sz="1100" dirty="0">
                <a:latin typeface="Courier" pitchFamily="2" charset="0"/>
              </a:rPr>
            </a:br>
            <a:r>
              <a:rPr lang="en-US" sz="1100" dirty="0">
                <a:latin typeface="Courier" pitchFamily="2" charset="0"/>
              </a:rPr>
              <a:t>    </a:t>
            </a:r>
            <a:r>
              <a:rPr lang="en-US" sz="1100" dirty="0" err="1">
                <a:latin typeface="Courier" pitchFamily="2" charset="0"/>
              </a:rPr>
              <a:t>androidTestCompile</a:t>
            </a:r>
            <a:r>
              <a:rPr lang="en-US" sz="1100" dirty="0">
                <a:latin typeface="Courier" pitchFamily="2" charset="0"/>
              </a:rPr>
              <a:t>(</a:t>
            </a:r>
            <a:r>
              <a:rPr lang="en-US" sz="1100" b="1" dirty="0">
                <a:latin typeface="Courier" pitchFamily="2" charset="0"/>
              </a:rPr>
              <a:t>'com.android.support.test.espresso:espresso-core:2.2.2'</a:t>
            </a:r>
            <a:r>
              <a:rPr lang="en-US" sz="1100" dirty="0">
                <a:latin typeface="Courier" pitchFamily="2" charset="0"/>
              </a:rPr>
              <a:t>, {</a:t>
            </a:r>
            <a:br>
              <a:rPr lang="en-US" sz="1100" dirty="0">
                <a:latin typeface="Courier" pitchFamily="2" charset="0"/>
              </a:rPr>
            </a:br>
            <a:r>
              <a:rPr lang="en-US" sz="1100" dirty="0">
                <a:latin typeface="Courier" pitchFamily="2" charset="0"/>
              </a:rPr>
              <a:t>        exclude </a:t>
            </a:r>
            <a:r>
              <a:rPr lang="en-US" sz="1100" b="1" dirty="0">
                <a:latin typeface="Courier" pitchFamily="2" charset="0"/>
              </a:rPr>
              <a:t>group</a:t>
            </a:r>
            <a:r>
              <a:rPr lang="en-US" sz="1100" dirty="0">
                <a:latin typeface="Courier" pitchFamily="2" charset="0"/>
              </a:rPr>
              <a:t>: </a:t>
            </a:r>
            <a:r>
              <a:rPr lang="en-US" sz="1100" b="1" dirty="0">
                <a:latin typeface="Courier" pitchFamily="2" charset="0"/>
              </a:rPr>
              <a:t>'</a:t>
            </a:r>
            <a:r>
              <a:rPr lang="en-US" sz="1100" b="1" dirty="0" err="1">
                <a:latin typeface="Courier" pitchFamily="2" charset="0"/>
              </a:rPr>
              <a:t>com.android.support</a:t>
            </a:r>
            <a:r>
              <a:rPr lang="en-US" sz="1100" b="1" dirty="0">
                <a:latin typeface="Courier" pitchFamily="2" charset="0"/>
              </a:rPr>
              <a:t>'</a:t>
            </a:r>
            <a:r>
              <a:rPr lang="en-US" sz="1100" dirty="0">
                <a:latin typeface="Courier" pitchFamily="2" charset="0"/>
              </a:rPr>
              <a:t>, </a:t>
            </a:r>
            <a:r>
              <a:rPr lang="en-US" sz="1100" b="1" dirty="0">
                <a:latin typeface="Courier" pitchFamily="2" charset="0"/>
              </a:rPr>
              <a:t>module</a:t>
            </a:r>
            <a:r>
              <a:rPr lang="en-US" sz="1100" dirty="0">
                <a:latin typeface="Courier" pitchFamily="2" charset="0"/>
              </a:rPr>
              <a:t>: </a:t>
            </a:r>
            <a:r>
              <a:rPr lang="en-US" sz="1100" b="1" dirty="0">
                <a:latin typeface="Courier" pitchFamily="2" charset="0"/>
              </a:rPr>
              <a:t>'support-annotations'</a:t>
            </a:r>
            <a:br>
              <a:rPr lang="en-US" sz="1100" b="1" dirty="0">
                <a:latin typeface="Courier" pitchFamily="2" charset="0"/>
              </a:rPr>
            </a:br>
            <a:r>
              <a:rPr lang="en-US" sz="1100" b="1" dirty="0">
                <a:latin typeface="Courier" pitchFamily="2" charset="0"/>
              </a:rPr>
              <a:t>    </a:t>
            </a:r>
            <a:r>
              <a:rPr lang="en-US" sz="1100" dirty="0">
                <a:latin typeface="Courier" pitchFamily="2" charset="0"/>
              </a:rPr>
              <a:t>})</a:t>
            </a:r>
            <a:br>
              <a:rPr lang="en-US" sz="1100" dirty="0">
                <a:latin typeface="Courier" pitchFamily="2" charset="0"/>
              </a:rPr>
            </a:br>
            <a:r>
              <a:rPr lang="en-US" sz="1100" dirty="0">
                <a:latin typeface="Courier" pitchFamily="2" charset="0"/>
              </a:rPr>
              <a:t>    compile </a:t>
            </a:r>
            <a:r>
              <a:rPr lang="en-US" sz="1100" b="1" dirty="0">
                <a:latin typeface="Courier" pitchFamily="2" charset="0"/>
              </a:rPr>
              <a:t>'com.android.support:appcompat-v7:25.3.0'</a:t>
            </a:r>
            <a:br>
              <a:rPr lang="en-US" sz="1100" b="1" dirty="0">
                <a:latin typeface="Courier" pitchFamily="2" charset="0"/>
              </a:rPr>
            </a:br>
            <a:r>
              <a:rPr lang="en-US" sz="1100" b="1" dirty="0">
                <a:latin typeface="Courier" pitchFamily="2" charset="0"/>
              </a:rPr>
              <a:t>    </a:t>
            </a:r>
            <a:r>
              <a:rPr lang="en-US" sz="1100" dirty="0" err="1">
                <a:latin typeface="Courier" pitchFamily="2" charset="0"/>
              </a:rPr>
              <a:t>testCompile</a:t>
            </a:r>
            <a:r>
              <a:rPr lang="en-US" sz="1100" dirty="0">
                <a:latin typeface="Courier" pitchFamily="2" charset="0"/>
              </a:rPr>
              <a:t> </a:t>
            </a:r>
            <a:r>
              <a:rPr lang="en-US" sz="1100" b="1" dirty="0">
                <a:latin typeface="Courier" pitchFamily="2" charset="0"/>
              </a:rPr>
              <a:t>'junit:junit:4.12'</a:t>
            </a:r>
            <a:br>
              <a:rPr lang="en-US" sz="1100" b="1" dirty="0">
                <a:latin typeface="Courier" pitchFamily="2" charset="0"/>
              </a:rPr>
            </a:br>
            <a:r>
              <a:rPr lang="en-US" sz="1100" dirty="0">
                <a:latin typeface="Courier" pitchFamily="2" charset="0"/>
              </a:rPr>
              <a:t>}</a:t>
            </a:r>
            <a:br>
              <a:rPr lang="en-US" sz="1100" dirty="0">
                <a:latin typeface="Courier" pitchFamily="2" charset="0"/>
              </a:rPr>
            </a:br>
            <a:endParaRPr lang="en-US" sz="1100" dirty="0">
              <a:latin typeface="Courier" pitchFamily="2" charset="0"/>
            </a:endParaRPr>
          </a:p>
        </p:txBody>
      </p:sp>
    </p:spTree>
    <p:extLst>
      <p:ext uri="{BB962C8B-B14F-4D97-AF65-F5344CB8AC3E}">
        <p14:creationId xmlns:p14="http://schemas.microsoft.com/office/powerpoint/2010/main" val="3498948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3DC3-8009-2144-A9EB-56CE2BB951D7}"/>
              </a:ext>
            </a:extLst>
          </p:cNvPr>
          <p:cNvSpPr>
            <a:spLocks noGrp="1"/>
          </p:cNvSpPr>
          <p:nvPr>
            <p:ph type="title"/>
          </p:nvPr>
        </p:nvSpPr>
        <p:spPr/>
        <p:txBody>
          <a:bodyPr/>
          <a:lstStyle/>
          <a:p>
            <a:r>
              <a:rPr lang="en-US" dirty="0"/>
              <a:t>Minimum </a:t>
            </a:r>
            <a:r>
              <a:rPr lang="en-US" dirty="0" err="1"/>
              <a:t>sdk</a:t>
            </a:r>
            <a:endParaRPr lang="en-US" dirty="0"/>
          </a:p>
        </p:txBody>
      </p:sp>
      <p:sp>
        <p:nvSpPr>
          <p:cNvPr id="3" name="Content Placeholder 2">
            <a:extLst>
              <a:ext uri="{FF2B5EF4-FFF2-40B4-BE49-F238E27FC236}">
                <a16:creationId xmlns:a16="http://schemas.microsoft.com/office/drawing/2014/main" id="{E69EFA1B-0EFD-6245-A481-EAD12090D883}"/>
              </a:ext>
            </a:extLst>
          </p:cNvPr>
          <p:cNvSpPr>
            <a:spLocks noGrp="1"/>
          </p:cNvSpPr>
          <p:nvPr>
            <p:ph idx="1"/>
          </p:nvPr>
        </p:nvSpPr>
        <p:spPr/>
        <p:txBody>
          <a:bodyPr>
            <a:normAutofit/>
          </a:bodyPr>
          <a:lstStyle/>
          <a:p>
            <a:r>
              <a:rPr lang="en-US" dirty="0"/>
              <a:t>The </a:t>
            </a:r>
            <a:r>
              <a:rPr lang="en-US" dirty="0" err="1"/>
              <a:t>minSdkVersion</a:t>
            </a:r>
            <a:r>
              <a:rPr lang="en-US" dirty="0"/>
              <a:t> value is a hard floor below which the OS should refuse to install the app.</a:t>
            </a:r>
          </a:p>
          <a:p>
            <a:r>
              <a:rPr lang="en-US" dirty="0"/>
              <a:t>For example - By setting this version to API level 19 (KitKat), you give Android permission to install </a:t>
            </a:r>
            <a:r>
              <a:rPr lang="en-US" dirty="0" err="1"/>
              <a:t>GeoQuiz</a:t>
            </a:r>
            <a:r>
              <a:rPr lang="en-US" dirty="0"/>
              <a:t> on devices running KitKat or higher. </a:t>
            </a:r>
          </a:p>
          <a:p>
            <a:r>
              <a:rPr lang="en-US" dirty="0"/>
              <a:t>Android will refuse to install </a:t>
            </a:r>
            <a:r>
              <a:rPr lang="en-US" dirty="0" err="1"/>
              <a:t>GeoQuiz</a:t>
            </a:r>
            <a:r>
              <a:rPr lang="en-US" dirty="0"/>
              <a:t> on a device running, say, Jelly Bean.</a:t>
            </a:r>
          </a:p>
          <a:p>
            <a:endParaRPr lang="en-US" dirty="0"/>
          </a:p>
        </p:txBody>
      </p:sp>
    </p:spTree>
    <p:extLst>
      <p:ext uri="{BB962C8B-B14F-4D97-AF65-F5344CB8AC3E}">
        <p14:creationId xmlns:p14="http://schemas.microsoft.com/office/powerpoint/2010/main" val="1713454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2821-56D5-1E49-BF39-68ECDF3D987E}"/>
              </a:ext>
            </a:extLst>
          </p:cNvPr>
          <p:cNvSpPr>
            <a:spLocks noGrp="1"/>
          </p:cNvSpPr>
          <p:nvPr>
            <p:ph type="title"/>
          </p:nvPr>
        </p:nvSpPr>
        <p:spPr/>
        <p:txBody>
          <a:bodyPr/>
          <a:lstStyle/>
          <a:p>
            <a:r>
              <a:rPr lang="en-US" dirty="0"/>
              <a:t>Target SDK</a:t>
            </a:r>
          </a:p>
        </p:txBody>
      </p:sp>
      <p:sp>
        <p:nvSpPr>
          <p:cNvPr id="3" name="Content Placeholder 2">
            <a:extLst>
              <a:ext uri="{FF2B5EF4-FFF2-40B4-BE49-F238E27FC236}">
                <a16:creationId xmlns:a16="http://schemas.microsoft.com/office/drawing/2014/main" id="{A92C6161-03B4-F643-94C3-ECEC7831F5F2}"/>
              </a:ext>
            </a:extLst>
          </p:cNvPr>
          <p:cNvSpPr>
            <a:spLocks noGrp="1"/>
          </p:cNvSpPr>
          <p:nvPr>
            <p:ph idx="1"/>
          </p:nvPr>
        </p:nvSpPr>
        <p:spPr/>
        <p:txBody>
          <a:bodyPr>
            <a:normAutofit fontScale="92500" lnSpcReduction="10000"/>
          </a:bodyPr>
          <a:lstStyle/>
          <a:p>
            <a:r>
              <a:rPr lang="en-US" dirty="0"/>
              <a:t>The </a:t>
            </a:r>
            <a:r>
              <a:rPr lang="en-US" dirty="0" err="1"/>
              <a:t>targetSdkVersion</a:t>
            </a:r>
            <a:r>
              <a:rPr lang="en-US" dirty="0"/>
              <a:t> value tells Android which API level your app is designed to run on. Most often this will be the latest Android release.</a:t>
            </a:r>
          </a:p>
          <a:p>
            <a:r>
              <a:rPr lang="en-US" dirty="0"/>
              <a:t>When would you lower the target SDK? New SDK releases can change how your app appears on a device or even how the OS behaves behind the scenes. </a:t>
            </a:r>
          </a:p>
          <a:p>
            <a:r>
              <a:rPr lang="en-US" dirty="0"/>
              <a:t>If you have already designed an app, you should confirm that it works as expected on new releases.</a:t>
            </a:r>
          </a:p>
          <a:p>
            <a:endParaRPr lang="en-US" dirty="0"/>
          </a:p>
        </p:txBody>
      </p:sp>
    </p:spTree>
    <p:extLst>
      <p:ext uri="{BB962C8B-B14F-4D97-AF65-F5344CB8AC3E}">
        <p14:creationId xmlns:p14="http://schemas.microsoft.com/office/powerpoint/2010/main" val="1508365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6D8A-D89B-2540-9E55-76AB22562F96}"/>
              </a:ext>
            </a:extLst>
          </p:cNvPr>
          <p:cNvSpPr>
            <a:spLocks noGrp="1"/>
          </p:cNvSpPr>
          <p:nvPr>
            <p:ph type="title"/>
          </p:nvPr>
        </p:nvSpPr>
        <p:spPr/>
        <p:txBody>
          <a:bodyPr/>
          <a:lstStyle/>
          <a:p>
            <a:r>
              <a:rPr lang="en-US" dirty="0"/>
              <a:t>Compile SDK</a:t>
            </a:r>
          </a:p>
        </p:txBody>
      </p:sp>
      <p:sp>
        <p:nvSpPr>
          <p:cNvPr id="3" name="Content Placeholder 2">
            <a:extLst>
              <a:ext uri="{FF2B5EF4-FFF2-40B4-BE49-F238E27FC236}">
                <a16:creationId xmlns:a16="http://schemas.microsoft.com/office/drawing/2014/main" id="{B30CC9D3-5A76-8549-A4E9-F44B548DA0D1}"/>
              </a:ext>
            </a:extLst>
          </p:cNvPr>
          <p:cNvSpPr>
            <a:spLocks noGrp="1"/>
          </p:cNvSpPr>
          <p:nvPr>
            <p:ph idx="1"/>
          </p:nvPr>
        </p:nvSpPr>
        <p:spPr/>
        <p:txBody>
          <a:bodyPr>
            <a:normAutofit fontScale="70000" lnSpcReduction="20000"/>
          </a:bodyPr>
          <a:lstStyle/>
          <a:p>
            <a:r>
              <a:rPr lang="en-US" dirty="0"/>
              <a:t>This setting is not used to update the </a:t>
            </a:r>
            <a:r>
              <a:rPr lang="en-US" dirty="0" err="1"/>
              <a:t>AndroidManifest.xml</a:t>
            </a:r>
            <a:r>
              <a:rPr lang="en-US" dirty="0"/>
              <a:t> file. </a:t>
            </a:r>
          </a:p>
          <a:p>
            <a:pPr lvl="1"/>
            <a:r>
              <a:rPr lang="en-US" dirty="0"/>
              <a:t>Whereas the minimum and target SDK versions are placed in the manifest when you build your app to advertise those values to the OS, the compile SDK version is private information between you and the compiler.</a:t>
            </a:r>
          </a:p>
          <a:p>
            <a:r>
              <a:rPr lang="en-US" dirty="0"/>
              <a:t>Android’s features are exposed through the classes and methods in the SDK. The compile SDK version, or build target, specifies which version to use when building your own code. </a:t>
            </a:r>
          </a:p>
          <a:p>
            <a:r>
              <a:rPr lang="en-US" dirty="0"/>
              <a:t>You can modify the minimum SDK version, target SDK version, and compile SDK version in your </a:t>
            </a:r>
            <a:r>
              <a:rPr lang="en-US" dirty="0" err="1"/>
              <a:t>build.gradle</a:t>
            </a:r>
            <a:r>
              <a:rPr lang="en-US" dirty="0"/>
              <a:t> file, but note that modification of this file requires that you sync your project with the Gradle changes before they will be reflected. </a:t>
            </a:r>
          </a:p>
          <a:p>
            <a:r>
              <a:rPr lang="en-US" dirty="0"/>
              <a:t>To do this, select Tools → Android → Sync Project with Gradle Files. This will trigger a fresh build of your project with the updated values. </a:t>
            </a:r>
          </a:p>
        </p:txBody>
      </p:sp>
    </p:spTree>
    <p:extLst>
      <p:ext uri="{BB962C8B-B14F-4D97-AF65-F5344CB8AC3E}">
        <p14:creationId xmlns:p14="http://schemas.microsoft.com/office/powerpoint/2010/main" val="167701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Choose Empty Activity</a:t>
            </a:r>
          </a:p>
        </p:txBody>
      </p:sp>
      <p:sp>
        <p:nvSpPr>
          <p:cNvPr id="7" name="Content Placeholder 6"/>
          <p:cNvSpPr>
            <a:spLocks noGrp="1"/>
          </p:cNvSpPr>
          <p:nvPr>
            <p:ph sz="half" idx="1"/>
          </p:nvPr>
        </p:nvSpPr>
        <p:spPr>
          <a:xfrm>
            <a:off x="457200" y="1600201"/>
            <a:ext cx="4038600" cy="2228850"/>
          </a:xfrm>
        </p:spPr>
        <p:txBody>
          <a:bodyPr>
            <a:normAutofit fontScale="70000" lnSpcReduction="20000"/>
          </a:bodyPr>
          <a:lstStyle/>
          <a:p>
            <a:r>
              <a:rPr lang="en-US" dirty="0"/>
              <a:t>Set Activity Name to </a:t>
            </a:r>
            <a:r>
              <a:rPr lang="en-US" dirty="0" err="1"/>
              <a:t>CheatActivity</a:t>
            </a:r>
            <a:r>
              <a:rPr lang="en-US" dirty="0"/>
              <a:t>. This is the name of your Activity subclass. Layout Name will be automatically set to </a:t>
            </a:r>
            <a:r>
              <a:rPr lang="en-US" dirty="0" err="1"/>
              <a:t>activity_cheat</a:t>
            </a:r>
            <a:r>
              <a:rPr lang="en-US" dirty="0"/>
              <a:t>. This will be the base name of the layout file the wizard creates.</a:t>
            </a:r>
          </a:p>
          <a:p>
            <a:endParaRPr lang="en-US" dirty="0"/>
          </a:p>
        </p:txBody>
      </p:sp>
      <p:pic>
        <p:nvPicPr>
          <p:cNvPr id="6" name="Content Placeholder 5">
            <a:extLst>
              <a:ext uri="{FF2B5EF4-FFF2-40B4-BE49-F238E27FC236}">
                <a16:creationId xmlns:a16="http://schemas.microsoft.com/office/drawing/2014/main" id="{EEFAE911-BB0B-7E4E-A40C-D5DC0ECD5E90}"/>
              </a:ext>
            </a:extLst>
          </p:cNvPr>
          <p:cNvPicPr>
            <a:picLocks noGrp="1" noChangeAspect="1"/>
          </p:cNvPicPr>
          <p:nvPr>
            <p:ph sz="half" idx="2"/>
          </p:nvPr>
        </p:nvPicPr>
        <p:blipFill>
          <a:blip r:embed="rId2"/>
          <a:stretch>
            <a:fillRect/>
          </a:stretch>
        </p:blipFill>
        <p:spPr>
          <a:xfrm>
            <a:off x="4259097" y="2639737"/>
            <a:ext cx="4713453" cy="3989664"/>
          </a:xfrm>
        </p:spPr>
      </p:pic>
    </p:spTree>
    <p:extLst>
      <p:ext uri="{BB962C8B-B14F-4D97-AF65-F5344CB8AC3E}">
        <p14:creationId xmlns:p14="http://schemas.microsoft.com/office/powerpoint/2010/main" val="917618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8195-43FF-2546-81B8-DFE0B88AE3C4}"/>
              </a:ext>
            </a:extLst>
          </p:cNvPr>
          <p:cNvSpPr>
            <a:spLocks noGrp="1"/>
          </p:cNvSpPr>
          <p:nvPr>
            <p:ph type="title"/>
          </p:nvPr>
        </p:nvSpPr>
        <p:spPr/>
        <p:txBody>
          <a:bodyPr>
            <a:normAutofit fontScale="90000"/>
          </a:bodyPr>
          <a:lstStyle/>
          <a:p>
            <a:r>
              <a:rPr lang="en-US" dirty="0"/>
              <a:t>How to check build version of your app</a:t>
            </a:r>
          </a:p>
        </p:txBody>
      </p:sp>
      <p:sp>
        <p:nvSpPr>
          <p:cNvPr id="3" name="Content Placeholder 2">
            <a:extLst>
              <a:ext uri="{FF2B5EF4-FFF2-40B4-BE49-F238E27FC236}">
                <a16:creationId xmlns:a16="http://schemas.microsoft.com/office/drawing/2014/main" id="{531F5D07-4BB0-374C-B02F-C5BDF834C735}"/>
              </a:ext>
            </a:extLst>
          </p:cNvPr>
          <p:cNvSpPr>
            <a:spLocks noGrp="1"/>
          </p:cNvSpPr>
          <p:nvPr>
            <p:ph idx="1"/>
          </p:nvPr>
        </p:nvSpPr>
        <p:spPr/>
        <p:txBody>
          <a:bodyPr/>
          <a:lstStyle/>
          <a:p>
            <a:pPr marL="0" indent="0">
              <a:buNone/>
            </a:pPr>
            <a:r>
              <a:rPr lang="en-US" dirty="0">
                <a:latin typeface="Courier" pitchFamily="2" charset="0"/>
              </a:rPr>
              <a:t>if (</a:t>
            </a:r>
            <a:r>
              <a:rPr lang="en-US" dirty="0" err="1">
                <a:latin typeface="Courier" pitchFamily="2" charset="0"/>
              </a:rPr>
              <a:t>Build.VERSION.SDK_INT</a:t>
            </a:r>
            <a:r>
              <a:rPr lang="en-US" dirty="0">
                <a:latin typeface="Courier" pitchFamily="2" charset="0"/>
              </a:rPr>
              <a:t> &gt;= </a:t>
            </a:r>
            <a:r>
              <a:rPr lang="en-US" dirty="0" err="1">
                <a:latin typeface="Courier" pitchFamily="2" charset="0"/>
              </a:rPr>
              <a:t>Build.VERSION_CODES.LOLLIPOP</a:t>
            </a:r>
            <a:r>
              <a:rPr lang="en-US" dirty="0">
                <a:latin typeface="Courier" pitchFamily="2" charset="0"/>
              </a:rPr>
              <a:t>) {</a:t>
            </a:r>
          </a:p>
          <a:p>
            <a:pPr marL="0" indent="0">
              <a:buNone/>
            </a:pPr>
            <a:endParaRPr lang="en-US" dirty="0">
              <a:latin typeface="Courier" pitchFamily="2" charset="0"/>
            </a:endParaRPr>
          </a:p>
          <a:p>
            <a:pPr marL="0" indent="0">
              <a:buNone/>
            </a:pPr>
            <a:endParaRPr lang="en-US" dirty="0">
              <a:latin typeface="Courier" pitchFamily="2" charset="0"/>
            </a:endParaRPr>
          </a:p>
          <a:p>
            <a:pPr marL="0" indent="0">
              <a:buNone/>
            </a:pPr>
            <a:r>
              <a:rPr lang="en-US" dirty="0">
                <a:latin typeface="Courier" pitchFamily="2" charset="0"/>
              </a:rPr>
              <a:t>//</a:t>
            </a:r>
            <a:r>
              <a:rPr lang="en-US">
                <a:latin typeface="Courier" pitchFamily="2" charset="0"/>
              </a:rPr>
              <a:t>do something…….</a:t>
            </a:r>
            <a:endParaRPr lang="en-US" dirty="0">
              <a:latin typeface="Courier" pitchFamily="2" charset="0"/>
            </a:endParaRPr>
          </a:p>
          <a:p>
            <a:pPr marL="0" indent="0">
              <a:buNone/>
            </a:pPr>
            <a:endParaRPr lang="en-US" dirty="0">
              <a:latin typeface="Courier" pitchFamily="2" charset="0"/>
            </a:endParaRPr>
          </a:p>
          <a:p>
            <a:pPr marL="0" indent="0">
              <a:buNone/>
            </a:pPr>
            <a:r>
              <a:rPr lang="en-US" dirty="0">
                <a:latin typeface="Courier" pitchFamily="2" charset="0"/>
              </a:rPr>
              <a:t>}</a:t>
            </a:r>
          </a:p>
          <a:p>
            <a:endParaRPr lang="en-US" dirty="0"/>
          </a:p>
        </p:txBody>
      </p:sp>
    </p:spTree>
    <p:extLst>
      <p:ext uri="{BB962C8B-B14F-4D97-AF65-F5344CB8AC3E}">
        <p14:creationId xmlns:p14="http://schemas.microsoft.com/office/powerpoint/2010/main" val="302770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Add the following code to layout </a:t>
            </a:r>
          </a:p>
        </p:txBody>
      </p:sp>
      <p:sp>
        <p:nvSpPr>
          <p:cNvPr id="5" name="Content Placeholder 4"/>
          <p:cNvSpPr>
            <a:spLocks noGrp="1"/>
          </p:cNvSpPr>
          <p:nvPr>
            <p:ph idx="1"/>
          </p:nvPr>
        </p:nvSpPr>
        <p:spPr>
          <a:xfrm>
            <a:off x="457200" y="1412957"/>
            <a:ext cx="8229600" cy="4525963"/>
          </a:xfrm>
        </p:spPr>
        <p:txBody>
          <a:bodyPr>
            <a:noAutofit/>
          </a:bodyPr>
          <a:lstStyle/>
          <a:p>
            <a:pPr marL="0" indent="0">
              <a:buNone/>
            </a:pPr>
            <a:r>
              <a:rPr lang="en-US" sz="1100" dirty="0">
                <a:latin typeface="Courier"/>
                <a:cs typeface="Courier"/>
              </a:rPr>
              <a:t>&lt;?xml version=</a:t>
            </a:r>
            <a:r>
              <a:rPr lang="en-US" sz="1100" i="1" dirty="0">
                <a:latin typeface="Courier"/>
                <a:cs typeface="Courier"/>
              </a:rPr>
              <a:t>"1.0" encoding="utf-8"?&gt;</a:t>
            </a:r>
          </a:p>
          <a:p>
            <a:pPr marL="0" indent="0">
              <a:buNone/>
            </a:pPr>
            <a:r>
              <a:rPr lang="en-US" sz="1100" dirty="0">
                <a:latin typeface="Courier"/>
                <a:cs typeface="Courier"/>
              </a:rPr>
              <a:t>&lt;</a:t>
            </a:r>
            <a:r>
              <a:rPr lang="en-US" sz="1100" dirty="0" err="1">
                <a:latin typeface="Courier"/>
                <a:cs typeface="Courier"/>
              </a:rPr>
              <a:t>LinearLayout</a:t>
            </a:r>
            <a:r>
              <a:rPr lang="en-US" sz="1100" dirty="0">
                <a:latin typeface="Courier"/>
                <a:cs typeface="Courier"/>
              </a:rPr>
              <a:t> </a:t>
            </a:r>
            <a:r>
              <a:rPr lang="en-US" sz="1100" dirty="0" err="1">
                <a:latin typeface="Courier"/>
                <a:cs typeface="Courier"/>
              </a:rPr>
              <a:t>xmlns:android</a:t>
            </a:r>
            <a:r>
              <a:rPr lang="en-US" sz="1100" dirty="0">
                <a:latin typeface="Courier"/>
                <a:cs typeface="Courier"/>
              </a:rPr>
              <a:t>=</a:t>
            </a:r>
            <a:r>
              <a:rPr lang="en-US" sz="1100" i="1" dirty="0">
                <a:latin typeface="Courier"/>
                <a:cs typeface="Courier"/>
              </a:rPr>
              <a:t>"http://</a:t>
            </a:r>
            <a:r>
              <a:rPr lang="en-US" sz="1100" i="1" dirty="0" err="1">
                <a:latin typeface="Courier"/>
                <a:cs typeface="Courier"/>
              </a:rPr>
              <a:t>schemas.android.com</a:t>
            </a:r>
            <a:r>
              <a:rPr lang="en-US" sz="1100" i="1" dirty="0">
                <a:latin typeface="Courier"/>
                <a:cs typeface="Courier"/>
              </a:rPr>
              <a:t>/</a:t>
            </a:r>
            <a:r>
              <a:rPr lang="en-US" sz="1100" i="1" dirty="0" err="1">
                <a:latin typeface="Courier"/>
                <a:cs typeface="Courier"/>
              </a:rPr>
              <a:t>apk</a:t>
            </a:r>
            <a:r>
              <a:rPr lang="en-US" sz="1100" i="1" dirty="0">
                <a:latin typeface="Courier"/>
                <a:cs typeface="Courier"/>
              </a:rPr>
              <a:t>/res/android"</a:t>
            </a:r>
          </a:p>
          <a:p>
            <a:pPr marL="0" indent="0">
              <a:buNone/>
            </a:pPr>
            <a:r>
              <a:rPr lang="en-US" sz="1100" dirty="0">
                <a:latin typeface="Courier"/>
                <a:cs typeface="Courier"/>
              </a:rPr>
              <a:t>  </a:t>
            </a:r>
            <a:r>
              <a:rPr lang="en-US" sz="1100" dirty="0" err="1">
                <a:latin typeface="Courier"/>
                <a:cs typeface="Courier"/>
              </a:rPr>
              <a:t>android:layout_width</a:t>
            </a:r>
            <a:r>
              <a:rPr lang="en-US" sz="1100" dirty="0">
                <a:latin typeface="Courier"/>
                <a:cs typeface="Courier"/>
              </a:rPr>
              <a:t>=</a:t>
            </a:r>
            <a:r>
              <a:rPr lang="en-US" sz="1100" i="1" dirty="0">
                <a:latin typeface="Courier"/>
                <a:cs typeface="Courier"/>
              </a:rPr>
              <a:t>"</a:t>
            </a:r>
            <a:r>
              <a:rPr lang="en-US" sz="1100" i="1" dirty="0" err="1">
                <a:latin typeface="Courier"/>
                <a:cs typeface="Courier"/>
              </a:rPr>
              <a:t>match_parent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android:layout_height</a:t>
            </a:r>
            <a:r>
              <a:rPr lang="en-US" sz="1100" dirty="0">
                <a:latin typeface="Courier"/>
                <a:cs typeface="Courier"/>
              </a:rPr>
              <a:t>=</a:t>
            </a:r>
            <a:r>
              <a:rPr lang="en-US" sz="1100" i="1" dirty="0">
                <a:latin typeface="Courier"/>
                <a:cs typeface="Courier"/>
              </a:rPr>
              <a:t>"</a:t>
            </a:r>
            <a:r>
              <a:rPr lang="en-US" sz="1100" i="1" dirty="0" err="1">
                <a:latin typeface="Courier"/>
                <a:cs typeface="Courier"/>
              </a:rPr>
              <a:t>match_parent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android:orientation</a:t>
            </a:r>
            <a:r>
              <a:rPr lang="en-US" sz="1100" dirty="0">
                <a:latin typeface="Courier"/>
                <a:cs typeface="Courier"/>
              </a:rPr>
              <a:t>=</a:t>
            </a:r>
            <a:r>
              <a:rPr lang="en-US" sz="1100" i="1" dirty="0">
                <a:latin typeface="Courier"/>
                <a:cs typeface="Courier"/>
              </a:rPr>
              <a:t>"vertical" </a:t>
            </a:r>
          </a:p>
          <a:p>
            <a:pPr marL="0" indent="0">
              <a:buNone/>
            </a:pPr>
            <a:r>
              <a:rPr lang="en-US" sz="1100" dirty="0">
                <a:latin typeface="Courier"/>
                <a:cs typeface="Courier"/>
              </a:rPr>
              <a:t>  </a:t>
            </a:r>
            <a:r>
              <a:rPr lang="en-US" sz="1100" dirty="0" err="1">
                <a:latin typeface="Courier"/>
                <a:cs typeface="Courier"/>
              </a:rPr>
              <a:t>android:gravity</a:t>
            </a:r>
            <a:r>
              <a:rPr lang="en-US" sz="1100" dirty="0">
                <a:latin typeface="Courier"/>
                <a:cs typeface="Courier"/>
              </a:rPr>
              <a:t>=</a:t>
            </a:r>
            <a:r>
              <a:rPr lang="en-US" sz="1100" i="1" dirty="0">
                <a:latin typeface="Courier"/>
                <a:cs typeface="Courier"/>
              </a:rPr>
              <a:t>"center"&gt;</a:t>
            </a:r>
          </a:p>
          <a:p>
            <a:pPr marL="0" indent="0">
              <a:buNone/>
            </a:pPr>
            <a:r>
              <a:rPr lang="en-US" sz="1100" dirty="0">
                <a:latin typeface="Courier"/>
                <a:cs typeface="Courier"/>
              </a:rPr>
              <a:t>  </a:t>
            </a:r>
          </a:p>
          <a:p>
            <a:pPr marL="0" indent="0">
              <a:buNone/>
            </a:pPr>
            <a:r>
              <a:rPr lang="en-US" sz="1100" dirty="0">
                <a:latin typeface="Courier"/>
                <a:cs typeface="Courier"/>
              </a:rPr>
              <a:t>  &lt;</a:t>
            </a:r>
            <a:r>
              <a:rPr lang="en-US" sz="1100" dirty="0" err="1">
                <a:latin typeface="Courier"/>
                <a:cs typeface="Courier"/>
              </a:rPr>
              <a:t>TextView</a:t>
            </a:r>
            <a:endParaRPr lang="en-US" sz="1100" dirty="0">
              <a:latin typeface="Courier"/>
              <a:cs typeface="Courier"/>
            </a:endParaRPr>
          </a:p>
          <a:p>
            <a:pPr marL="0" indent="0">
              <a:buNone/>
            </a:pPr>
            <a:r>
              <a:rPr lang="en-US" sz="1100" dirty="0">
                <a:latin typeface="Courier"/>
                <a:cs typeface="Courier"/>
              </a:rPr>
              <a:t>    </a:t>
            </a:r>
            <a:r>
              <a:rPr lang="en-US" sz="1100" dirty="0" err="1">
                <a:latin typeface="Courier"/>
                <a:cs typeface="Courier"/>
              </a:rPr>
              <a:t>android:layout_width</a:t>
            </a:r>
            <a:r>
              <a:rPr lang="en-US" sz="1100" dirty="0">
                <a:latin typeface="Courier"/>
                <a:cs typeface="Courier"/>
              </a:rPr>
              <a:t>=</a:t>
            </a:r>
            <a:r>
              <a:rPr lang="en-US" sz="1100" i="1" dirty="0">
                <a:latin typeface="Courier"/>
                <a:cs typeface="Courier"/>
              </a:rPr>
              <a:t>"</a:t>
            </a:r>
            <a:r>
              <a:rPr lang="en-US" sz="1100" i="1" dirty="0" err="1">
                <a:latin typeface="Courier"/>
                <a:cs typeface="Courier"/>
              </a:rPr>
              <a:t>wrap_content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android:layout_height</a:t>
            </a:r>
            <a:r>
              <a:rPr lang="en-US" sz="1100" dirty="0">
                <a:latin typeface="Courier"/>
                <a:cs typeface="Courier"/>
              </a:rPr>
              <a:t>=</a:t>
            </a:r>
            <a:r>
              <a:rPr lang="en-US" sz="1100" i="1" dirty="0">
                <a:latin typeface="Courier"/>
                <a:cs typeface="Courier"/>
              </a:rPr>
              <a:t>"</a:t>
            </a:r>
            <a:r>
              <a:rPr lang="en-US" sz="1100" i="1" dirty="0" err="1">
                <a:latin typeface="Courier"/>
                <a:cs typeface="Courier"/>
              </a:rPr>
              <a:t>wrap_content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android:padding</a:t>
            </a:r>
            <a:r>
              <a:rPr lang="en-US" sz="1100" dirty="0">
                <a:latin typeface="Courier"/>
                <a:cs typeface="Courier"/>
              </a:rPr>
              <a:t>=</a:t>
            </a:r>
            <a:r>
              <a:rPr lang="en-US" sz="1100" i="1" dirty="0">
                <a:latin typeface="Courier"/>
                <a:cs typeface="Courier"/>
              </a:rPr>
              <a:t>"24dp"</a:t>
            </a:r>
          </a:p>
          <a:p>
            <a:pPr marL="0" indent="0">
              <a:buNone/>
            </a:pPr>
            <a:r>
              <a:rPr lang="en-US" sz="1100" dirty="0">
                <a:latin typeface="Courier"/>
                <a:cs typeface="Courier"/>
              </a:rPr>
              <a:t>    </a:t>
            </a:r>
            <a:r>
              <a:rPr lang="en-US" sz="1100" dirty="0" err="1">
                <a:latin typeface="Courier"/>
                <a:cs typeface="Courier"/>
              </a:rPr>
              <a:t>android:text</a:t>
            </a:r>
            <a:r>
              <a:rPr lang="en-US" sz="1100" dirty="0">
                <a:latin typeface="Courier"/>
                <a:cs typeface="Courier"/>
              </a:rPr>
              <a:t>=</a:t>
            </a:r>
            <a:r>
              <a:rPr lang="en-US" sz="1100" i="1" dirty="0">
                <a:latin typeface="Courier"/>
                <a:cs typeface="Courier"/>
              </a:rPr>
              <a:t>"@string/</a:t>
            </a:r>
            <a:r>
              <a:rPr lang="en-US" sz="1100" i="1" dirty="0" err="1">
                <a:latin typeface="Courier"/>
                <a:cs typeface="Courier"/>
              </a:rPr>
              <a:t>warning_text</a:t>
            </a:r>
            <a:r>
              <a:rPr lang="en-US" sz="1100" i="1" dirty="0">
                <a:latin typeface="Courier"/>
                <a:cs typeface="Courier"/>
              </a:rPr>
              <a:t>" /&gt;</a:t>
            </a:r>
          </a:p>
          <a:p>
            <a:pPr marL="0" indent="0">
              <a:buNone/>
            </a:pPr>
            <a:endParaRPr lang="en-US" sz="1100" dirty="0">
              <a:latin typeface="Courier"/>
              <a:cs typeface="Courier"/>
            </a:endParaRPr>
          </a:p>
          <a:p>
            <a:pPr marL="0" indent="0">
              <a:buNone/>
            </a:pPr>
            <a:r>
              <a:rPr lang="en-US" sz="1100" dirty="0">
                <a:latin typeface="Courier"/>
                <a:cs typeface="Courier"/>
              </a:rPr>
              <a:t>  &lt;</a:t>
            </a:r>
            <a:r>
              <a:rPr lang="en-US" sz="1100" dirty="0" err="1">
                <a:latin typeface="Courier"/>
                <a:cs typeface="Courier"/>
              </a:rPr>
              <a:t>TextView</a:t>
            </a:r>
            <a:endParaRPr lang="en-US" sz="1100" dirty="0">
              <a:latin typeface="Courier"/>
              <a:cs typeface="Courier"/>
            </a:endParaRPr>
          </a:p>
          <a:p>
            <a:pPr marL="0" indent="0">
              <a:buNone/>
            </a:pPr>
            <a:r>
              <a:rPr lang="en-US" sz="1100" dirty="0">
                <a:latin typeface="Courier"/>
                <a:cs typeface="Courier"/>
              </a:rPr>
              <a:t>    </a:t>
            </a:r>
            <a:r>
              <a:rPr lang="en-US" sz="1100" dirty="0" err="1">
                <a:latin typeface="Courier"/>
                <a:cs typeface="Courier"/>
              </a:rPr>
              <a:t>android:id</a:t>
            </a:r>
            <a:r>
              <a:rPr lang="en-US" sz="1100" dirty="0">
                <a:latin typeface="Courier"/>
                <a:cs typeface="Courier"/>
              </a:rPr>
              <a:t>=</a:t>
            </a:r>
            <a:r>
              <a:rPr lang="en-US" sz="1100" i="1" dirty="0">
                <a:latin typeface="Courier"/>
                <a:cs typeface="Courier"/>
              </a:rPr>
              <a:t>"@+id/</a:t>
            </a:r>
            <a:r>
              <a:rPr lang="en-US" sz="1100" i="1" dirty="0" err="1">
                <a:latin typeface="Courier"/>
                <a:cs typeface="Courier"/>
              </a:rPr>
              <a:t>answerTextView</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android:layout_width</a:t>
            </a:r>
            <a:r>
              <a:rPr lang="en-US" sz="1100" dirty="0">
                <a:latin typeface="Courier"/>
                <a:cs typeface="Courier"/>
              </a:rPr>
              <a:t>=</a:t>
            </a:r>
            <a:r>
              <a:rPr lang="en-US" sz="1100" i="1" dirty="0">
                <a:latin typeface="Courier"/>
                <a:cs typeface="Courier"/>
              </a:rPr>
              <a:t>"</a:t>
            </a:r>
            <a:r>
              <a:rPr lang="en-US" sz="1100" i="1" dirty="0" err="1">
                <a:latin typeface="Courier"/>
                <a:cs typeface="Courier"/>
              </a:rPr>
              <a:t>wrap_content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android:layout_height</a:t>
            </a:r>
            <a:r>
              <a:rPr lang="en-US" sz="1100" dirty="0">
                <a:latin typeface="Courier"/>
                <a:cs typeface="Courier"/>
              </a:rPr>
              <a:t>=</a:t>
            </a:r>
            <a:r>
              <a:rPr lang="en-US" sz="1100" i="1" dirty="0">
                <a:latin typeface="Courier"/>
                <a:cs typeface="Courier"/>
              </a:rPr>
              <a:t>"</a:t>
            </a:r>
            <a:r>
              <a:rPr lang="en-US" sz="1100" i="1" dirty="0" err="1">
                <a:latin typeface="Courier"/>
                <a:cs typeface="Courier"/>
              </a:rPr>
              <a:t>wrap_content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android:padding</a:t>
            </a:r>
            <a:r>
              <a:rPr lang="en-US" sz="1100" dirty="0">
                <a:latin typeface="Courier"/>
                <a:cs typeface="Courier"/>
              </a:rPr>
              <a:t>=</a:t>
            </a:r>
            <a:r>
              <a:rPr lang="en-US" sz="1100" i="1" dirty="0">
                <a:latin typeface="Courier"/>
                <a:cs typeface="Courier"/>
              </a:rPr>
              <a:t>"24dp" /&gt;</a:t>
            </a:r>
          </a:p>
          <a:p>
            <a:pPr marL="0" indent="0">
              <a:buNone/>
            </a:pPr>
            <a:endParaRPr lang="en-US" sz="1100" dirty="0">
              <a:latin typeface="Courier"/>
              <a:cs typeface="Courier"/>
            </a:endParaRPr>
          </a:p>
          <a:p>
            <a:pPr marL="0" indent="0">
              <a:buNone/>
            </a:pPr>
            <a:r>
              <a:rPr lang="en-US" sz="1100" dirty="0">
                <a:latin typeface="Courier"/>
                <a:cs typeface="Courier"/>
              </a:rPr>
              <a:t>  &lt;Button</a:t>
            </a:r>
          </a:p>
          <a:p>
            <a:pPr marL="0" indent="0">
              <a:buNone/>
            </a:pPr>
            <a:r>
              <a:rPr lang="en-US" sz="1100" dirty="0">
                <a:latin typeface="Courier"/>
                <a:cs typeface="Courier"/>
              </a:rPr>
              <a:t>    </a:t>
            </a:r>
            <a:r>
              <a:rPr lang="en-US" sz="1100" dirty="0" err="1">
                <a:latin typeface="Courier"/>
                <a:cs typeface="Courier"/>
              </a:rPr>
              <a:t>android:id</a:t>
            </a:r>
            <a:r>
              <a:rPr lang="en-US" sz="1100" dirty="0">
                <a:latin typeface="Courier"/>
                <a:cs typeface="Courier"/>
              </a:rPr>
              <a:t>=</a:t>
            </a:r>
            <a:r>
              <a:rPr lang="en-US" sz="1100" i="1" dirty="0">
                <a:latin typeface="Courier"/>
                <a:cs typeface="Courier"/>
              </a:rPr>
              <a:t>"@+id/</a:t>
            </a:r>
            <a:r>
              <a:rPr lang="en-US" sz="1100" i="1" dirty="0" err="1">
                <a:latin typeface="Courier"/>
                <a:cs typeface="Courier"/>
              </a:rPr>
              <a:t>showAnswerButton</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android:layout_width</a:t>
            </a:r>
            <a:r>
              <a:rPr lang="en-US" sz="1100" dirty="0">
                <a:latin typeface="Courier"/>
                <a:cs typeface="Courier"/>
              </a:rPr>
              <a:t>=</a:t>
            </a:r>
            <a:r>
              <a:rPr lang="en-US" sz="1100" i="1" dirty="0">
                <a:latin typeface="Courier"/>
                <a:cs typeface="Courier"/>
              </a:rPr>
              <a:t>"</a:t>
            </a:r>
            <a:r>
              <a:rPr lang="en-US" sz="1100" i="1" dirty="0" err="1">
                <a:latin typeface="Courier"/>
                <a:cs typeface="Courier"/>
              </a:rPr>
              <a:t>wrap_content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android:layout_height</a:t>
            </a:r>
            <a:r>
              <a:rPr lang="en-US" sz="1100" dirty="0">
                <a:latin typeface="Courier"/>
                <a:cs typeface="Courier"/>
              </a:rPr>
              <a:t>=</a:t>
            </a:r>
            <a:r>
              <a:rPr lang="en-US" sz="1100" i="1" dirty="0">
                <a:latin typeface="Courier"/>
                <a:cs typeface="Courier"/>
              </a:rPr>
              <a:t>"</a:t>
            </a:r>
            <a:r>
              <a:rPr lang="en-US" sz="1100" i="1" dirty="0" err="1">
                <a:latin typeface="Courier"/>
                <a:cs typeface="Courier"/>
              </a:rPr>
              <a:t>wrap_content</a:t>
            </a:r>
            <a:r>
              <a:rPr lang="en-US" sz="1100" i="1" dirty="0">
                <a:latin typeface="Courier"/>
                <a:cs typeface="Courier"/>
              </a:rPr>
              <a:t>"</a:t>
            </a:r>
          </a:p>
          <a:p>
            <a:pPr marL="0" indent="0">
              <a:buNone/>
            </a:pPr>
            <a:r>
              <a:rPr lang="en-US" sz="1100" dirty="0">
                <a:latin typeface="Courier"/>
                <a:cs typeface="Courier"/>
              </a:rPr>
              <a:t>    </a:t>
            </a:r>
            <a:r>
              <a:rPr lang="en-US" sz="1100" dirty="0" err="1">
                <a:latin typeface="Courier"/>
                <a:cs typeface="Courier"/>
              </a:rPr>
              <a:t>android:text</a:t>
            </a:r>
            <a:r>
              <a:rPr lang="en-US" sz="1100" dirty="0">
                <a:latin typeface="Courier"/>
                <a:cs typeface="Courier"/>
              </a:rPr>
              <a:t>=</a:t>
            </a:r>
            <a:r>
              <a:rPr lang="en-US" sz="1100" i="1" dirty="0">
                <a:latin typeface="Courier"/>
                <a:cs typeface="Courier"/>
              </a:rPr>
              <a:t>"@string/</a:t>
            </a:r>
            <a:r>
              <a:rPr lang="en-US" sz="1100" i="1" dirty="0" err="1">
                <a:latin typeface="Courier"/>
                <a:cs typeface="Courier"/>
              </a:rPr>
              <a:t>show_answer_button</a:t>
            </a:r>
            <a:r>
              <a:rPr lang="en-US" sz="1100" i="1" dirty="0">
                <a:latin typeface="Courier"/>
                <a:cs typeface="Courier"/>
              </a:rPr>
              <a:t>" /&gt;</a:t>
            </a:r>
          </a:p>
          <a:p>
            <a:pPr marL="0" indent="0">
              <a:buNone/>
            </a:pPr>
            <a:endParaRPr lang="en-US" sz="1100" dirty="0">
              <a:latin typeface="Courier"/>
              <a:cs typeface="Courier"/>
            </a:endParaRPr>
          </a:p>
          <a:p>
            <a:pPr marL="0" indent="0">
              <a:buNone/>
            </a:pPr>
            <a:r>
              <a:rPr lang="en-US" sz="1100" dirty="0">
                <a:latin typeface="Courier"/>
                <a:cs typeface="Courier"/>
              </a:rPr>
              <a:t>&lt;/</a:t>
            </a:r>
            <a:r>
              <a:rPr lang="en-US" sz="1100" dirty="0" err="1">
                <a:latin typeface="Courier"/>
                <a:cs typeface="Courier"/>
              </a:rPr>
              <a:t>LinearLayout</a:t>
            </a:r>
            <a:r>
              <a:rPr lang="en-US" sz="1100" dirty="0">
                <a:latin typeface="Courier"/>
                <a:cs typeface="Courier"/>
              </a:rPr>
              <a:t>&gt;</a:t>
            </a:r>
          </a:p>
          <a:p>
            <a:pPr marL="0" indent="0">
              <a:buNone/>
            </a:pPr>
            <a:endParaRPr lang="en-US" sz="1100" dirty="0">
              <a:latin typeface="Courier"/>
              <a:cs typeface="Courier"/>
            </a:endParaRPr>
          </a:p>
        </p:txBody>
      </p:sp>
    </p:spTree>
    <p:extLst>
      <p:ext uri="{BB962C8B-B14F-4D97-AF65-F5344CB8AC3E}">
        <p14:creationId xmlns:p14="http://schemas.microsoft.com/office/powerpoint/2010/main" val="284830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59"/>
            <a:ext cx="8229600" cy="832569"/>
          </a:xfrm>
        </p:spPr>
        <p:txBody>
          <a:bodyPr>
            <a:normAutofit fontScale="90000"/>
          </a:bodyPr>
          <a:lstStyle/>
          <a:p>
            <a:r>
              <a:rPr lang="en-US" dirty="0"/>
              <a:t>Preview </a:t>
            </a:r>
            <a:r>
              <a:rPr lang="en-US" dirty="0" err="1"/>
              <a:t>activity_cheat.xml</a:t>
            </a:r>
            <a:r>
              <a:rPr lang="en-US" dirty="0"/>
              <a:t> (landscape)</a:t>
            </a:r>
          </a:p>
        </p:txBody>
      </p:sp>
      <p:pic>
        <p:nvPicPr>
          <p:cNvPr id="4" name="Content Placeholder 3" descr="Screen Shot 2014-01-22 at 9.08.2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23" r="-487"/>
          <a:stretch/>
        </p:blipFill>
        <p:spPr>
          <a:xfrm>
            <a:off x="1644414" y="1030320"/>
            <a:ext cx="5779871" cy="2714671"/>
          </a:xfrm>
        </p:spPr>
      </p:pic>
      <p:pic>
        <p:nvPicPr>
          <p:cNvPr id="5" name="Picture 4" descr="Screen Shot 2014-01-22 at 9.08.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14" y="3858625"/>
            <a:ext cx="5779871" cy="2967387"/>
          </a:xfrm>
          <a:prstGeom prst="rect">
            <a:avLst/>
          </a:prstGeom>
        </p:spPr>
      </p:pic>
    </p:spTree>
    <p:extLst>
      <p:ext uri="{BB962C8B-B14F-4D97-AF65-F5344CB8AC3E}">
        <p14:creationId xmlns:p14="http://schemas.microsoft.com/office/powerpoint/2010/main" val="209713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AndroidManifest.xml</a:t>
            </a:r>
            <a:endParaRPr lang="en-US" dirty="0"/>
          </a:p>
        </p:txBody>
      </p:sp>
      <p:sp>
        <p:nvSpPr>
          <p:cNvPr id="6" name="Content Placeholder 5"/>
          <p:cNvSpPr>
            <a:spLocks noGrp="1"/>
          </p:cNvSpPr>
          <p:nvPr>
            <p:ph idx="1"/>
          </p:nvPr>
        </p:nvSpPr>
        <p:spPr/>
        <p:txBody>
          <a:bodyPr>
            <a:normAutofit lnSpcReduction="10000"/>
          </a:bodyPr>
          <a:lstStyle/>
          <a:p>
            <a:r>
              <a:rPr lang="en-US" dirty="0"/>
              <a:t>The manifest file is an XML file containing metadata that describes your application to the Android OS</a:t>
            </a:r>
          </a:p>
          <a:p>
            <a:r>
              <a:rPr lang="en-US" dirty="0"/>
              <a:t>File is always named </a:t>
            </a:r>
            <a:r>
              <a:rPr lang="en-US" dirty="0" err="1"/>
              <a:t>AndroidManifest.xml</a:t>
            </a:r>
            <a:endParaRPr lang="en-US" dirty="0"/>
          </a:p>
          <a:p>
            <a:r>
              <a:rPr lang="en-US" dirty="0"/>
              <a:t>Always in root </a:t>
            </a:r>
            <a:r>
              <a:rPr lang="en-US" dirty="0" err="1"/>
              <a:t>dir</a:t>
            </a:r>
            <a:r>
              <a:rPr lang="en-US" dirty="0"/>
              <a:t> of your application package</a:t>
            </a:r>
          </a:p>
          <a:p>
            <a:r>
              <a:rPr lang="en-US" dirty="0"/>
              <a:t>Every activity in your application must be declared in the manifest file. </a:t>
            </a:r>
          </a:p>
          <a:p>
            <a:r>
              <a:rPr lang="en-US" dirty="0"/>
              <a:t>You can specify the permissions your app should contain as it relates to the OS</a:t>
            </a:r>
          </a:p>
        </p:txBody>
      </p:sp>
    </p:spTree>
    <p:extLst>
      <p:ext uri="{BB962C8B-B14F-4D97-AF65-F5344CB8AC3E}">
        <p14:creationId xmlns:p14="http://schemas.microsoft.com/office/powerpoint/2010/main" val="117286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Declare </a:t>
            </a:r>
            <a:r>
              <a:rPr lang="en-US" dirty="0" err="1"/>
              <a:t>CheatActivity</a:t>
            </a:r>
            <a:r>
              <a:rPr lang="en-US" dirty="0"/>
              <a:t> in the Manifest</a:t>
            </a:r>
          </a:p>
        </p:txBody>
      </p:sp>
      <p:sp>
        <p:nvSpPr>
          <p:cNvPr id="3" name="Content Placeholder 2"/>
          <p:cNvSpPr>
            <a:spLocks noGrp="1"/>
          </p:cNvSpPr>
          <p:nvPr>
            <p:ph idx="1"/>
          </p:nvPr>
        </p:nvSpPr>
        <p:spPr/>
        <p:txBody>
          <a:bodyPr>
            <a:noAutofit/>
          </a:bodyPr>
          <a:lstStyle/>
          <a:p>
            <a:pPr marL="0" indent="0">
              <a:buNone/>
            </a:pPr>
            <a:r>
              <a:rPr lang="en-US" sz="900" dirty="0">
                <a:latin typeface="Courier"/>
                <a:cs typeface="Courier"/>
              </a:rPr>
              <a:t>&lt;?xml version=</a:t>
            </a:r>
            <a:r>
              <a:rPr lang="en-US" sz="900" i="1" dirty="0">
                <a:latin typeface="Courier"/>
                <a:cs typeface="Courier"/>
              </a:rPr>
              <a:t>"1.0" encoding="utf-8"?&gt;</a:t>
            </a:r>
          </a:p>
          <a:p>
            <a:pPr marL="0" indent="0">
              <a:buNone/>
            </a:pPr>
            <a:r>
              <a:rPr lang="en-US" sz="900" dirty="0">
                <a:latin typeface="Courier"/>
                <a:cs typeface="Courier"/>
              </a:rPr>
              <a:t>&lt;manifest </a:t>
            </a:r>
            <a:r>
              <a:rPr lang="en-US" sz="900" dirty="0" err="1">
                <a:latin typeface="Courier"/>
                <a:cs typeface="Courier"/>
              </a:rPr>
              <a:t>xmlns:android</a:t>
            </a:r>
            <a:r>
              <a:rPr lang="en-US" sz="900" dirty="0">
                <a:latin typeface="Courier"/>
                <a:cs typeface="Courier"/>
              </a:rPr>
              <a:t>=</a:t>
            </a:r>
            <a:r>
              <a:rPr lang="en-US" sz="900" i="1" dirty="0">
                <a:latin typeface="Courier"/>
                <a:cs typeface="Courier"/>
              </a:rPr>
              <a:t>"http://</a:t>
            </a:r>
            <a:r>
              <a:rPr lang="en-US" sz="900" i="1" dirty="0" err="1">
                <a:latin typeface="Courier"/>
                <a:cs typeface="Courier"/>
              </a:rPr>
              <a:t>schemas.android.com</a:t>
            </a:r>
            <a:r>
              <a:rPr lang="en-US" sz="900" i="1" dirty="0">
                <a:latin typeface="Courier"/>
                <a:cs typeface="Courier"/>
              </a:rPr>
              <a:t>/</a:t>
            </a:r>
            <a:r>
              <a:rPr lang="en-US" sz="900" i="1" dirty="0" err="1">
                <a:latin typeface="Courier"/>
                <a:cs typeface="Courier"/>
              </a:rPr>
              <a:t>apk</a:t>
            </a:r>
            <a:r>
              <a:rPr lang="en-US" sz="900" i="1" dirty="0">
                <a:latin typeface="Courier"/>
                <a:cs typeface="Courier"/>
              </a:rPr>
              <a:t>/res/android"</a:t>
            </a:r>
          </a:p>
          <a:p>
            <a:pPr marL="0" indent="0">
              <a:buNone/>
            </a:pPr>
            <a:r>
              <a:rPr lang="en-US" sz="900" dirty="0">
                <a:latin typeface="Courier"/>
                <a:cs typeface="Courier"/>
              </a:rPr>
              <a:t>  package=</a:t>
            </a:r>
            <a:r>
              <a:rPr lang="en-US" sz="900" i="1" dirty="0">
                <a:latin typeface="Courier"/>
                <a:cs typeface="Courier"/>
              </a:rPr>
              <a:t>"</a:t>
            </a:r>
            <a:r>
              <a:rPr lang="en-US" sz="900" i="1" dirty="0" err="1">
                <a:latin typeface="Courier"/>
                <a:cs typeface="Courier"/>
              </a:rPr>
              <a:t>com.bignerdranch.android.geoquiz</a:t>
            </a:r>
            <a:r>
              <a:rPr lang="en-US" sz="900" i="1" dirty="0">
                <a:latin typeface="Courier"/>
                <a:cs typeface="Courier"/>
              </a:rPr>
              <a:t>"</a:t>
            </a:r>
          </a:p>
          <a:p>
            <a:pPr marL="0" indent="0">
              <a:buNone/>
            </a:pPr>
            <a:r>
              <a:rPr lang="en-US" sz="900" dirty="0">
                <a:latin typeface="Courier"/>
                <a:cs typeface="Courier"/>
              </a:rPr>
              <a:t>  </a:t>
            </a:r>
            <a:r>
              <a:rPr lang="en-US" sz="900" dirty="0" err="1">
                <a:latin typeface="Courier"/>
                <a:cs typeface="Courier"/>
              </a:rPr>
              <a:t>android:versionCode</a:t>
            </a:r>
            <a:r>
              <a:rPr lang="en-US" sz="900" dirty="0">
                <a:latin typeface="Courier"/>
                <a:cs typeface="Courier"/>
              </a:rPr>
              <a:t>=</a:t>
            </a:r>
            <a:r>
              <a:rPr lang="en-US" sz="900" i="1" dirty="0">
                <a:latin typeface="Courier"/>
                <a:cs typeface="Courier"/>
              </a:rPr>
              <a:t>"1"</a:t>
            </a:r>
          </a:p>
          <a:p>
            <a:pPr marL="0" indent="0">
              <a:buNone/>
            </a:pPr>
            <a:r>
              <a:rPr lang="en-US" sz="900" dirty="0">
                <a:latin typeface="Courier"/>
                <a:cs typeface="Courier"/>
              </a:rPr>
              <a:t>  </a:t>
            </a:r>
            <a:r>
              <a:rPr lang="en-US" sz="900" dirty="0" err="1">
                <a:latin typeface="Courier"/>
                <a:cs typeface="Courier"/>
              </a:rPr>
              <a:t>android:versionName</a:t>
            </a:r>
            <a:r>
              <a:rPr lang="en-US" sz="900" dirty="0">
                <a:latin typeface="Courier"/>
                <a:cs typeface="Courier"/>
              </a:rPr>
              <a:t>=</a:t>
            </a:r>
            <a:r>
              <a:rPr lang="en-US" sz="900" i="1" dirty="0">
                <a:latin typeface="Courier"/>
                <a:cs typeface="Courier"/>
              </a:rPr>
              <a:t>"1.0" &gt;</a:t>
            </a:r>
          </a:p>
          <a:p>
            <a:pPr marL="0" indent="0">
              <a:buNone/>
            </a:pPr>
            <a:endParaRPr lang="en-US" sz="900" dirty="0">
              <a:latin typeface="Courier"/>
              <a:cs typeface="Courier"/>
            </a:endParaRPr>
          </a:p>
          <a:p>
            <a:pPr marL="0" indent="0">
              <a:buNone/>
            </a:pPr>
            <a:r>
              <a:rPr lang="en-US" sz="900" dirty="0">
                <a:latin typeface="Courier"/>
                <a:cs typeface="Courier"/>
              </a:rPr>
              <a:t>  &lt;uses-</a:t>
            </a:r>
            <a:r>
              <a:rPr lang="en-US" sz="900" dirty="0" err="1">
                <a:latin typeface="Courier"/>
                <a:cs typeface="Courier"/>
              </a:rPr>
              <a:t>sdk</a:t>
            </a:r>
            <a:endParaRPr lang="en-US" sz="900" dirty="0">
              <a:latin typeface="Courier"/>
              <a:cs typeface="Courier"/>
            </a:endParaRPr>
          </a:p>
          <a:p>
            <a:pPr marL="0" indent="0">
              <a:buNone/>
            </a:pPr>
            <a:r>
              <a:rPr lang="en-US" sz="900" dirty="0">
                <a:latin typeface="Courier"/>
                <a:cs typeface="Courier"/>
              </a:rPr>
              <a:t>    </a:t>
            </a:r>
            <a:r>
              <a:rPr lang="en-US" sz="900" dirty="0" err="1">
                <a:latin typeface="Courier"/>
                <a:cs typeface="Courier"/>
              </a:rPr>
              <a:t>android:minSdkVersion</a:t>
            </a:r>
            <a:r>
              <a:rPr lang="en-US" sz="900" dirty="0">
                <a:latin typeface="Courier"/>
                <a:cs typeface="Courier"/>
              </a:rPr>
              <a:t>=</a:t>
            </a:r>
            <a:r>
              <a:rPr lang="en-US" sz="900" i="1" dirty="0">
                <a:latin typeface="Courier"/>
                <a:cs typeface="Courier"/>
              </a:rPr>
              <a:t>"8"</a:t>
            </a:r>
          </a:p>
          <a:p>
            <a:pPr marL="0" indent="0">
              <a:buNone/>
            </a:pPr>
            <a:r>
              <a:rPr lang="en-US" sz="900" dirty="0">
                <a:latin typeface="Courier"/>
                <a:cs typeface="Courier"/>
              </a:rPr>
              <a:t>    </a:t>
            </a:r>
            <a:r>
              <a:rPr lang="en-US" sz="900" dirty="0" err="1">
                <a:latin typeface="Courier"/>
                <a:cs typeface="Courier"/>
              </a:rPr>
              <a:t>android:targetSdkVersion</a:t>
            </a:r>
            <a:r>
              <a:rPr lang="en-US" sz="900" dirty="0">
                <a:latin typeface="Courier"/>
                <a:cs typeface="Courier"/>
              </a:rPr>
              <a:t>=</a:t>
            </a:r>
            <a:r>
              <a:rPr lang="en-US" sz="900" i="1" dirty="0">
                <a:latin typeface="Courier"/>
                <a:cs typeface="Courier"/>
              </a:rPr>
              <a:t>"17" /&gt;</a:t>
            </a:r>
          </a:p>
          <a:p>
            <a:pPr marL="0" indent="0">
              <a:buNone/>
            </a:pPr>
            <a:endParaRPr lang="en-US" sz="900" dirty="0">
              <a:latin typeface="Courier"/>
              <a:cs typeface="Courier"/>
            </a:endParaRPr>
          </a:p>
          <a:p>
            <a:pPr marL="0" indent="0">
              <a:buNone/>
            </a:pPr>
            <a:r>
              <a:rPr lang="en-US" sz="900" dirty="0">
                <a:latin typeface="Courier"/>
                <a:cs typeface="Courier"/>
              </a:rPr>
              <a:t>  &lt;application</a:t>
            </a:r>
          </a:p>
          <a:p>
            <a:pPr marL="0" indent="0">
              <a:buNone/>
            </a:pPr>
            <a:r>
              <a:rPr lang="en-US" sz="900" dirty="0">
                <a:latin typeface="Courier"/>
                <a:cs typeface="Courier"/>
              </a:rPr>
              <a:t>    </a:t>
            </a:r>
            <a:r>
              <a:rPr lang="en-US" sz="900" dirty="0" err="1">
                <a:latin typeface="Courier"/>
                <a:cs typeface="Courier"/>
              </a:rPr>
              <a:t>android:allowBackup</a:t>
            </a:r>
            <a:r>
              <a:rPr lang="en-US" sz="900" dirty="0">
                <a:latin typeface="Courier"/>
                <a:cs typeface="Courier"/>
              </a:rPr>
              <a:t>=</a:t>
            </a:r>
            <a:r>
              <a:rPr lang="en-US" sz="900" i="1" dirty="0">
                <a:latin typeface="Courier"/>
                <a:cs typeface="Courier"/>
              </a:rPr>
              <a:t>"true"</a:t>
            </a:r>
          </a:p>
          <a:p>
            <a:pPr marL="0" indent="0">
              <a:buNone/>
            </a:pPr>
            <a:r>
              <a:rPr lang="en-US" sz="900" dirty="0">
                <a:latin typeface="Courier"/>
                <a:cs typeface="Courier"/>
              </a:rPr>
              <a:t>    </a:t>
            </a:r>
            <a:r>
              <a:rPr lang="en-US" sz="900" dirty="0" err="1">
                <a:latin typeface="Courier"/>
                <a:cs typeface="Courier"/>
              </a:rPr>
              <a:t>android:icon</a:t>
            </a:r>
            <a:r>
              <a:rPr lang="en-US" sz="900" dirty="0">
                <a:latin typeface="Courier"/>
                <a:cs typeface="Courier"/>
              </a:rPr>
              <a:t>=</a:t>
            </a:r>
            <a:r>
              <a:rPr lang="en-US" sz="900" i="1" dirty="0">
                <a:latin typeface="Courier"/>
                <a:cs typeface="Courier"/>
              </a:rPr>
              <a:t>"@</a:t>
            </a:r>
            <a:r>
              <a:rPr lang="en-US" sz="900" i="1" dirty="0" err="1">
                <a:latin typeface="Courier"/>
                <a:cs typeface="Courier"/>
              </a:rPr>
              <a:t>drawable</a:t>
            </a:r>
            <a:r>
              <a:rPr lang="en-US" sz="900" i="1" dirty="0">
                <a:latin typeface="Courier"/>
                <a:cs typeface="Courier"/>
              </a:rPr>
              <a:t>/</a:t>
            </a:r>
            <a:r>
              <a:rPr lang="en-US" sz="900" i="1" dirty="0" err="1">
                <a:latin typeface="Courier"/>
                <a:cs typeface="Courier"/>
              </a:rPr>
              <a:t>ic_launcher</a:t>
            </a:r>
            <a:r>
              <a:rPr lang="en-US" sz="900" i="1" dirty="0">
                <a:latin typeface="Courier"/>
                <a:cs typeface="Courier"/>
              </a:rPr>
              <a:t>"</a:t>
            </a:r>
          </a:p>
          <a:p>
            <a:pPr marL="0" indent="0">
              <a:buNone/>
            </a:pPr>
            <a:r>
              <a:rPr lang="en-US" sz="900" dirty="0">
                <a:latin typeface="Courier"/>
                <a:cs typeface="Courier"/>
              </a:rPr>
              <a:t>    </a:t>
            </a:r>
            <a:r>
              <a:rPr lang="en-US" sz="900" dirty="0" err="1">
                <a:latin typeface="Courier"/>
                <a:cs typeface="Courier"/>
              </a:rPr>
              <a:t>android:label</a:t>
            </a:r>
            <a:r>
              <a:rPr lang="en-US" sz="900" dirty="0">
                <a:latin typeface="Courier"/>
                <a:cs typeface="Courier"/>
              </a:rPr>
              <a:t>=</a:t>
            </a:r>
            <a:r>
              <a:rPr lang="en-US" sz="900" i="1" dirty="0">
                <a:latin typeface="Courier"/>
                <a:cs typeface="Courier"/>
              </a:rPr>
              <a:t>"@string/</a:t>
            </a:r>
            <a:r>
              <a:rPr lang="en-US" sz="900" i="1" dirty="0" err="1">
                <a:latin typeface="Courier"/>
                <a:cs typeface="Courier"/>
              </a:rPr>
              <a:t>app_name</a:t>
            </a:r>
            <a:r>
              <a:rPr lang="en-US" sz="900" i="1" dirty="0">
                <a:latin typeface="Courier"/>
                <a:cs typeface="Courier"/>
              </a:rPr>
              <a:t>"</a:t>
            </a:r>
          </a:p>
          <a:p>
            <a:pPr marL="0" indent="0">
              <a:buNone/>
            </a:pPr>
            <a:r>
              <a:rPr lang="en-US" sz="900" dirty="0">
                <a:latin typeface="Courier"/>
                <a:cs typeface="Courier"/>
              </a:rPr>
              <a:t>    </a:t>
            </a:r>
            <a:r>
              <a:rPr lang="en-US" sz="900" dirty="0" err="1">
                <a:latin typeface="Courier"/>
                <a:cs typeface="Courier"/>
              </a:rPr>
              <a:t>android:theme</a:t>
            </a:r>
            <a:r>
              <a:rPr lang="en-US" sz="900" dirty="0">
                <a:latin typeface="Courier"/>
                <a:cs typeface="Courier"/>
              </a:rPr>
              <a:t>=</a:t>
            </a:r>
            <a:r>
              <a:rPr lang="en-US" sz="900" i="1" dirty="0">
                <a:latin typeface="Courier"/>
                <a:cs typeface="Courier"/>
              </a:rPr>
              <a:t>"@style/</a:t>
            </a:r>
            <a:r>
              <a:rPr lang="en-US" sz="900" i="1" dirty="0" err="1">
                <a:latin typeface="Courier"/>
                <a:cs typeface="Courier"/>
              </a:rPr>
              <a:t>AppTheme</a:t>
            </a:r>
            <a:r>
              <a:rPr lang="en-US" sz="900" i="1" dirty="0">
                <a:latin typeface="Courier"/>
                <a:cs typeface="Courier"/>
              </a:rPr>
              <a:t>" &gt;</a:t>
            </a:r>
          </a:p>
          <a:p>
            <a:pPr marL="0" indent="0">
              <a:buNone/>
            </a:pPr>
            <a:r>
              <a:rPr lang="en-US" sz="900" dirty="0">
                <a:latin typeface="Courier"/>
                <a:cs typeface="Courier"/>
              </a:rPr>
              <a:t>    &lt;activity</a:t>
            </a:r>
          </a:p>
          <a:p>
            <a:pPr marL="0" indent="0">
              <a:buNone/>
            </a:pPr>
            <a:r>
              <a:rPr lang="en-US" sz="900" dirty="0">
                <a:latin typeface="Courier"/>
                <a:cs typeface="Courier"/>
              </a:rPr>
              <a:t>      </a:t>
            </a:r>
            <a:r>
              <a:rPr lang="en-US" sz="900" dirty="0" err="1">
                <a:latin typeface="Courier"/>
                <a:cs typeface="Courier"/>
              </a:rPr>
              <a:t>android:name</a:t>
            </a:r>
            <a:r>
              <a:rPr lang="en-US" sz="900" dirty="0">
                <a:latin typeface="Courier"/>
                <a:cs typeface="Courier"/>
              </a:rPr>
              <a:t>=</a:t>
            </a:r>
            <a:r>
              <a:rPr lang="en-US" sz="900" i="1" dirty="0">
                <a:latin typeface="Courier"/>
                <a:cs typeface="Courier"/>
              </a:rPr>
              <a:t>"</a:t>
            </a:r>
            <a:r>
              <a:rPr lang="en-US" sz="900" i="1" dirty="0" err="1">
                <a:latin typeface="Courier"/>
                <a:cs typeface="Courier"/>
              </a:rPr>
              <a:t>com.bignerdranch.android.geoquiz.QuizActivity</a:t>
            </a:r>
            <a:r>
              <a:rPr lang="en-US" sz="900" i="1" dirty="0">
                <a:latin typeface="Courier"/>
                <a:cs typeface="Courier"/>
              </a:rPr>
              <a:t>"</a:t>
            </a:r>
          </a:p>
          <a:p>
            <a:pPr marL="0" indent="0">
              <a:buNone/>
            </a:pPr>
            <a:r>
              <a:rPr lang="en-US" sz="900" dirty="0">
                <a:latin typeface="Courier"/>
                <a:cs typeface="Courier"/>
              </a:rPr>
              <a:t>      </a:t>
            </a:r>
            <a:r>
              <a:rPr lang="en-US" sz="900" dirty="0" err="1">
                <a:latin typeface="Courier"/>
                <a:cs typeface="Courier"/>
              </a:rPr>
              <a:t>android:label</a:t>
            </a:r>
            <a:r>
              <a:rPr lang="en-US" sz="900" dirty="0">
                <a:latin typeface="Courier"/>
                <a:cs typeface="Courier"/>
              </a:rPr>
              <a:t>=</a:t>
            </a:r>
            <a:r>
              <a:rPr lang="en-US" sz="900" i="1" dirty="0">
                <a:latin typeface="Courier"/>
                <a:cs typeface="Courier"/>
              </a:rPr>
              <a:t>"@string/</a:t>
            </a:r>
            <a:r>
              <a:rPr lang="en-US" sz="900" i="1" dirty="0" err="1">
                <a:latin typeface="Courier"/>
                <a:cs typeface="Courier"/>
              </a:rPr>
              <a:t>app_name</a:t>
            </a:r>
            <a:r>
              <a:rPr lang="en-US" sz="900" i="1" dirty="0">
                <a:latin typeface="Courier"/>
                <a:cs typeface="Courier"/>
              </a:rPr>
              <a:t>" &gt;</a:t>
            </a:r>
          </a:p>
          <a:p>
            <a:pPr marL="0" indent="0">
              <a:buNone/>
            </a:pPr>
            <a:r>
              <a:rPr lang="en-US" sz="900" dirty="0">
                <a:latin typeface="Courier"/>
                <a:cs typeface="Courier"/>
              </a:rPr>
              <a:t>      &lt;intent-filter&gt;</a:t>
            </a:r>
          </a:p>
          <a:p>
            <a:pPr marL="0" indent="0">
              <a:buNone/>
            </a:pPr>
            <a:r>
              <a:rPr lang="en-US" sz="900" dirty="0">
                <a:latin typeface="Courier"/>
                <a:cs typeface="Courier"/>
              </a:rPr>
              <a:t>        &lt;action </a:t>
            </a:r>
            <a:r>
              <a:rPr lang="en-US" sz="900" dirty="0" err="1">
                <a:latin typeface="Courier"/>
                <a:cs typeface="Courier"/>
              </a:rPr>
              <a:t>android:name</a:t>
            </a:r>
            <a:r>
              <a:rPr lang="en-US" sz="900" dirty="0">
                <a:latin typeface="Courier"/>
                <a:cs typeface="Courier"/>
              </a:rPr>
              <a:t>=</a:t>
            </a:r>
            <a:r>
              <a:rPr lang="en-US" sz="900" i="1" dirty="0">
                <a:latin typeface="Courier"/>
                <a:cs typeface="Courier"/>
              </a:rPr>
              <a:t>"</a:t>
            </a:r>
            <a:r>
              <a:rPr lang="en-US" sz="900" i="1" dirty="0" err="1">
                <a:latin typeface="Courier"/>
                <a:cs typeface="Courier"/>
              </a:rPr>
              <a:t>android.intent.action.MAIN</a:t>
            </a:r>
            <a:r>
              <a:rPr lang="en-US" sz="900" i="1" dirty="0">
                <a:latin typeface="Courier"/>
                <a:cs typeface="Courier"/>
              </a:rPr>
              <a:t>" /&gt;</a:t>
            </a:r>
          </a:p>
          <a:p>
            <a:pPr marL="0" indent="0">
              <a:buNone/>
            </a:pPr>
            <a:endParaRPr lang="en-US" sz="900" dirty="0">
              <a:latin typeface="Courier"/>
              <a:cs typeface="Courier"/>
            </a:endParaRPr>
          </a:p>
          <a:p>
            <a:pPr marL="0" indent="0">
              <a:buNone/>
            </a:pPr>
            <a:r>
              <a:rPr lang="en-US" sz="900" dirty="0">
                <a:latin typeface="Courier"/>
                <a:cs typeface="Courier"/>
              </a:rPr>
              <a:t>        &lt;category </a:t>
            </a:r>
            <a:r>
              <a:rPr lang="en-US" sz="900" dirty="0" err="1">
                <a:latin typeface="Courier"/>
                <a:cs typeface="Courier"/>
              </a:rPr>
              <a:t>android:name</a:t>
            </a:r>
            <a:r>
              <a:rPr lang="en-US" sz="900" dirty="0">
                <a:latin typeface="Courier"/>
                <a:cs typeface="Courier"/>
              </a:rPr>
              <a:t>=</a:t>
            </a:r>
            <a:r>
              <a:rPr lang="en-US" sz="900" i="1" dirty="0">
                <a:latin typeface="Courier"/>
                <a:cs typeface="Courier"/>
              </a:rPr>
              <a:t>"</a:t>
            </a:r>
            <a:r>
              <a:rPr lang="en-US" sz="900" i="1" dirty="0" err="1">
                <a:latin typeface="Courier"/>
                <a:cs typeface="Courier"/>
              </a:rPr>
              <a:t>android.intent.category.LAUNCHER</a:t>
            </a:r>
            <a:r>
              <a:rPr lang="en-US" sz="900" i="1" dirty="0">
                <a:latin typeface="Courier"/>
                <a:cs typeface="Courier"/>
              </a:rPr>
              <a:t>" /&gt;</a:t>
            </a:r>
          </a:p>
          <a:p>
            <a:pPr marL="0" indent="0">
              <a:buNone/>
            </a:pPr>
            <a:r>
              <a:rPr lang="en-US" sz="900" dirty="0">
                <a:latin typeface="Courier"/>
                <a:cs typeface="Courier"/>
              </a:rPr>
              <a:t>      &lt;/intent-filter&gt;</a:t>
            </a:r>
          </a:p>
          <a:p>
            <a:pPr marL="0" indent="0">
              <a:buNone/>
            </a:pPr>
            <a:r>
              <a:rPr lang="en-US" sz="900" dirty="0">
                <a:latin typeface="Courier"/>
                <a:cs typeface="Courier"/>
              </a:rPr>
              <a:t>    &lt;/activity&gt;</a:t>
            </a:r>
          </a:p>
          <a:p>
            <a:pPr marL="0" indent="0">
              <a:buNone/>
            </a:pPr>
            <a:r>
              <a:rPr lang="en-US" sz="900" dirty="0">
                <a:latin typeface="Courier"/>
                <a:cs typeface="Courier"/>
              </a:rPr>
              <a:t>    &lt;activity</a:t>
            </a:r>
          </a:p>
          <a:p>
            <a:pPr marL="0" indent="0">
              <a:buNone/>
            </a:pPr>
            <a:r>
              <a:rPr lang="en-US" sz="900" dirty="0">
                <a:latin typeface="Courier"/>
                <a:cs typeface="Courier"/>
              </a:rPr>
              <a:t>      </a:t>
            </a:r>
            <a:r>
              <a:rPr lang="en-US" sz="900" dirty="0" err="1">
                <a:latin typeface="Courier"/>
                <a:cs typeface="Courier"/>
              </a:rPr>
              <a:t>android:name</a:t>
            </a:r>
            <a:r>
              <a:rPr lang="en-US" sz="900" dirty="0">
                <a:latin typeface="Courier"/>
                <a:cs typeface="Courier"/>
              </a:rPr>
              <a:t>=</a:t>
            </a:r>
            <a:r>
              <a:rPr lang="en-US" sz="900" i="1" dirty="0">
                <a:latin typeface="Courier"/>
                <a:cs typeface="Courier"/>
              </a:rPr>
              <a:t>".</a:t>
            </a:r>
            <a:r>
              <a:rPr lang="en-US" sz="900" i="1" dirty="0" err="1">
                <a:latin typeface="Courier"/>
                <a:cs typeface="Courier"/>
              </a:rPr>
              <a:t>CheatActivity</a:t>
            </a:r>
            <a:r>
              <a:rPr lang="en-US" sz="900" i="1" dirty="0">
                <a:latin typeface="Courier"/>
                <a:cs typeface="Courier"/>
              </a:rPr>
              <a:t>"</a:t>
            </a:r>
          </a:p>
          <a:p>
            <a:pPr marL="0" indent="0">
              <a:buNone/>
            </a:pPr>
            <a:r>
              <a:rPr lang="en-US" sz="900" dirty="0">
                <a:latin typeface="Courier"/>
                <a:cs typeface="Courier"/>
              </a:rPr>
              <a:t>      </a:t>
            </a:r>
            <a:r>
              <a:rPr lang="en-US" sz="900" dirty="0" err="1">
                <a:latin typeface="Courier"/>
                <a:cs typeface="Courier"/>
              </a:rPr>
              <a:t>android:label</a:t>
            </a:r>
            <a:r>
              <a:rPr lang="en-US" sz="900" dirty="0">
                <a:latin typeface="Courier"/>
                <a:cs typeface="Courier"/>
              </a:rPr>
              <a:t>=</a:t>
            </a:r>
            <a:r>
              <a:rPr lang="en-US" sz="900" i="1" dirty="0">
                <a:latin typeface="Courier"/>
                <a:cs typeface="Courier"/>
              </a:rPr>
              <a:t>"@string/</a:t>
            </a:r>
            <a:r>
              <a:rPr lang="en-US" sz="900" i="1" dirty="0" err="1">
                <a:latin typeface="Courier"/>
                <a:cs typeface="Courier"/>
              </a:rPr>
              <a:t>app_name</a:t>
            </a:r>
            <a:r>
              <a:rPr lang="en-US" sz="900" i="1" dirty="0">
                <a:latin typeface="Courier"/>
                <a:cs typeface="Courier"/>
              </a:rPr>
              <a:t>" /&gt;</a:t>
            </a:r>
          </a:p>
          <a:p>
            <a:pPr marL="0" indent="0">
              <a:buNone/>
            </a:pPr>
            <a:r>
              <a:rPr lang="en-US" sz="900" dirty="0">
                <a:latin typeface="Courier"/>
                <a:cs typeface="Courier"/>
              </a:rPr>
              <a:t>  &lt;/application&gt;</a:t>
            </a:r>
          </a:p>
          <a:p>
            <a:pPr marL="0" indent="0">
              <a:buNone/>
            </a:pPr>
            <a:endParaRPr lang="en-US" sz="900" dirty="0">
              <a:latin typeface="Courier"/>
              <a:cs typeface="Courier"/>
            </a:endParaRPr>
          </a:p>
          <a:p>
            <a:pPr marL="0" indent="0">
              <a:buNone/>
            </a:pPr>
            <a:r>
              <a:rPr lang="en-US" sz="900" dirty="0">
                <a:latin typeface="Courier"/>
                <a:cs typeface="Courier"/>
              </a:rPr>
              <a:t>&lt;/manifest&gt;</a:t>
            </a:r>
          </a:p>
          <a:p>
            <a:pPr marL="0" indent="0">
              <a:buNone/>
            </a:pPr>
            <a:endParaRPr lang="en-US" sz="900" dirty="0">
              <a:latin typeface="Courier"/>
              <a:cs typeface="Courier"/>
            </a:endParaRPr>
          </a:p>
        </p:txBody>
      </p:sp>
    </p:spTree>
    <p:extLst>
      <p:ext uri="{BB962C8B-B14F-4D97-AF65-F5344CB8AC3E}">
        <p14:creationId xmlns:p14="http://schemas.microsoft.com/office/powerpoint/2010/main" val="716833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4289</TotalTime>
  <Words>3520</Words>
  <Application>Microsoft Macintosh PowerPoint</Application>
  <PresentationFormat>On-screen Show (4:3)</PresentationFormat>
  <Paragraphs>320</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Courier</vt:lpstr>
      <vt:lpstr>Office Theme</vt:lpstr>
      <vt:lpstr>Chapter 5</vt:lpstr>
      <vt:lpstr>Chapter 5 Overview</vt:lpstr>
      <vt:lpstr>Setting up a second activity</vt:lpstr>
      <vt:lpstr>Create a new activity wizard</vt:lpstr>
      <vt:lpstr>Choose Empty Activity</vt:lpstr>
      <vt:lpstr>Add the following code to layout </vt:lpstr>
      <vt:lpstr>Preview activity_cheat.xml (landscape)</vt:lpstr>
      <vt:lpstr>AndroidManifest.xml</vt:lpstr>
      <vt:lpstr>Declare CheatActivity in the Manifest</vt:lpstr>
      <vt:lpstr>Declare CheatActivity in the Manifest</vt:lpstr>
      <vt:lpstr>Adding a Cheat Button to QuizActivity</vt:lpstr>
      <vt:lpstr>Adding a Cheat Button to Landscape QuizActivity</vt:lpstr>
      <vt:lpstr>Code the Cheat Button in QuizActivity.java</vt:lpstr>
      <vt:lpstr>Starting an Activity </vt:lpstr>
      <vt:lpstr>Communicating with Intents</vt:lpstr>
      <vt:lpstr>Android App Components</vt:lpstr>
      <vt:lpstr>Services</vt:lpstr>
      <vt:lpstr>Content Providers</vt:lpstr>
      <vt:lpstr>Content Providers</vt:lpstr>
      <vt:lpstr>Broadcast Recievers</vt:lpstr>
      <vt:lpstr>Broadcast Receivers</vt:lpstr>
      <vt:lpstr>Communicating with Intents</vt:lpstr>
      <vt:lpstr>Communicating with Intents</vt:lpstr>
      <vt:lpstr>Passing Data Between Activities</vt:lpstr>
      <vt:lpstr>Explicit vs Implicit Intents</vt:lpstr>
      <vt:lpstr>Using Intent Extras</vt:lpstr>
      <vt:lpstr>Retrieving Intent Extras</vt:lpstr>
      <vt:lpstr>Enable Cheat Code and Test it (emulator)</vt:lpstr>
      <vt:lpstr>Getting Results Back from Child Activity</vt:lpstr>
      <vt:lpstr>Gertting Results Back from Child Activity Cont</vt:lpstr>
      <vt:lpstr>Setting the Result</vt:lpstr>
      <vt:lpstr>Setting a Result w/ Intent</vt:lpstr>
      <vt:lpstr>Handling the Result</vt:lpstr>
      <vt:lpstr>Handling the Result</vt:lpstr>
      <vt:lpstr>How Android Sees Your Activities</vt:lpstr>
      <vt:lpstr>PowerPoint Presentation</vt:lpstr>
      <vt:lpstr>PowerPoint Presentation</vt:lpstr>
      <vt:lpstr>PowerPoint Presentation</vt:lpstr>
      <vt:lpstr>Challenges</vt:lpstr>
      <vt:lpstr>Chapter 6</vt:lpstr>
      <vt:lpstr>Android SDK Versions</vt:lpstr>
      <vt:lpstr>Android SDK Versions</vt:lpstr>
      <vt:lpstr>Android Device and SDK</vt:lpstr>
      <vt:lpstr>Compatibility and Android Programming</vt:lpstr>
      <vt:lpstr>Target Android Devices</vt:lpstr>
      <vt:lpstr>build.gradle</vt:lpstr>
      <vt:lpstr>Minimum sdk</vt:lpstr>
      <vt:lpstr>Target SDK</vt:lpstr>
      <vt:lpstr>Compile SDK</vt:lpstr>
      <vt:lpstr>How to check build version of your app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Tavaris</dc:creator>
  <cp:lastModifiedBy>Tavaris Thomas</cp:lastModifiedBy>
  <cp:revision>62</cp:revision>
  <dcterms:created xsi:type="dcterms:W3CDTF">2014-01-18T03:29:21Z</dcterms:created>
  <dcterms:modified xsi:type="dcterms:W3CDTF">2018-11-10T16:50:39Z</dcterms:modified>
</cp:coreProperties>
</file>