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57" r:id="rId4"/>
    <p:sldId id="258" r:id="rId5"/>
    <p:sldId id="259" r:id="rId6"/>
    <p:sldId id="260" r:id="rId7"/>
    <p:sldId id="261" r:id="rId8"/>
    <p:sldId id="262" r:id="rId9"/>
    <p:sldId id="303" r:id="rId10"/>
    <p:sldId id="263" r:id="rId11"/>
    <p:sldId id="264" r:id="rId12"/>
    <p:sldId id="266" r:id="rId13"/>
    <p:sldId id="292" r:id="rId14"/>
    <p:sldId id="265" r:id="rId15"/>
    <p:sldId id="293" r:id="rId16"/>
    <p:sldId id="295" r:id="rId17"/>
    <p:sldId id="304" r:id="rId18"/>
    <p:sldId id="305" r:id="rId19"/>
    <p:sldId id="306" r:id="rId20"/>
    <p:sldId id="307" r:id="rId21"/>
    <p:sldId id="268" r:id="rId22"/>
    <p:sldId id="269" r:id="rId23"/>
    <p:sldId id="270" r:id="rId24"/>
    <p:sldId id="271" r:id="rId25"/>
    <p:sldId id="272" r:id="rId26"/>
    <p:sldId id="297" r:id="rId27"/>
    <p:sldId id="273" r:id="rId28"/>
    <p:sldId id="274" r:id="rId29"/>
    <p:sldId id="275" r:id="rId30"/>
    <p:sldId id="298" r:id="rId31"/>
    <p:sldId id="279" r:id="rId32"/>
    <p:sldId id="280" r:id="rId33"/>
    <p:sldId id="281" r:id="rId34"/>
    <p:sldId id="282" r:id="rId35"/>
    <p:sldId id="299" r:id="rId36"/>
    <p:sldId id="283" r:id="rId37"/>
    <p:sldId id="284" r:id="rId38"/>
    <p:sldId id="285" r:id="rId39"/>
    <p:sldId id="286" r:id="rId40"/>
    <p:sldId id="287" r:id="rId41"/>
    <p:sldId id="288" r:id="rId42"/>
    <p:sldId id="290" r:id="rId43"/>
    <p:sldId id="308" r:id="rId44"/>
    <p:sldId id="300" r:id="rId45"/>
    <p:sldId id="301" r:id="rId46"/>
    <p:sldId id="30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74"/>
  </p:normalViewPr>
  <p:slideViewPr>
    <p:cSldViewPr snapToGrid="0" snapToObjects="1">
      <p:cViewPr varScale="1">
        <p:scale>
          <a:sx n="132" d="100"/>
          <a:sy n="132" d="100"/>
        </p:scale>
        <p:origin x="5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94D71B-38A1-BA45-A279-3A6EC44AB2C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48760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4D71B-38A1-BA45-A279-3A6EC44AB2C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278768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4D71B-38A1-BA45-A279-3A6EC44AB2C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1820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4D71B-38A1-BA45-A279-3A6EC44AB2C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27715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94D71B-38A1-BA45-A279-3A6EC44AB2CC}"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136971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94D71B-38A1-BA45-A279-3A6EC44AB2CC}"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12645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94D71B-38A1-BA45-A279-3A6EC44AB2CC}"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365262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94D71B-38A1-BA45-A279-3A6EC44AB2CC}"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295058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4D71B-38A1-BA45-A279-3A6EC44AB2CC}"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273471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94D71B-38A1-BA45-A279-3A6EC44AB2CC}"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375772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94D71B-38A1-BA45-A279-3A6EC44AB2CC}"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600B-139A-C341-AFBD-83E3506F2935}" type="slidenum">
              <a:rPr lang="en-US" smtClean="0"/>
              <a:t>‹#›</a:t>
            </a:fld>
            <a:endParaRPr lang="en-US"/>
          </a:p>
        </p:txBody>
      </p:sp>
    </p:spTree>
    <p:extLst>
      <p:ext uri="{BB962C8B-B14F-4D97-AF65-F5344CB8AC3E}">
        <p14:creationId xmlns:p14="http://schemas.microsoft.com/office/powerpoint/2010/main" val="384476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D71B-38A1-BA45-A279-3A6EC44AB2CC}" type="datetimeFigureOut">
              <a:rPr lang="en-US" smtClean="0"/>
              <a:t>11/9/18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F600B-139A-C341-AFBD-83E3506F2935}" type="slidenum">
              <a:rPr lang="en-US" smtClean="0"/>
              <a:t>‹#›</a:t>
            </a:fld>
            <a:endParaRPr lang="en-US"/>
          </a:p>
        </p:txBody>
      </p:sp>
    </p:spTree>
    <p:extLst>
      <p:ext uri="{BB962C8B-B14F-4D97-AF65-F5344CB8AC3E}">
        <p14:creationId xmlns:p14="http://schemas.microsoft.com/office/powerpoint/2010/main" val="306824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7</a:t>
            </a:r>
          </a:p>
        </p:txBody>
      </p:sp>
      <p:sp>
        <p:nvSpPr>
          <p:cNvPr id="3" name="Subtitle 2"/>
          <p:cNvSpPr>
            <a:spLocks noGrp="1"/>
          </p:cNvSpPr>
          <p:nvPr>
            <p:ph type="subTitle" idx="1"/>
          </p:nvPr>
        </p:nvSpPr>
        <p:spPr/>
        <p:txBody>
          <a:bodyPr/>
          <a:lstStyle/>
          <a:p>
            <a:r>
              <a:rPr lang="en-US" dirty="0"/>
              <a:t>UI Fragments and the Fragment Manager</a:t>
            </a:r>
          </a:p>
        </p:txBody>
      </p:sp>
    </p:spTree>
    <p:extLst>
      <p:ext uri="{BB962C8B-B14F-4D97-AF65-F5344CB8AC3E}">
        <p14:creationId xmlns:p14="http://schemas.microsoft.com/office/powerpoint/2010/main" val="168932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 Criminal Intent Application</a:t>
            </a:r>
          </a:p>
        </p:txBody>
      </p:sp>
      <p:sp>
        <p:nvSpPr>
          <p:cNvPr id="5" name="Content Placeholder 4"/>
          <p:cNvSpPr>
            <a:spLocks noGrp="1"/>
          </p:cNvSpPr>
          <p:nvPr>
            <p:ph sz="half" idx="2"/>
          </p:nvPr>
        </p:nvSpPr>
        <p:spPr/>
        <p:txBody>
          <a:bodyPr>
            <a:normAutofit fontScale="70000" lnSpcReduction="20000"/>
          </a:bodyPr>
          <a:lstStyle/>
          <a:p>
            <a:r>
              <a:rPr lang="en-US" dirty="0"/>
              <a:t>CI is managed by a UI fragment named </a:t>
            </a:r>
            <a:r>
              <a:rPr lang="en-US" b="1" dirty="0" err="1"/>
              <a:t>CrimeFragment</a:t>
            </a:r>
            <a:r>
              <a:rPr lang="en-US" dirty="0"/>
              <a:t>.</a:t>
            </a:r>
          </a:p>
          <a:p>
            <a:r>
              <a:rPr lang="en-US" dirty="0"/>
              <a:t> An instance of </a:t>
            </a:r>
            <a:r>
              <a:rPr lang="en-US" b="1" dirty="0" err="1"/>
              <a:t>CrimeFragment</a:t>
            </a:r>
            <a:r>
              <a:rPr lang="en-US" b="1" dirty="0"/>
              <a:t> </a:t>
            </a:r>
            <a:r>
              <a:rPr lang="en-US" dirty="0"/>
              <a:t>will be </a:t>
            </a:r>
            <a:r>
              <a:rPr lang="en-US" i="1" dirty="0"/>
              <a:t>hosted </a:t>
            </a:r>
            <a:r>
              <a:rPr lang="en-US" dirty="0"/>
              <a:t>by an activity named </a:t>
            </a:r>
            <a:r>
              <a:rPr lang="en-US" b="1" dirty="0" err="1"/>
              <a:t>CrimeActivity</a:t>
            </a:r>
            <a:r>
              <a:rPr lang="en-US" dirty="0"/>
              <a:t>.</a:t>
            </a:r>
          </a:p>
          <a:p>
            <a:r>
              <a:rPr lang="en-US" dirty="0"/>
              <a:t>For now, think of hosting as the activity providing a spot in its view hierarchy where the fragment can place its view. </a:t>
            </a:r>
          </a:p>
          <a:p>
            <a:r>
              <a:rPr lang="en-US" dirty="0"/>
              <a:t>A fragment is incapable of getting a view on screen itself. </a:t>
            </a:r>
          </a:p>
          <a:p>
            <a:pPr lvl="1"/>
            <a:r>
              <a:rPr lang="en-US" dirty="0"/>
              <a:t>Only when it is placed in an activity’s hierarchy will its view appear.</a:t>
            </a:r>
          </a:p>
        </p:txBody>
      </p:sp>
      <p:pic>
        <p:nvPicPr>
          <p:cNvPr id="8" name="Content Placeholder 7">
            <a:extLst>
              <a:ext uri="{FF2B5EF4-FFF2-40B4-BE49-F238E27FC236}">
                <a16:creationId xmlns:a16="http://schemas.microsoft.com/office/drawing/2014/main" id="{59CE5631-FF7D-B342-B380-DDE3F0C5B8BC}"/>
              </a:ext>
            </a:extLst>
          </p:cNvPr>
          <p:cNvPicPr>
            <a:picLocks noGrp="1" noChangeAspect="1"/>
          </p:cNvPicPr>
          <p:nvPr>
            <p:ph sz="half" idx="1"/>
          </p:nvPr>
        </p:nvPicPr>
        <p:blipFill>
          <a:blip r:embed="rId2"/>
          <a:stretch>
            <a:fillRect/>
          </a:stretch>
        </p:blipFill>
        <p:spPr>
          <a:xfrm>
            <a:off x="914399" y="1183728"/>
            <a:ext cx="3099335" cy="5402247"/>
          </a:xfrm>
        </p:spPr>
      </p:pic>
    </p:spTree>
    <p:extLst>
      <p:ext uri="{BB962C8B-B14F-4D97-AF65-F5344CB8AC3E}">
        <p14:creationId xmlns:p14="http://schemas.microsoft.com/office/powerpoint/2010/main" val="326957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Crime Activity Hosting Crime Fragment</a:t>
            </a:r>
          </a:p>
        </p:txBody>
      </p:sp>
      <p:sp>
        <p:nvSpPr>
          <p:cNvPr id="7" name="Text Placeholder 6"/>
          <p:cNvSpPr>
            <a:spLocks noGrp="1"/>
          </p:cNvSpPr>
          <p:nvPr>
            <p:ph type="body" sz="half" idx="2"/>
          </p:nvPr>
        </p:nvSpPr>
        <p:spPr/>
        <p:txBody>
          <a:bodyPr>
            <a:normAutofit/>
          </a:bodyPr>
          <a:lstStyle/>
          <a:p>
            <a:r>
              <a:rPr lang="en-US" dirty="0"/>
              <a:t>You can see that </a:t>
            </a:r>
            <a:r>
              <a:rPr lang="en-US" b="1" dirty="0" err="1"/>
              <a:t>CrimeFragment</a:t>
            </a:r>
            <a:r>
              <a:rPr lang="en-US" b="1" dirty="0"/>
              <a:t> </a:t>
            </a:r>
            <a:r>
              <a:rPr lang="en-US" dirty="0"/>
              <a:t>will do the sort of work that your activities did in </a:t>
            </a:r>
            <a:r>
              <a:rPr lang="en-US" dirty="0" err="1"/>
              <a:t>GeoQuiz</a:t>
            </a:r>
            <a:r>
              <a:rPr lang="en-US" dirty="0"/>
              <a:t>:</a:t>
            </a:r>
          </a:p>
        </p:txBody>
      </p:sp>
      <p:pic>
        <p:nvPicPr>
          <p:cNvPr id="6" name="Picture Placeholder 5">
            <a:extLst>
              <a:ext uri="{FF2B5EF4-FFF2-40B4-BE49-F238E27FC236}">
                <a16:creationId xmlns:a16="http://schemas.microsoft.com/office/drawing/2014/main" id="{354B9459-D311-414F-8477-CE308F82CF5D}"/>
              </a:ext>
            </a:extLst>
          </p:cNvPr>
          <p:cNvPicPr preferRelativeResize="0">
            <a:picLocks noGrp="1"/>
          </p:cNvPicPr>
          <p:nvPr>
            <p:ph type="pic" idx="1"/>
          </p:nvPr>
        </p:nvPicPr>
        <p:blipFill>
          <a:blip r:embed="rId2"/>
          <a:stretch>
            <a:fillRect/>
          </a:stretch>
        </p:blipFill>
        <p:spPr>
          <a:xfrm>
            <a:off x="1087654" y="555859"/>
            <a:ext cx="6631807" cy="4528110"/>
          </a:xfrm>
        </p:spPr>
      </p:pic>
    </p:spTree>
    <p:extLst>
      <p:ext uri="{BB962C8B-B14F-4D97-AF65-F5344CB8AC3E}">
        <p14:creationId xmlns:p14="http://schemas.microsoft.com/office/powerpoint/2010/main" val="321275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Diagram for </a:t>
            </a:r>
            <a:r>
              <a:rPr lang="en-US" dirty="0" err="1"/>
              <a:t>CriminalIntent</a:t>
            </a:r>
            <a:endParaRPr lang="en-US" dirty="0"/>
          </a:p>
        </p:txBody>
      </p:sp>
      <p:sp>
        <p:nvSpPr>
          <p:cNvPr id="4" name="Text Placeholder 3"/>
          <p:cNvSpPr>
            <a:spLocks noGrp="1"/>
          </p:cNvSpPr>
          <p:nvPr>
            <p:ph type="body" sz="half" idx="2"/>
          </p:nvPr>
        </p:nvSpPr>
        <p:spPr>
          <a:xfrm>
            <a:off x="1792288" y="5367338"/>
            <a:ext cx="5486400" cy="1389158"/>
          </a:xfrm>
        </p:spPr>
        <p:txBody>
          <a:bodyPr>
            <a:normAutofit fontScale="77500" lnSpcReduction="20000"/>
          </a:bodyPr>
          <a:lstStyle/>
          <a:p>
            <a:r>
              <a:rPr lang="en-US" dirty="0"/>
              <a:t>For this chapter, you will keep things very simple and use a single instance of </a:t>
            </a:r>
            <a:r>
              <a:rPr lang="en-US" b="1" dirty="0"/>
              <a:t>Crime</a:t>
            </a:r>
            <a:r>
              <a:rPr lang="en-US" dirty="0"/>
              <a:t>.</a:t>
            </a:r>
          </a:p>
          <a:p>
            <a:r>
              <a:rPr lang="en-US" b="1" dirty="0" err="1"/>
              <a:t>CrimeFragment</a:t>
            </a:r>
            <a:r>
              <a:rPr lang="en-US" b="1" dirty="0"/>
              <a:t> </a:t>
            </a:r>
            <a:r>
              <a:rPr lang="en-US" dirty="0"/>
              <a:t>will have a member variable (</a:t>
            </a:r>
            <a:r>
              <a:rPr lang="en-US" dirty="0" err="1"/>
              <a:t>mCrime</a:t>
            </a:r>
            <a:r>
              <a:rPr lang="en-US" dirty="0"/>
              <a:t>) to hold this isolated incident.</a:t>
            </a:r>
          </a:p>
          <a:p>
            <a:r>
              <a:rPr lang="en-US" b="1" dirty="0" err="1"/>
              <a:t>CrimeActivity</a:t>
            </a:r>
            <a:r>
              <a:rPr lang="en-US" dirty="0" err="1"/>
              <a:t>’s</a:t>
            </a:r>
            <a:r>
              <a:rPr lang="en-US" dirty="0"/>
              <a:t> view will consist of a </a:t>
            </a:r>
            <a:r>
              <a:rPr lang="en-US" b="1" dirty="0" err="1"/>
              <a:t>FrameLayout</a:t>
            </a:r>
            <a:r>
              <a:rPr lang="en-US" b="1" dirty="0"/>
              <a:t> </a:t>
            </a:r>
            <a:r>
              <a:rPr lang="en-US" dirty="0"/>
              <a:t>that defines the spot where the</a:t>
            </a:r>
          </a:p>
          <a:p>
            <a:r>
              <a:rPr lang="en-US" b="1" dirty="0" err="1"/>
              <a:t>CrimeFragment</a:t>
            </a:r>
            <a:r>
              <a:rPr lang="en-US" dirty="0" err="1"/>
              <a:t>’s</a:t>
            </a:r>
            <a:r>
              <a:rPr lang="en-US" dirty="0"/>
              <a:t> view will appear.</a:t>
            </a:r>
          </a:p>
          <a:p>
            <a:r>
              <a:rPr lang="en-US" b="1" dirty="0" err="1"/>
              <a:t>CrimeFragment</a:t>
            </a:r>
            <a:r>
              <a:rPr lang="en-US" dirty="0" err="1"/>
              <a:t>’s</a:t>
            </a:r>
            <a:r>
              <a:rPr lang="en-US" dirty="0"/>
              <a:t> view will consist of a </a:t>
            </a:r>
            <a:r>
              <a:rPr lang="en-US" b="1" dirty="0" err="1"/>
              <a:t>LinearLayout</a:t>
            </a:r>
            <a:r>
              <a:rPr lang="en-US" b="1" dirty="0"/>
              <a:t> </a:t>
            </a:r>
            <a:r>
              <a:rPr lang="en-US" dirty="0"/>
              <a:t>and an </a:t>
            </a:r>
            <a:r>
              <a:rPr lang="en-US" b="1" dirty="0" err="1"/>
              <a:t>EditText</a:t>
            </a:r>
            <a:r>
              <a:rPr lang="en-US" dirty="0"/>
              <a:t>.</a:t>
            </a:r>
          </a:p>
          <a:p>
            <a:r>
              <a:rPr lang="en-US" b="1" dirty="0" err="1"/>
              <a:t>CrimeFragment</a:t>
            </a:r>
            <a:r>
              <a:rPr lang="en-US" b="1" dirty="0"/>
              <a:t> </a:t>
            </a:r>
            <a:r>
              <a:rPr lang="en-US" dirty="0"/>
              <a:t>will have a member variable for the </a:t>
            </a:r>
            <a:r>
              <a:rPr lang="en-US" b="1" dirty="0" err="1"/>
              <a:t>EditText</a:t>
            </a:r>
            <a:r>
              <a:rPr lang="en-US" b="1" dirty="0"/>
              <a:t> </a:t>
            </a:r>
            <a:r>
              <a:rPr lang="en-US" dirty="0"/>
              <a:t>(</a:t>
            </a:r>
            <a:r>
              <a:rPr lang="en-US" dirty="0" err="1"/>
              <a:t>mTitleField</a:t>
            </a:r>
            <a:r>
              <a:rPr lang="en-US" dirty="0"/>
              <a:t>) and will set a</a:t>
            </a:r>
          </a:p>
          <a:p>
            <a:r>
              <a:rPr lang="en-US" dirty="0"/>
              <a:t>listener on it to update the model layer when the text changes.</a:t>
            </a:r>
          </a:p>
        </p:txBody>
      </p:sp>
      <p:pic>
        <p:nvPicPr>
          <p:cNvPr id="8" name="Picture Placeholder 7">
            <a:extLst>
              <a:ext uri="{FF2B5EF4-FFF2-40B4-BE49-F238E27FC236}">
                <a16:creationId xmlns:a16="http://schemas.microsoft.com/office/drawing/2014/main" id="{5E7DB327-CB5A-3B49-BA23-454E15F2BFE6}"/>
              </a:ext>
            </a:extLst>
          </p:cNvPr>
          <p:cNvPicPr preferRelativeResize="0">
            <a:picLocks noGrp="1"/>
          </p:cNvPicPr>
          <p:nvPr>
            <p:ph type="pic" idx="1"/>
          </p:nvPr>
        </p:nvPicPr>
        <p:blipFill>
          <a:blip r:embed="rId2"/>
          <a:stretch>
            <a:fillRect/>
          </a:stretch>
        </p:blipFill>
        <p:spPr>
          <a:xfrm>
            <a:off x="271496" y="535773"/>
            <a:ext cx="8527983" cy="4187825"/>
          </a:xfrm>
        </p:spPr>
      </p:pic>
    </p:spTree>
    <p:extLst>
      <p:ext uri="{BB962C8B-B14F-4D97-AF65-F5344CB8AC3E}">
        <p14:creationId xmlns:p14="http://schemas.microsoft.com/office/powerpoint/2010/main" val="324084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3 Classes</a:t>
            </a:r>
          </a:p>
        </p:txBody>
      </p:sp>
      <p:sp>
        <p:nvSpPr>
          <p:cNvPr id="6" name="Content Placeholder 5"/>
          <p:cNvSpPr>
            <a:spLocks noGrp="1"/>
          </p:cNvSpPr>
          <p:nvPr>
            <p:ph idx="1"/>
          </p:nvPr>
        </p:nvSpPr>
        <p:spPr/>
        <p:txBody>
          <a:bodyPr>
            <a:normAutofit lnSpcReduction="10000"/>
          </a:bodyPr>
          <a:lstStyle/>
          <a:p>
            <a:r>
              <a:rPr lang="en-US" dirty="0"/>
              <a:t>We will write 3 classes: </a:t>
            </a:r>
            <a:r>
              <a:rPr lang="en-US" b="1" dirty="0"/>
              <a:t>Crime</a:t>
            </a:r>
            <a:r>
              <a:rPr lang="en-US" dirty="0"/>
              <a:t>, </a:t>
            </a:r>
            <a:r>
              <a:rPr lang="en-US" b="1" dirty="0" err="1"/>
              <a:t>CrimeFragment</a:t>
            </a:r>
            <a:r>
              <a:rPr lang="en-US" dirty="0"/>
              <a:t>, and </a:t>
            </a:r>
            <a:r>
              <a:rPr lang="en-US" b="1" dirty="0" err="1"/>
              <a:t>CrimeActivity</a:t>
            </a:r>
            <a:r>
              <a:rPr lang="en-US" dirty="0"/>
              <a:t>.</a:t>
            </a:r>
          </a:p>
          <a:p>
            <a:r>
              <a:rPr lang="en-US" dirty="0"/>
              <a:t>An instance of </a:t>
            </a:r>
            <a:r>
              <a:rPr lang="en-US" b="1" dirty="0"/>
              <a:t>Crime </a:t>
            </a:r>
            <a:r>
              <a:rPr lang="en-US" dirty="0"/>
              <a:t>will represent a single office crime. </a:t>
            </a:r>
          </a:p>
          <a:p>
            <a:r>
              <a:rPr lang="en-US" dirty="0"/>
              <a:t>In this chapter, a crime will have only a title and an ID. </a:t>
            </a:r>
          </a:p>
          <a:p>
            <a:pPr lvl="1"/>
            <a:r>
              <a:rPr lang="en-US" dirty="0"/>
              <a:t>The title is a descriptive name, like “Toxic sink dump” or “Someone stole my yogurt!”.</a:t>
            </a:r>
          </a:p>
          <a:p>
            <a:pPr lvl="1"/>
            <a:r>
              <a:rPr lang="en-US" dirty="0"/>
              <a:t> The ID will uniquely identify an instance of </a:t>
            </a:r>
            <a:r>
              <a:rPr lang="en-US" b="1" dirty="0"/>
              <a:t>Crime</a:t>
            </a:r>
            <a:r>
              <a:rPr lang="en-US" dirty="0"/>
              <a:t>.</a:t>
            </a:r>
          </a:p>
        </p:txBody>
      </p:sp>
    </p:spTree>
    <p:extLst>
      <p:ext uri="{BB962C8B-B14F-4D97-AF65-F5344CB8AC3E}">
        <p14:creationId xmlns:p14="http://schemas.microsoft.com/office/powerpoint/2010/main" val="264312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New Project</a:t>
            </a:r>
          </a:p>
        </p:txBody>
      </p:sp>
      <p:sp>
        <p:nvSpPr>
          <p:cNvPr id="6" name="Content Placeholder 5"/>
          <p:cNvSpPr>
            <a:spLocks noGrp="1"/>
          </p:cNvSpPr>
          <p:nvPr>
            <p:ph sz="half" idx="1"/>
          </p:nvPr>
        </p:nvSpPr>
        <p:spPr/>
        <p:txBody>
          <a:bodyPr/>
          <a:lstStyle/>
          <a:p>
            <a:r>
              <a:rPr lang="en-US" dirty="0"/>
              <a:t>Follow the instructions on page 130 of the textbook </a:t>
            </a:r>
          </a:p>
          <a:p>
            <a:r>
              <a:rPr lang="en-US" dirty="0"/>
              <a:t>Create a new project</a:t>
            </a:r>
          </a:p>
          <a:p>
            <a:r>
              <a:rPr lang="en-US" dirty="0"/>
              <a:t>Call it “</a:t>
            </a:r>
            <a:r>
              <a:rPr lang="en-US" dirty="0" err="1"/>
              <a:t>CriminalIntent</a:t>
            </a:r>
            <a:r>
              <a:rPr lang="en-US" dirty="0"/>
              <a:t>”</a:t>
            </a:r>
          </a:p>
        </p:txBody>
      </p:sp>
      <p:pic>
        <p:nvPicPr>
          <p:cNvPr id="8" name="Content Placeholder 7">
            <a:extLst>
              <a:ext uri="{FF2B5EF4-FFF2-40B4-BE49-F238E27FC236}">
                <a16:creationId xmlns:a16="http://schemas.microsoft.com/office/drawing/2014/main" id="{E2756ECC-8B4B-9B44-8227-1686A0344821}"/>
              </a:ext>
            </a:extLst>
          </p:cNvPr>
          <p:cNvPicPr>
            <a:picLocks noGrp="1" noChangeAspect="1"/>
          </p:cNvPicPr>
          <p:nvPr>
            <p:ph sz="half" idx="2"/>
          </p:nvPr>
        </p:nvPicPr>
        <p:blipFill>
          <a:blip r:embed="rId2"/>
          <a:stretch>
            <a:fillRect/>
          </a:stretch>
        </p:blipFill>
        <p:spPr>
          <a:xfrm>
            <a:off x="4572000" y="1723484"/>
            <a:ext cx="4038600" cy="3239865"/>
          </a:xfrm>
        </p:spPr>
      </p:pic>
    </p:spTree>
    <p:extLst>
      <p:ext uri="{BB962C8B-B14F-4D97-AF65-F5344CB8AC3E}">
        <p14:creationId xmlns:p14="http://schemas.microsoft.com/office/powerpoint/2010/main" val="234604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Android Application </a:t>
            </a:r>
            <a:r>
              <a:rPr lang="en-US" dirty="0" err="1"/>
              <a:t>Con’t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In the next dialog, uncheck the box to create a custom launcher icon and click Next. </a:t>
            </a:r>
          </a:p>
          <a:p>
            <a:r>
              <a:rPr lang="en-US" dirty="0"/>
              <a:t>After that, choose to create an activity using the empty activity template and click Next.</a:t>
            </a:r>
          </a:p>
          <a:p>
            <a:r>
              <a:rPr lang="en-US" dirty="0"/>
              <a:t>Finally, name the activity </a:t>
            </a:r>
            <a:r>
              <a:rPr lang="en-US" b="1" dirty="0" err="1"/>
              <a:t>CrimeActivity</a:t>
            </a:r>
            <a:r>
              <a:rPr lang="en-US" b="1" dirty="0"/>
              <a:t> </a:t>
            </a:r>
            <a:r>
              <a:rPr lang="en-US" dirty="0"/>
              <a:t>and click Finish</a:t>
            </a:r>
          </a:p>
        </p:txBody>
      </p:sp>
      <p:pic>
        <p:nvPicPr>
          <p:cNvPr id="8" name="Content Placeholder 7">
            <a:extLst>
              <a:ext uri="{FF2B5EF4-FFF2-40B4-BE49-F238E27FC236}">
                <a16:creationId xmlns:a16="http://schemas.microsoft.com/office/drawing/2014/main" id="{12A0A83D-FC88-4F44-B1DB-115FA8A6CA42}"/>
              </a:ext>
            </a:extLst>
          </p:cNvPr>
          <p:cNvPicPr>
            <a:picLocks noGrp="1" noChangeAspect="1"/>
          </p:cNvPicPr>
          <p:nvPr>
            <p:ph sz="half" idx="2"/>
          </p:nvPr>
        </p:nvPicPr>
        <p:blipFill>
          <a:blip r:embed="rId2"/>
          <a:stretch>
            <a:fillRect/>
          </a:stretch>
        </p:blipFill>
        <p:spPr>
          <a:xfrm>
            <a:off x="4488660" y="2021305"/>
            <a:ext cx="4198140" cy="3441842"/>
          </a:xfrm>
        </p:spPr>
      </p:pic>
    </p:spTree>
    <p:extLst>
      <p:ext uri="{BB962C8B-B14F-4D97-AF65-F5344CB8AC3E}">
        <p14:creationId xmlns:p14="http://schemas.microsoft.com/office/powerpoint/2010/main" val="137164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Types of Fragments</a:t>
            </a:r>
          </a:p>
        </p:txBody>
      </p:sp>
      <p:sp>
        <p:nvSpPr>
          <p:cNvPr id="3" name="Content Placeholder 2"/>
          <p:cNvSpPr>
            <a:spLocks noGrp="1"/>
          </p:cNvSpPr>
          <p:nvPr>
            <p:ph idx="1"/>
          </p:nvPr>
        </p:nvSpPr>
        <p:spPr/>
        <p:txBody>
          <a:bodyPr>
            <a:noAutofit/>
          </a:bodyPr>
          <a:lstStyle/>
          <a:p>
            <a:r>
              <a:rPr lang="en-US" sz="2400" dirty="0"/>
              <a:t>Fragments were introduced in API level 11 along with the first Android tablets and the sudden need for UI flexibility. </a:t>
            </a:r>
          </a:p>
          <a:p>
            <a:r>
              <a:rPr lang="en-US" sz="2400" dirty="0"/>
              <a:t>You must choose which implementation of fragments that you want use: native fragments or support fragments. </a:t>
            </a:r>
          </a:p>
          <a:p>
            <a:pPr lvl="1"/>
            <a:r>
              <a:rPr lang="en-US" sz="1800" dirty="0"/>
              <a:t>The native implementation of fragments is built into the device that the user runs your app on. If you support many different versions of Android, each of those Android versions could have a slightly different implementation of fragments (for example, a bug could be fixed in one version and not the versions prior to it). </a:t>
            </a:r>
          </a:p>
          <a:p>
            <a:pPr lvl="1"/>
            <a:r>
              <a:rPr lang="en-US" sz="1800" dirty="0">
                <a:solidFill>
                  <a:srgbClr val="00B050"/>
                </a:solidFill>
              </a:rPr>
              <a:t>The support implementation of fragments is built into a library that you include in your application. This means that each device you run your app on will depend on the same implementation of fragments no matter the Android version.</a:t>
            </a:r>
          </a:p>
        </p:txBody>
      </p:sp>
    </p:spTree>
    <p:extLst>
      <p:ext uri="{BB962C8B-B14F-4D97-AF65-F5344CB8AC3E}">
        <p14:creationId xmlns:p14="http://schemas.microsoft.com/office/powerpoint/2010/main" val="370372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034A-3122-7147-ADF7-EB0B5B0BE086}"/>
              </a:ext>
            </a:extLst>
          </p:cNvPr>
          <p:cNvSpPr>
            <a:spLocks noGrp="1"/>
          </p:cNvSpPr>
          <p:nvPr>
            <p:ph type="title"/>
          </p:nvPr>
        </p:nvSpPr>
        <p:spPr/>
        <p:txBody>
          <a:bodyPr>
            <a:normAutofit fontScale="90000"/>
          </a:bodyPr>
          <a:lstStyle/>
          <a:p>
            <a:r>
              <a:rPr lang="en-US" dirty="0"/>
              <a:t>Adding Dependencies in Android Studio</a:t>
            </a:r>
          </a:p>
        </p:txBody>
      </p:sp>
      <p:sp>
        <p:nvSpPr>
          <p:cNvPr id="3" name="Content Placeholder 2">
            <a:extLst>
              <a:ext uri="{FF2B5EF4-FFF2-40B4-BE49-F238E27FC236}">
                <a16:creationId xmlns:a16="http://schemas.microsoft.com/office/drawing/2014/main" id="{F0313782-1369-DB4F-A32F-6FDFF5559989}"/>
              </a:ext>
            </a:extLst>
          </p:cNvPr>
          <p:cNvSpPr>
            <a:spLocks noGrp="1"/>
          </p:cNvSpPr>
          <p:nvPr>
            <p:ph idx="1"/>
          </p:nvPr>
        </p:nvSpPr>
        <p:spPr/>
        <p:txBody>
          <a:bodyPr>
            <a:normAutofit lnSpcReduction="10000"/>
          </a:bodyPr>
          <a:lstStyle/>
          <a:p>
            <a:r>
              <a:rPr lang="en-US" dirty="0"/>
              <a:t>You will use the implementation of fragments that comes with the </a:t>
            </a:r>
            <a:r>
              <a:rPr lang="en-US" dirty="0" err="1"/>
              <a:t>AppCompat</a:t>
            </a:r>
            <a:r>
              <a:rPr lang="en-US" dirty="0"/>
              <a:t> library. </a:t>
            </a:r>
          </a:p>
          <a:p>
            <a:r>
              <a:rPr lang="en-US" dirty="0"/>
              <a:t>The </a:t>
            </a:r>
            <a:r>
              <a:rPr lang="en-US" dirty="0" err="1"/>
              <a:t>AppCompat</a:t>
            </a:r>
            <a:r>
              <a:rPr lang="en-US" dirty="0"/>
              <a:t> library is one of Google’s many compatibility libraries that you will use throughout this book. </a:t>
            </a:r>
          </a:p>
          <a:p>
            <a:r>
              <a:rPr lang="en-US" dirty="0"/>
              <a:t>To use the </a:t>
            </a:r>
            <a:r>
              <a:rPr lang="en-US" dirty="0" err="1"/>
              <a:t>AppCompat</a:t>
            </a:r>
            <a:r>
              <a:rPr lang="en-US" dirty="0"/>
              <a:t> library, it must be included in your list of dependencies.</a:t>
            </a:r>
          </a:p>
          <a:p>
            <a:r>
              <a:rPr lang="en-US" dirty="0"/>
              <a:t>Open the </a:t>
            </a:r>
            <a:r>
              <a:rPr lang="en-US" dirty="0" err="1"/>
              <a:t>build.gradle</a:t>
            </a:r>
            <a:r>
              <a:rPr lang="en-US" dirty="0"/>
              <a:t> file located in your app module.</a:t>
            </a:r>
          </a:p>
          <a:p>
            <a:pPr marL="0" indent="0">
              <a:buNone/>
            </a:pPr>
            <a:endParaRPr lang="en-US" dirty="0"/>
          </a:p>
        </p:txBody>
      </p:sp>
    </p:spTree>
    <p:extLst>
      <p:ext uri="{BB962C8B-B14F-4D97-AF65-F5344CB8AC3E}">
        <p14:creationId xmlns:p14="http://schemas.microsoft.com/office/powerpoint/2010/main" val="383970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F8CF-746B-044B-95F5-0BE061AE4853}"/>
              </a:ext>
            </a:extLst>
          </p:cNvPr>
          <p:cNvSpPr>
            <a:spLocks noGrp="1"/>
          </p:cNvSpPr>
          <p:nvPr>
            <p:ph type="title"/>
          </p:nvPr>
        </p:nvSpPr>
        <p:spPr/>
        <p:txBody>
          <a:bodyPr/>
          <a:lstStyle/>
          <a:p>
            <a:r>
              <a:rPr lang="en-US" dirty="0" err="1">
                <a:latin typeface="Courier" pitchFamily="2" charset="0"/>
              </a:rPr>
              <a:t>build.gradle</a:t>
            </a:r>
            <a:endParaRPr lang="en-US" dirty="0">
              <a:latin typeface="Courier" pitchFamily="2" charset="0"/>
            </a:endParaRPr>
          </a:p>
        </p:txBody>
      </p:sp>
      <p:sp>
        <p:nvSpPr>
          <p:cNvPr id="3" name="Content Placeholder 2">
            <a:extLst>
              <a:ext uri="{FF2B5EF4-FFF2-40B4-BE49-F238E27FC236}">
                <a16:creationId xmlns:a16="http://schemas.microsoft.com/office/drawing/2014/main" id="{D77B5C80-1007-9143-87E6-AB316ADD56C8}"/>
              </a:ext>
            </a:extLst>
          </p:cNvPr>
          <p:cNvSpPr>
            <a:spLocks noGrp="1"/>
          </p:cNvSpPr>
          <p:nvPr>
            <p:ph idx="1"/>
          </p:nvPr>
        </p:nvSpPr>
        <p:spPr>
          <a:xfrm>
            <a:off x="457200" y="1263317"/>
            <a:ext cx="8229600" cy="3125804"/>
          </a:xfrm>
          <a:ln>
            <a:solidFill>
              <a:schemeClr val="tx1"/>
            </a:solidFill>
          </a:ln>
        </p:spPr>
        <p:txBody>
          <a:bodyPr>
            <a:normAutofit lnSpcReduction="10000"/>
          </a:bodyPr>
          <a:lstStyle/>
          <a:p>
            <a:pPr marL="0" indent="0">
              <a:buNone/>
            </a:pPr>
            <a:r>
              <a:rPr lang="en-US" sz="1800" dirty="0">
                <a:latin typeface="Courier" pitchFamily="2" charset="0"/>
              </a:rPr>
              <a:t>dependencies {</a:t>
            </a:r>
            <a:br>
              <a:rPr lang="en-US" sz="1800" dirty="0">
                <a:latin typeface="Courier" pitchFamily="2" charset="0"/>
              </a:rPr>
            </a:br>
            <a:r>
              <a:rPr lang="en-US" sz="1800" dirty="0">
                <a:latin typeface="Courier" pitchFamily="2" charset="0"/>
              </a:rPr>
              <a:t>    compile </a:t>
            </a:r>
            <a:r>
              <a:rPr lang="en-US" sz="1800" dirty="0" err="1">
                <a:latin typeface="Courier" pitchFamily="2" charset="0"/>
              </a:rPr>
              <a:t>fileTree</a:t>
            </a:r>
            <a:r>
              <a:rPr lang="en-US" sz="1800" dirty="0">
                <a:latin typeface="Courier" pitchFamily="2" charset="0"/>
              </a:rPr>
              <a:t>(</a:t>
            </a:r>
            <a:r>
              <a:rPr lang="en-US" sz="1800" b="1" dirty="0">
                <a:latin typeface="Courier" pitchFamily="2" charset="0"/>
              </a:rPr>
              <a:t>include</a:t>
            </a:r>
            <a:r>
              <a:rPr lang="en-US" sz="1800" dirty="0">
                <a:latin typeface="Courier" pitchFamily="2" charset="0"/>
              </a:rPr>
              <a:t>: [</a:t>
            </a:r>
            <a:r>
              <a:rPr lang="en-US" sz="1800" b="1" dirty="0">
                <a:latin typeface="Courier" pitchFamily="2" charset="0"/>
              </a:rPr>
              <a:t>'*.jar'</a:t>
            </a:r>
            <a:r>
              <a:rPr lang="en-US" sz="1800" dirty="0">
                <a:latin typeface="Courier" pitchFamily="2" charset="0"/>
              </a:rPr>
              <a:t>], </a:t>
            </a:r>
            <a:r>
              <a:rPr lang="en-US" sz="1800" b="1" dirty="0" err="1">
                <a:latin typeface="Courier" pitchFamily="2" charset="0"/>
              </a:rPr>
              <a:t>dir</a:t>
            </a:r>
            <a:r>
              <a:rPr lang="en-US" sz="1800" dirty="0">
                <a:latin typeface="Courier" pitchFamily="2" charset="0"/>
              </a:rPr>
              <a:t>: </a:t>
            </a:r>
            <a:r>
              <a:rPr lang="en-US" sz="1800" b="1" dirty="0">
                <a:latin typeface="Courier" pitchFamily="2" charset="0"/>
              </a:rPr>
              <a:t>'libs'</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dirty="0" err="1">
                <a:latin typeface="Courier" pitchFamily="2" charset="0"/>
              </a:rPr>
              <a:t>androidTestCompile</a:t>
            </a:r>
            <a:r>
              <a:rPr lang="en-US" sz="1800" dirty="0">
                <a:latin typeface="Courier" pitchFamily="2" charset="0"/>
              </a:rPr>
              <a:t>(</a:t>
            </a:r>
            <a:r>
              <a:rPr lang="en-US" sz="1800" b="1" dirty="0">
                <a:latin typeface="Courier" pitchFamily="2" charset="0"/>
              </a:rPr>
              <a:t>'com.android.support.test.espresso:espresso-core:2.2.2'</a:t>
            </a:r>
            <a:r>
              <a:rPr lang="en-US" sz="1800" dirty="0">
                <a:latin typeface="Courier" pitchFamily="2" charset="0"/>
              </a:rPr>
              <a:t>, {</a:t>
            </a:r>
            <a:br>
              <a:rPr lang="en-US" sz="1800" dirty="0">
                <a:latin typeface="Courier" pitchFamily="2" charset="0"/>
              </a:rPr>
            </a:br>
            <a:r>
              <a:rPr lang="en-US" sz="1800" dirty="0">
                <a:latin typeface="Courier" pitchFamily="2" charset="0"/>
              </a:rPr>
              <a:t>        exclude </a:t>
            </a:r>
            <a:r>
              <a:rPr lang="en-US" sz="1800" b="1" dirty="0">
                <a:latin typeface="Courier" pitchFamily="2" charset="0"/>
              </a:rPr>
              <a:t>group</a:t>
            </a:r>
            <a:r>
              <a:rPr lang="en-US" sz="1800" dirty="0">
                <a:latin typeface="Courier" pitchFamily="2" charset="0"/>
              </a:rPr>
              <a:t>: </a:t>
            </a:r>
            <a:r>
              <a:rPr lang="en-US" sz="1800" b="1" dirty="0">
                <a:latin typeface="Courier" pitchFamily="2" charset="0"/>
              </a:rPr>
              <a:t>'</a:t>
            </a:r>
            <a:r>
              <a:rPr lang="en-US" sz="1800" b="1" dirty="0" err="1">
                <a:latin typeface="Courier" pitchFamily="2" charset="0"/>
              </a:rPr>
              <a:t>com.android.support</a:t>
            </a:r>
            <a:r>
              <a:rPr lang="en-US" sz="1800" b="1" dirty="0">
                <a:latin typeface="Courier" pitchFamily="2" charset="0"/>
              </a:rPr>
              <a:t>'</a:t>
            </a:r>
            <a:r>
              <a:rPr lang="en-US" sz="1800" dirty="0">
                <a:latin typeface="Courier" pitchFamily="2" charset="0"/>
              </a:rPr>
              <a:t>, </a:t>
            </a:r>
            <a:r>
              <a:rPr lang="en-US" sz="1800" b="1" dirty="0">
                <a:latin typeface="Courier" pitchFamily="2" charset="0"/>
              </a:rPr>
              <a:t>module</a:t>
            </a:r>
            <a:r>
              <a:rPr lang="en-US" sz="1800" dirty="0">
                <a:latin typeface="Courier" pitchFamily="2" charset="0"/>
              </a:rPr>
              <a:t>: </a:t>
            </a:r>
            <a:r>
              <a:rPr lang="en-US" sz="1800" b="1" dirty="0">
                <a:latin typeface="Courier" pitchFamily="2" charset="0"/>
              </a:rPr>
              <a:t>'support-annotations'</a:t>
            </a:r>
            <a:br>
              <a:rPr lang="en-US" sz="1800" b="1" dirty="0">
                <a:latin typeface="Courier" pitchFamily="2" charset="0"/>
              </a:rPr>
            </a:br>
            <a:r>
              <a:rPr lang="en-US" sz="1800" b="1" dirty="0">
                <a:latin typeface="Courier" pitchFamily="2" charset="0"/>
              </a:rPr>
              <a:t>    </a:t>
            </a:r>
            <a:r>
              <a:rPr lang="en-US" sz="1800" dirty="0">
                <a:latin typeface="Courier" pitchFamily="2" charset="0"/>
              </a:rPr>
              <a:t>})</a:t>
            </a:r>
            <a:br>
              <a:rPr lang="en-US" sz="1800" dirty="0">
                <a:latin typeface="Courier" pitchFamily="2" charset="0"/>
              </a:rPr>
            </a:br>
            <a:r>
              <a:rPr lang="en-US" sz="1800" dirty="0">
                <a:solidFill>
                  <a:srgbClr val="00B050"/>
                </a:solidFill>
                <a:latin typeface="Courier" pitchFamily="2" charset="0"/>
              </a:rPr>
              <a:t>    compile </a:t>
            </a:r>
            <a:r>
              <a:rPr lang="en-US" sz="1800" b="1" dirty="0">
                <a:solidFill>
                  <a:srgbClr val="00B050"/>
                </a:solidFill>
                <a:latin typeface="Courier" pitchFamily="2" charset="0"/>
              </a:rPr>
              <a:t>'com.android.support:appcompat-v7:25.3.0'</a:t>
            </a:r>
            <a:br>
              <a:rPr lang="en-US" sz="1800" b="1" dirty="0">
                <a:solidFill>
                  <a:srgbClr val="00B050"/>
                </a:solidFill>
                <a:latin typeface="Courier" pitchFamily="2" charset="0"/>
              </a:rPr>
            </a:br>
            <a:r>
              <a:rPr lang="en-US" sz="1800" b="1" dirty="0">
                <a:latin typeface="Courier" pitchFamily="2" charset="0"/>
              </a:rPr>
              <a:t>    </a:t>
            </a:r>
            <a:r>
              <a:rPr lang="en-US" sz="1800" dirty="0" err="1">
                <a:latin typeface="Courier" pitchFamily="2" charset="0"/>
              </a:rPr>
              <a:t>testCompile</a:t>
            </a:r>
            <a:r>
              <a:rPr lang="en-US" sz="1800" dirty="0">
                <a:latin typeface="Courier" pitchFamily="2" charset="0"/>
              </a:rPr>
              <a:t> </a:t>
            </a:r>
            <a:r>
              <a:rPr lang="en-US" sz="1800" b="1" dirty="0">
                <a:latin typeface="Courier" pitchFamily="2" charset="0"/>
              </a:rPr>
              <a:t>'junit:junit:4.12'</a:t>
            </a:r>
            <a:br>
              <a:rPr lang="en-US" sz="1800" b="1" dirty="0">
                <a:latin typeface="Courier" pitchFamily="2" charset="0"/>
              </a:rPr>
            </a:br>
            <a:r>
              <a:rPr lang="en-US" sz="1800" dirty="0">
                <a:latin typeface="Courier" pitchFamily="2" charset="0"/>
              </a:rPr>
              <a:t>}</a:t>
            </a:r>
            <a:br>
              <a:rPr lang="en-US" sz="1800" dirty="0">
                <a:latin typeface="Courier" pitchFamily="2" charset="0"/>
              </a:rPr>
            </a:br>
            <a:endParaRPr lang="en-US" sz="1800" dirty="0">
              <a:latin typeface="Courier" pitchFamily="2" charset="0"/>
            </a:endParaRPr>
          </a:p>
        </p:txBody>
      </p:sp>
      <p:sp>
        <p:nvSpPr>
          <p:cNvPr id="4" name="TextBox 3">
            <a:extLst>
              <a:ext uri="{FF2B5EF4-FFF2-40B4-BE49-F238E27FC236}">
                <a16:creationId xmlns:a16="http://schemas.microsoft.com/office/drawing/2014/main" id="{C690E214-82DE-2B49-BB91-4020F5E97F6D}"/>
              </a:ext>
            </a:extLst>
          </p:cNvPr>
          <p:cNvSpPr txBox="1"/>
          <p:nvPr/>
        </p:nvSpPr>
        <p:spPr>
          <a:xfrm>
            <a:off x="365759" y="4549676"/>
            <a:ext cx="8321041" cy="2308324"/>
          </a:xfrm>
          <a:prstGeom prst="rect">
            <a:avLst/>
          </a:prstGeom>
          <a:noFill/>
        </p:spPr>
        <p:txBody>
          <a:bodyPr wrap="square" rtlCol="0">
            <a:spAutoFit/>
          </a:bodyPr>
          <a:lstStyle/>
          <a:p>
            <a:r>
              <a:rPr lang="en-US" dirty="0"/>
              <a:t>Gradle allows for the specification of dependencies that you have not copied into your project. When your app is compiled, Gradle will find, download, and include the dependencies for you. All you have to do is specify an exact string incantation and Gradle will do the rest.</a:t>
            </a:r>
          </a:p>
          <a:p>
            <a:r>
              <a:rPr lang="en-US" dirty="0"/>
              <a:t>project (File → Project Structure...). Select the app module on the left and the Dependencies tab in the app module.</a:t>
            </a:r>
          </a:p>
          <a:p>
            <a:endParaRPr lang="en-US" dirty="0"/>
          </a:p>
          <a:p>
            <a:endParaRPr lang="en-US" dirty="0"/>
          </a:p>
        </p:txBody>
      </p:sp>
    </p:spTree>
    <p:extLst>
      <p:ext uri="{BB962C8B-B14F-4D97-AF65-F5344CB8AC3E}">
        <p14:creationId xmlns:p14="http://schemas.microsoft.com/office/powerpoint/2010/main" val="184234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2A36-86D0-6B4B-8C82-C7FE561A1D4B}"/>
              </a:ext>
            </a:extLst>
          </p:cNvPr>
          <p:cNvSpPr>
            <a:spLocks noGrp="1"/>
          </p:cNvSpPr>
          <p:nvPr>
            <p:ph type="title"/>
          </p:nvPr>
        </p:nvSpPr>
        <p:spPr/>
        <p:txBody>
          <a:bodyPr/>
          <a:lstStyle/>
          <a:p>
            <a:r>
              <a:rPr lang="en-US" dirty="0"/>
              <a:t>Adding Dependencies</a:t>
            </a:r>
          </a:p>
        </p:txBody>
      </p:sp>
      <p:pic>
        <p:nvPicPr>
          <p:cNvPr id="5" name="Content Placeholder 4">
            <a:extLst>
              <a:ext uri="{FF2B5EF4-FFF2-40B4-BE49-F238E27FC236}">
                <a16:creationId xmlns:a16="http://schemas.microsoft.com/office/drawing/2014/main" id="{B6B3FA1D-51CE-E042-8B05-35339D52306B}"/>
              </a:ext>
            </a:extLst>
          </p:cNvPr>
          <p:cNvPicPr>
            <a:picLocks noGrp="1" noChangeAspect="1"/>
          </p:cNvPicPr>
          <p:nvPr>
            <p:ph idx="1"/>
          </p:nvPr>
        </p:nvPicPr>
        <p:blipFill>
          <a:blip r:embed="rId2"/>
          <a:stretch>
            <a:fillRect/>
          </a:stretch>
        </p:blipFill>
        <p:spPr>
          <a:xfrm>
            <a:off x="1200705" y="1600200"/>
            <a:ext cx="6742589" cy="4525963"/>
          </a:xfrm>
        </p:spPr>
      </p:pic>
    </p:spTree>
    <p:extLst>
      <p:ext uri="{BB962C8B-B14F-4D97-AF65-F5344CB8AC3E}">
        <p14:creationId xmlns:p14="http://schemas.microsoft.com/office/powerpoint/2010/main" val="214019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Solution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604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AD44-3A0F-FD45-947E-CF5BCBFDB7C8}"/>
              </a:ext>
            </a:extLst>
          </p:cNvPr>
          <p:cNvSpPr>
            <a:spLocks noGrp="1"/>
          </p:cNvSpPr>
          <p:nvPr>
            <p:ph type="title"/>
          </p:nvPr>
        </p:nvSpPr>
        <p:spPr/>
        <p:txBody>
          <a:bodyPr/>
          <a:lstStyle/>
          <a:p>
            <a:r>
              <a:rPr lang="en-US" dirty="0"/>
              <a:t>Maven</a:t>
            </a:r>
          </a:p>
        </p:txBody>
      </p:sp>
      <p:sp>
        <p:nvSpPr>
          <p:cNvPr id="3" name="Content Placeholder 2">
            <a:extLst>
              <a:ext uri="{FF2B5EF4-FFF2-40B4-BE49-F238E27FC236}">
                <a16:creationId xmlns:a16="http://schemas.microsoft.com/office/drawing/2014/main" id="{83CFADE2-B219-A946-A7F1-088111074434}"/>
              </a:ext>
            </a:extLst>
          </p:cNvPr>
          <p:cNvSpPr>
            <a:spLocks noGrp="1"/>
          </p:cNvSpPr>
          <p:nvPr>
            <p:ph idx="1"/>
          </p:nvPr>
        </p:nvSpPr>
        <p:spPr/>
        <p:txBody>
          <a:bodyPr>
            <a:normAutofit fontScale="62500" lnSpcReduction="20000"/>
          </a:bodyPr>
          <a:lstStyle/>
          <a:p>
            <a:r>
              <a:rPr lang="en-US" dirty="0"/>
              <a:t>The dependency string compile 'com.android.support:appcompat-v7:25.0.0' uses the Maven coordinates format </a:t>
            </a:r>
            <a:r>
              <a:rPr lang="en-US" dirty="0" err="1"/>
              <a:t>groupId:artifactId:version</a:t>
            </a:r>
            <a:r>
              <a:rPr lang="en-US" dirty="0"/>
              <a:t>. </a:t>
            </a:r>
          </a:p>
          <a:p>
            <a:r>
              <a:rPr lang="en-US" dirty="0"/>
              <a:t>(Maven is a dependency management tool. You can learn more about it at </a:t>
            </a:r>
            <a:r>
              <a:rPr lang="en-US" dirty="0" err="1"/>
              <a:t>maven.apache.org</a:t>
            </a:r>
            <a:r>
              <a:rPr lang="en-US" dirty="0"/>
              <a:t>/.) </a:t>
            </a:r>
          </a:p>
          <a:p>
            <a:r>
              <a:rPr lang="en-US" dirty="0"/>
              <a:t>The </a:t>
            </a:r>
            <a:r>
              <a:rPr lang="en-US" dirty="0" err="1"/>
              <a:t>groupId</a:t>
            </a:r>
            <a:r>
              <a:rPr lang="en-US" dirty="0"/>
              <a:t> is the unique identifier for a set of libraries available on the Maven repository. </a:t>
            </a:r>
          </a:p>
          <a:p>
            <a:pPr lvl="1"/>
            <a:r>
              <a:rPr lang="en-US" dirty="0"/>
              <a:t>Often the library’s base package name is used as the </a:t>
            </a:r>
            <a:r>
              <a:rPr lang="en-US" dirty="0" err="1"/>
              <a:t>groupId</a:t>
            </a:r>
            <a:r>
              <a:rPr lang="en-US" dirty="0"/>
              <a:t>, which is </a:t>
            </a:r>
            <a:r>
              <a:rPr lang="en-US" dirty="0" err="1"/>
              <a:t>com.android.support</a:t>
            </a:r>
            <a:r>
              <a:rPr lang="en-US" dirty="0"/>
              <a:t> for the </a:t>
            </a:r>
            <a:r>
              <a:rPr lang="en-US" dirty="0" err="1"/>
              <a:t>AppCompat</a:t>
            </a:r>
            <a:r>
              <a:rPr lang="en-US" dirty="0"/>
              <a:t> library. </a:t>
            </a:r>
          </a:p>
          <a:p>
            <a:r>
              <a:rPr lang="en-US" dirty="0"/>
              <a:t>The </a:t>
            </a:r>
            <a:r>
              <a:rPr lang="en-US" dirty="0" err="1"/>
              <a:t>artifactId</a:t>
            </a:r>
            <a:r>
              <a:rPr lang="en-US" dirty="0"/>
              <a:t> is the name of a specific library within the package. In this case, the name of the library you are referring to is appcompat-v7.</a:t>
            </a:r>
          </a:p>
          <a:p>
            <a:r>
              <a:rPr lang="en-US" dirty="0"/>
              <a:t>Last but not least, the version represents the revision number of the library. </a:t>
            </a:r>
          </a:p>
          <a:p>
            <a:r>
              <a:rPr lang="en-US" dirty="0"/>
              <a:t>In fact, it is a good idea to use the latest version of the support library so that you can use newer APIs and receive the latest bug fixes. If Android Studio added a newer version of the library for you, do not roll it back to the version shown above.</a:t>
            </a:r>
          </a:p>
          <a:p>
            <a:endParaRPr lang="en-US" dirty="0"/>
          </a:p>
          <a:p>
            <a:endParaRPr lang="en-US" dirty="0"/>
          </a:p>
        </p:txBody>
      </p:sp>
    </p:spTree>
    <p:extLst>
      <p:ext uri="{BB962C8B-B14F-4D97-AF65-F5344CB8AC3E}">
        <p14:creationId xmlns:p14="http://schemas.microsoft.com/office/powerpoint/2010/main" val="19059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Modify </a:t>
            </a:r>
            <a:r>
              <a:rPr lang="en-US" dirty="0" err="1"/>
              <a:t>CrimeActivity</a:t>
            </a:r>
            <a:r>
              <a:rPr lang="en-US" dirty="0"/>
              <a:t> for Fragments</a:t>
            </a:r>
          </a:p>
        </p:txBody>
      </p:sp>
      <p:sp>
        <p:nvSpPr>
          <p:cNvPr id="5" name="Content Placeholder 4">
            <a:extLst>
              <a:ext uri="{FF2B5EF4-FFF2-40B4-BE49-F238E27FC236}">
                <a16:creationId xmlns:a16="http://schemas.microsoft.com/office/drawing/2014/main" id="{E6D18A5C-826A-7F47-B422-F4A6A08B835C}"/>
              </a:ext>
            </a:extLst>
          </p:cNvPr>
          <p:cNvSpPr>
            <a:spLocks noGrp="1"/>
          </p:cNvSpPr>
          <p:nvPr>
            <p:ph idx="1"/>
          </p:nvPr>
        </p:nvSpPr>
        <p:spPr/>
        <p:txBody>
          <a:bodyPr>
            <a:normAutofit fontScale="77500" lnSpcReduction="20000"/>
          </a:bodyPr>
          <a:lstStyle/>
          <a:p>
            <a:pPr marL="0" indent="0">
              <a:buNone/>
            </a:pPr>
            <a:r>
              <a:rPr lang="en-US" b="1" dirty="0">
                <a:latin typeface="Courier" pitchFamily="2" charset="0"/>
              </a:rPr>
              <a:t>public class </a:t>
            </a:r>
            <a:r>
              <a:rPr lang="en-US" dirty="0" err="1">
                <a:latin typeface="Courier" pitchFamily="2" charset="0"/>
              </a:rPr>
              <a:t>CrimeActivity</a:t>
            </a:r>
            <a:r>
              <a:rPr lang="en-US" dirty="0">
                <a:latin typeface="Courier" pitchFamily="2" charset="0"/>
              </a:rPr>
              <a:t> </a:t>
            </a:r>
            <a:r>
              <a:rPr lang="en-US" b="1" dirty="0">
                <a:latin typeface="Courier" pitchFamily="2" charset="0"/>
              </a:rPr>
              <a:t>extends </a:t>
            </a:r>
            <a:r>
              <a:rPr lang="en-US" dirty="0" err="1">
                <a:latin typeface="Courier" pitchFamily="2" charset="0"/>
              </a:rPr>
              <a:t>AppCompatActivity</a:t>
            </a:r>
            <a:r>
              <a:rPr lang="en-US" dirty="0">
                <a:latin typeface="Courier" pitchFamily="2" charset="0"/>
              </a:rPr>
              <a:t> {</a:t>
            </a:r>
            <a:br>
              <a:rPr lang="en-US" dirty="0">
                <a:latin typeface="Courier" pitchFamily="2" charset="0"/>
              </a:rPr>
            </a:br>
            <a:br>
              <a:rPr lang="en-US" dirty="0">
                <a:latin typeface="Courier" pitchFamily="2" charset="0"/>
              </a:rPr>
            </a:br>
            <a:r>
              <a:rPr lang="en-US" dirty="0">
                <a:latin typeface="Courier" pitchFamily="2" charset="0"/>
              </a:rPr>
              <a:t>    @Override</a:t>
            </a:r>
            <a:br>
              <a:rPr lang="en-US" dirty="0">
                <a:latin typeface="Courier" pitchFamily="2" charset="0"/>
              </a:rPr>
            </a:br>
            <a:r>
              <a:rPr lang="en-US" dirty="0">
                <a:latin typeface="Courier" pitchFamily="2" charset="0"/>
              </a:rPr>
              <a:t>    </a:t>
            </a:r>
            <a:r>
              <a:rPr lang="en-US" b="1" dirty="0">
                <a:latin typeface="Courier" pitchFamily="2" charset="0"/>
              </a:rPr>
              <a:t>protected void </a:t>
            </a:r>
            <a:r>
              <a:rPr lang="en-US" dirty="0" err="1">
                <a:latin typeface="Courier" pitchFamily="2" charset="0"/>
              </a:rPr>
              <a:t>onCreate</a:t>
            </a:r>
            <a:r>
              <a:rPr lang="en-US" dirty="0">
                <a:latin typeface="Courier" pitchFamily="2" charset="0"/>
              </a:rPr>
              <a:t>(Bundle </a:t>
            </a:r>
            <a:r>
              <a:rPr lang="en-US" dirty="0" err="1">
                <a:latin typeface="Courier" pitchFamily="2" charset="0"/>
              </a:rPr>
              <a:t>savedInstanceState</a:t>
            </a:r>
            <a:r>
              <a:rPr lang="en-US" dirty="0">
                <a:latin typeface="Courier" pitchFamily="2" charset="0"/>
              </a:rPr>
              <a:t>) {</a:t>
            </a:r>
            <a:br>
              <a:rPr lang="en-US" dirty="0">
                <a:latin typeface="Courier" pitchFamily="2" charset="0"/>
              </a:rPr>
            </a:br>
            <a:r>
              <a:rPr lang="en-US" dirty="0">
                <a:latin typeface="Courier" pitchFamily="2" charset="0"/>
              </a:rPr>
              <a:t>        </a:t>
            </a:r>
            <a:r>
              <a:rPr lang="en-US" b="1" dirty="0" err="1">
                <a:latin typeface="Courier" pitchFamily="2" charset="0"/>
              </a:rPr>
              <a:t>super</a:t>
            </a:r>
            <a:r>
              <a:rPr lang="en-US" dirty="0" err="1">
                <a:latin typeface="Courier" pitchFamily="2" charset="0"/>
              </a:rPr>
              <a:t>.onCreate</a:t>
            </a:r>
            <a:r>
              <a:rPr lang="en-US" dirty="0">
                <a:latin typeface="Courier" pitchFamily="2" charset="0"/>
              </a:rPr>
              <a:t>(</a:t>
            </a:r>
            <a:r>
              <a:rPr lang="en-US" dirty="0" err="1">
                <a:latin typeface="Courier" pitchFamily="2" charset="0"/>
              </a:rPr>
              <a:t>savedInstanceState</a:t>
            </a:r>
            <a:r>
              <a:rPr lang="en-US" dirty="0">
                <a:latin typeface="Courier" pitchFamily="2" charset="0"/>
              </a:rPr>
              <a:t>);</a:t>
            </a:r>
            <a:br>
              <a:rPr lang="en-US" dirty="0">
                <a:latin typeface="Courier" pitchFamily="2" charset="0"/>
              </a:rPr>
            </a:br>
            <a:r>
              <a:rPr lang="en-US" dirty="0">
                <a:latin typeface="Courier" pitchFamily="2" charset="0"/>
              </a:rPr>
              <a:t>        </a:t>
            </a:r>
            <a:r>
              <a:rPr lang="en-US" dirty="0" err="1">
                <a:latin typeface="Courier" pitchFamily="2" charset="0"/>
              </a:rPr>
              <a:t>setContentView</a:t>
            </a:r>
            <a:r>
              <a:rPr lang="en-US" dirty="0">
                <a:latin typeface="Courier" pitchFamily="2" charset="0"/>
              </a:rPr>
              <a:t>(</a:t>
            </a:r>
            <a:r>
              <a:rPr lang="en-US" dirty="0" err="1">
                <a:latin typeface="Courier" pitchFamily="2" charset="0"/>
              </a:rPr>
              <a:t>R.layout.</a:t>
            </a:r>
            <a:r>
              <a:rPr lang="en-US" b="1" i="1" dirty="0" err="1">
                <a:latin typeface="Courier" pitchFamily="2" charset="0"/>
              </a:rPr>
              <a:t>activity_crime</a:t>
            </a:r>
            <a:r>
              <a:rPr lang="en-US" dirty="0">
                <a:latin typeface="Courier" pitchFamily="2" charset="0"/>
              </a:rPr>
              <a:t>);</a:t>
            </a:r>
          </a:p>
          <a:p>
            <a:pPr marL="0" indent="0">
              <a:buNone/>
            </a:pPr>
            <a:r>
              <a:rPr lang="en-US" dirty="0">
                <a:latin typeface="Courier" pitchFamily="2" charset="0"/>
              </a:rPr>
              <a:t>…………………..</a:t>
            </a:r>
          </a:p>
          <a:p>
            <a:pPr marL="0" indent="0">
              <a:buNone/>
            </a:pPr>
            <a:r>
              <a:rPr lang="en-US" dirty="0">
                <a:latin typeface="Courier" pitchFamily="2" charset="0"/>
              </a:rPr>
              <a:t>}</a:t>
            </a:r>
          </a:p>
        </p:txBody>
      </p:sp>
    </p:spTree>
    <p:extLst>
      <p:ext uri="{BB962C8B-B14F-4D97-AF65-F5344CB8AC3E}">
        <p14:creationId xmlns:p14="http://schemas.microsoft.com/office/powerpoint/2010/main" val="172426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Crime Class (Model)</a:t>
            </a:r>
          </a:p>
        </p:txBody>
      </p:sp>
      <p:sp>
        <p:nvSpPr>
          <p:cNvPr id="5" name="Content Placeholder 4">
            <a:extLst>
              <a:ext uri="{FF2B5EF4-FFF2-40B4-BE49-F238E27FC236}">
                <a16:creationId xmlns:a16="http://schemas.microsoft.com/office/drawing/2014/main" id="{CE090DF4-3C64-2943-B665-7F7C4829750F}"/>
              </a:ext>
            </a:extLst>
          </p:cNvPr>
          <p:cNvSpPr>
            <a:spLocks noGrp="1"/>
          </p:cNvSpPr>
          <p:nvPr>
            <p:ph idx="1"/>
          </p:nvPr>
        </p:nvSpPr>
        <p:spPr>
          <a:xfrm>
            <a:off x="457200" y="1600201"/>
            <a:ext cx="8229600" cy="4338586"/>
          </a:xfrm>
        </p:spPr>
        <p:txBody>
          <a:bodyPr>
            <a:normAutofit fontScale="92500" lnSpcReduction="10000"/>
          </a:bodyPr>
          <a:lstStyle/>
          <a:p>
            <a:r>
              <a:rPr lang="en-US" dirty="0"/>
              <a:t>UUID is a Java utility class included in the Android framework. It provides an easy way to generate universally unique ID values. In the constructor you generate a random unique ID by calling </a:t>
            </a:r>
            <a:r>
              <a:rPr lang="en-US" dirty="0" err="1"/>
              <a:t>UUID.randomUUID</a:t>
            </a:r>
            <a:r>
              <a:rPr lang="en-US" dirty="0"/>
              <a:t>().</a:t>
            </a:r>
          </a:p>
          <a:p>
            <a:r>
              <a:rPr lang="en-US" dirty="0"/>
              <a:t>Android Studio may find two classes with the name Date. Use the </a:t>
            </a:r>
            <a:r>
              <a:rPr lang="en-US" dirty="0" err="1"/>
              <a:t>Option+Return</a:t>
            </a:r>
            <a:r>
              <a:rPr lang="en-US" dirty="0"/>
              <a:t> (or </a:t>
            </a:r>
            <a:r>
              <a:rPr lang="en-US" dirty="0" err="1"/>
              <a:t>Alt+Enter</a:t>
            </a:r>
            <a:r>
              <a:rPr lang="en-US" dirty="0"/>
              <a:t>) shortcut to manually import the class. When asked which version of the Date class to import, choose the </a:t>
            </a:r>
            <a:r>
              <a:rPr lang="en-US" dirty="0" err="1"/>
              <a:t>java.util.Date</a:t>
            </a:r>
            <a:r>
              <a:rPr lang="en-US" dirty="0"/>
              <a:t> version.</a:t>
            </a:r>
          </a:p>
          <a:p>
            <a:endParaRPr lang="en-US" dirty="0"/>
          </a:p>
          <a:p>
            <a:endParaRPr lang="en-US" dirty="0"/>
          </a:p>
        </p:txBody>
      </p:sp>
    </p:spTree>
    <p:extLst>
      <p:ext uri="{BB962C8B-B14F-4D97-AF65-F5344CB8AC3E}">
        <p14:creationId xmlns:p14="http://schemas.microsoft.com/office/powerpoint/2010/main" val="401133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Generate Getters and Setters</a:t>
            </a:r>
          </a:p>
        </p:txBody>
      </p:sp>
      <p:pic>
        <p:nvPicPr>
          <p:cNvPr id="7" name="Picture Placeholder 6" descr="Screen Shot 2014-02-23 at 10.58.17 PM.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52" t="-2735" r="-6442" b="-7575"/>
          <a:stretch/>
        </p:blipFill>
        <p:spPr>
          <a:xfrm>
            <a:off x="2373510" y="135338"/>
            <a:ext cx="4361846" cy="4851351"/>
          </a:xfrm>
        </p:spPr>
      </p:pic>
      <p:sp>
        <p:nvSpPr>
          <p:cNvPr id="6" name="Text Placeholder 5"/>
          <p:cNvSpPr>
            <a:spLocks noGrp="1"/>
          </p:cNvSpPr>
          <p:nvPr>
            <p:ph type="body" sz="half" idx="2"/>
          </p:nvPr>
        </p:nvSpPr>
        <p:spPr>
          <a:xfrm>
            <a:off x="1792288" y="5367337"/>
            <a:ext cx="5486400" cy="1368337"/>
          </a:xfrm>
        </p:spPr>
        <p:txBody>
          <a:bodyPr>
            <a:normAutofit fontScale="92500" lnSpcReduction="20000"/>
          </a:bodyPr>
          <a:lstStyle/>
          <a:p>
            <a:pPr marL="285750" indent="-285750">
              <a:buFont typeface="Arial"/>
              <a:buChar char="•"/>
            </a:pPr>
            <a:r>
              <a:rPr lang="en-US" dirty="0"/>
              <a:t>Next, you want to generate only a getter for the read-only </a:t>
            </a:r>
            <a:r>
              <a:rPr lang="en-US" dirty="0" err="1"/>
              <a:t>mId</a:t>
            </a:r>
            <a:endParaRPr lang="en-US" dirty="0"/>
          </a:p>
          <a:p>
            <a:pPr marL="285750" indent="-285750">
              <a:buFont typeface="Arial"/>
              <a:buChar char="•"/>
            </a:pPr>
            <a:r>
              <a:rPr lang="en-US" dirty="0"/>
              <a:t> both a getter and setter for </a:t>
            </a:r>
            <a:r>
              <a:rPr lang="en-US" dirty="0" err="1"/>
              <a:t>mTitle</a:t>
            </a:r>
            <a:r>
              <a:rPr lang="en-US" dirty="0"/>
              <a:t>. </a:t>
            </a:r>
          </a:p>
          <a:p>
            <a:pPr marL="285750" indent="-285750">
              <a:buFont typeface="Arial"/>
              <a:buChar char="•"/>
            </a:pPr>
            <a:r>
              <a:rPr lang="en-US" dirty="0"/>
              <a:t>Right-click after the constructor and select Source → Generate Getters and Setters</a:t>
            </a:r>
          </a:p>
          <a:p>
            <a:pPr marL="285750" indent="-285750">
              <a:buFont typeface="Arial"/>
              <a:buChar char="•"/>
            </a:pPr>
            <a:r>
              <a:rPr lang="en-US" dirty="0"/>
              <a:t> To generate only a getter for </a:t>
            </a:r>
            <a:r>
              <a:rPr lang="en-US" dirty="0" err="1"/>
              <a:t>mId</a:t>
            </a:r>
            <a:r>
              <a:rPr lang="en-US" dirty="0"/>
              <a:t>, click the arrow to the left of the variable name to reveal the possible methods and check only the box beside </a:t>
            </a:r>
            <a:r>
              <a:rPr lang="en-US" b="1" dirty="0" err="1"/>
              <a:t>getId</a:t>
            </a:r>
            <a:r>
              <a:rPr lang="en-US" b="1" dirty="0"/>
              <a:t>()</a:t>
            </a:r>
            <a:r>
              <a:rPr lang="en-US" dirty="0"/>
              <a:t>,</a:t>
            </a:r>
          </a:p>
        </p:txBody>
      </p:sp>
    </p:spTree>
    <p:extLst>
      <p:ext uri="{BB962C8B-B14F-4D97-AF65-F5344CB8AC3E}">
        <p14:creationId xmlns:p14="http://schemas.microsoft.com/office/powerpoint/2010/main" val="305832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Hosting a Fragment</a:t>
            </a:r>
          </a:p>
        </p:txBody>
      </p:sp>
      <p:sp>
        <p:nvSpPr>
          <p:cNvPr id="6" name="Content Placeholder 5"/>
          <p:cNvSpPr>
            <a:spLocks noGrp="1"/>
          </p:cNvSpPr>
          <p:nvPr>
            <p:ph idx="1"/>
          </p:nvPr>
        </p:nvSpPr>
        <p:spPr/>
        <p:txBody>
          <a:bodyPr>
            <a:noAutofit/>
          </a:bodyPr>
          <a:lstStyle/>
          <a:p>
            <a:r>
              <a:rPr lang="en-US" sz="2400" dirty="0"/>
              <a:t>To host a UI fragment:</a:t>
            </a:r>
          </a:p>
          <a:p>
            <a:pPr lvl="1"/>
            <a:r>
              <a:rPr lang="en-US" sz="2000" dirty="0"/>
              <a:t>An activity must define a spot in its layout for the fragment’s view</a:t>
            </a:r>
          </a:p>
          <a:p>
            <a:pPr lvl="1"/>
            <a:r>
              <a:rPr lang="en-US" sz="2000" dirty="0"/>
              <a:t>Manage the lifecycle of the fragment instance</a:t>
            </a:r>
          </a:p>
          <a:p>
            <a:r>
              <a:rPr lang="en-US" sz="2400" dirty="0"/>
              <a:t>Because a fragment works on behalf of an activity, its state should reflect the activity’s state. Thus, it needs corresponding lifecycle methods to handle the activity’s work.</a:t>
            </a:r>
          </a:p>
          <a:p>
            <a:r>
              <a:rPr lang="en-US" sz="2400" b="1" dirty="0">
                <a:solidFill>
                  <a:srgbClr val="FF0000"/>
                </a:solidFill>
              </a:rPr>
              <a:t>One critical difference between the fragment lifecycle and the activity lifecycle is that fragment lifecycle methods are called by the hosting activity, not the OS. </a:t>
            </a:r>
          </a:p>
          <a:p>
            <a:r>
              <a:rPr lang="en-US" sz="2400" b="1" dirty="0">
                <a:solidFill>
                  <a:srgbClr val="FF0000"/>
                </a:solidFill>
              </a:rPr>
              <a:t>The OS knows nothing about the fragments that an activity is using to manage things. Fragments are the activity’s internal business.</a:t>
            </a:r>
          </a:p>
          <a:p>
            <a:pPr lvl="1"/>
            <a:endParaRPr lang="en-US" sz="2400" dirty="0"/>
          </a:p>
        </p:txBody>
      </p:sp>
    </p:spTree>
    <p:extLst>
      <p:ext uri="{BB962C8B-B14F-4D97-AF65-F5344CB8AC3E}">
        <p14:creationId xmlns:p14="http://schemas.microsoft.com/office/powerpoint/2010/main" val="2362645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Lifecycle</a:t>
            </a:r>
          </a:p>
        </p:txBody>
      </p:sp>
      <p:pic>
        <p:nvPicPr>
          <p:cNvPr id="7" name="Content Placeholder 6">
            <a:extLst>
              <a:ext uri="{FF2B5EF4-FFF2-40B4-BE49-F238E27FC236}">
                <a16:creationId xmlns:a16="http://schemas.microsoft.com/office/drawing/2014/main" id="{4DE1301B-3F05-2F40-B982-271904BA5922}"/>
              </a:ext>
            </a:extLst>
          </p:cNvPr>
          <p:cNvPicPr>
            <a:picLocks noGrp="1" noChangeAspect="1"/>
          </p:cNvPicPr>
          <p:nvPr>
            <p:ph idx="1"/>
          </p:nvPr>
        </p:nvPicPr>
        <p:blipFill>
          <a:blip r:embed="rId2"/>
          <a:stretch>
            <a:fillRect/>
          </a:stretch>
        </p:blipFill>
        <p:spPr>
          <a:xfrm>
            <a:off x="914400" y="1329096"/>
            <a:ext cx="7300789" cy="4797067"/>
          </a:xfrm>
        </p:spPr>
      </p:pic>
    </p:spTree>
    <p:extLst>
      <p:ext uri="{BB962C8B-B14F-4D97-AF65-F5344CB8AC3E}">
        <p14:creationId xmlns:p14="http://schemas.microsoft.com/office/powerpoint/2010/main" val="255993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Options to Hosting</a:t>
            </a:r>
          </a:p>
        </p:txBody>
      </p:sp>
      <p:sp>
        <p:nvSpPr>
          <p:cNvPr id="3" name="Content Placeholder 2"/>
          <p:cNvSpPr>
            <a:spLocks noGrp="1"/>
          </p:cNvSpPr>
          <p:nvPr>
            <p:ph idx="1"/>
          </p:nvPr>
        </p:nvSpPr>
        <p:spPr/>
        <p:txBody>
          <a:bodyPr>
            <a:normAutofit fontScale="92500" lnSpcReduction="10000"/>
          </a:bodyPr>
          <a:lstStyle/>
          <a:p>
            <a:r>
              <a:rPr lang="en-US" dirty="0"/>
              <a:t>You have two options when it comes to hosting a UI fragment in an activity:</a:t>
            </a:r>
          </a:p>
          <a:p>
            <a:pPr lvl="1"/>
            <a:r>
              <a:rPr lang="en-US" dirty="0"/>
              <a:t>Add the fragment to activity’s </a:t>
            </a:r>
            <a:r>
              <a:rPr lang="en-US" i="1" dirty="0"/>
              <a:t>layout (using a layout fragment)</a:t>
            </a:r>
          </a:p>
          <a:p>
            <a:pPr lvl="2"/>
            <a:r>
              <a:rPr lang="en-US" dirty="0"/>
              <a:t>It is simple but inflexible. </a:t>
            </a:r>
          </a:p>
          <a:p>
            <a:pPr lvl="2"/>
            <a:r>
              <a:rPr lang="en-US" dirty="0"/>
              <a:t>If you add the fragment to the activity’s layout, you hard-wire the fragment and its view to the activity’s view and cannot swap out that fragment during the activity’s lifetime</a:t>
            </a:r>
          </a:p>
          <a:p>
            <a:pPr lvl="1"/>
            <a:r>
              <a:rPr lang="en-US" i="1" dirty="0"/>
              <a:t>A</a:t>
            </a:r>
            <a:r>
              <a:rPr lang="en-US" dirty="0"/>
              <a:t>dd the fragment in the activity’s </a:t>
            </a:r>
            <a:r>
              <a:rPr lang="en-US" i="1" dirty="0"/>
              <a:t>code</a:t>
            </a:r>
          </a:p>
          <a:p>
            <a:pPr lvl="2"/>
            <a:r>
              <a:rPr lang="en-US" dirty="0"/>
              <a:t>more complex way to host, but it is the only way to have control at runtime over your fragments.</a:t>
            </a:r>
          </a:p>
        </p:txBody>
      </p:sp>
    </p:spTree>
    <p:extLst>
      <p:ext uri="{BB962C8B-B14F-4D97-AF65-F5344CB8AC3E}">
        <p14:creationId xmlns:p14="http://schemas.microsoft.com/office/powerpoint/2010/main" val="333966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Fragments to Applications via Code</a:t>
            </a:r>
          </a:p>
        </p:txBody>
      </p:sp>
      <p:sp>
        <p:nvSpPr>
          <p:cNvPr id="3" name="Content Placeholder 2"/>
          <p:cNvSpPr>
            <a:spLocks noGrp="1"/>
          </p:cNvSpPr>
          <p:nvPr>
            <p:ph idx="1"/>
          </p:nvPr>
        </p:nvSpPr>
        <p:spPr>
          <a:xfrm>
            <a:off x="457200" y="1600200"/>
            <a:ext cx="8229600" cy="3136635"/>
          </a:xfrm>
        </p:spPr>
        <p:txBody>
          <a:bodyPr/>
          <a:lstStyle/>
          <a:p>
            <a:r>
              <a:rPr lang="en-US" dirty="0"/>
              <a:t>Use for </a:t>
            </a:r>
            <a:r>
              <a:rPr lang="en-US" b="1" dirty="0" err="1"/>
              <a:t>CrimeActivity</a:t>
            </a:r>
            <a:r>
              <a:rPr lang="en-US" dirty="0" err="1"/>
              <a:t>’s</a:t>
            </a:r>
            <a:r>
              <a:rPr lang="en-US" dirty="0"/>
              <a:t> hosting of a </a:t>
            </a:r>
            <a:r>
              <a:rPr lang="en-US" b="1" dirty="0" err="1"/>
              <a:t>CrimeFragment</a:t>
            </a:r>
            <a:r>
              <a:rPr lang="en-US" dirty="0"/>
              <a:t>. </a:t>
            </a:r>
          </a:p>
          <a:p>
            <a:r>
              <a:rPr lang="en-US" dirty="0"/>
              <a:t>First, you are going to define </a:t>
            </a:r>
            <a:r>
              <a:rPr lang="en-US" b="1" dirty="0" err="1"/>
              <a:t>CrimeActivity</a:t>
            </a:r>
            <a:r>
              <a:rPr lang="en-US" dirty="0" err="1"/>
              <a:t>’s</a:t>
            </a:r>
            <a:r>
              <a:rPr lang="en-US" dirty="0"/>
              <a:t> layout.</a:t>
            </a:r>
          </a:p>
          <a:p>
            <a:pPr lvl="1"/>
            <a:r>
              <a:rPr lang="en-US" dirty="0"/>
              <a:t>In </a:t>
            </a:r>
            <a:r>
              <a:rPr lang="en-US" b="1" dirty="0" err="1"/>
              <a:t>CrimeActivity</a:t>
            </a:r>
            <a:r>
              <a:rPr lang="en-US" dirty="0" err="1"/>
              <a:t>’s</a:t>
            </a:r>
            <a:r>
              <a:rPr lang="en-US" dirty="0"/>
              <a:t> layout, add a spot for fragments view, this will be the </a:t>
            </a:r>
            <a:r>
              <a:rPr lang="en-US" b="1" dirty="0" err="1"/>
              <a:t>FrameLayout</a:t>
            </a:r>
            <a:r>
              <a:rPr lang="en-US" b="1" dirty="0"/>
              <a:t>.</a:t>
            </a:r>
            <a:endParaRPr lang="en-US" dirty="0"/>
          </a:p>
        </p:txBody>
      </p:sp>
      <p:pic>
        <p:nvPicPr>
          <p:cNvPr id="6" name="Picture 5">
            <a:extLst>
              <a:ext uri="{FF2B5EF4-FFF2-40B4-BE49-F238E27FC236}">
                <a16:creationId xmlns:a16="http://schemas.microsoft.com/office/drawing/2014/main" id="{9BE4C111-CDE3-C94E-B52E-46CF5F0E5704}"/>
              </a:ext>
            </a:extLst>
          </p:cNvPr>
          <p:cNvPicPr>
            <a:picLocks noChangeAspect="1"/>
          </p:cNvPicPr>
          <p:nvPr/>
        </p:nvPicPr>
        <p:blipFill>
          <a:blip r:embed="rId2"/>
          <a:stretch>
            <a:fillRect/>
          </a:stretch>
        </p:blipFill>
        <p:spPr>
          <a:xfrm>
            <a:off x="644892" y="4640924"/>
            <a:ext cx="7854215" cy="2217076"/>
          </a:xfrm>
          <a:prstGeom prst="rect">
            <a:avLst/>
          </a:prstGeom>
        </p:spPr>
      </p:pic>
    </p:spTree>
    <p:extLst>
      <p:ext uri="{BB962C8B-B14F-4D97-AF65-F5344CB8AC3E}">
        <p14:creationId xmlns:p14="http://schemas.microsoft.com/office/powerpoint/2010/main" val="235957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Hosting Layout</a:t>
            </a:r>
          </a:p>
        </p:txBody>
      </p:sp>
      <p:sp>
        <p:nvSpPr>
          <p:cNvPr id="3" name="Content Placeholder 2"/>
          <p:cNvSpPr>
            <a:spLocks noGrp="1"/>
          </p:cNvSpPr>
          <p:nvPr>
            <p:ph idx="1"/>
          </p:nvPr>
        </p:nvSpPr>
        <p:spPr>
          <a:xfrm>
            <a:off x="439931" y="1417638"/>
            <a:ext cx="8229600" cy="4525963"/>
          </a:xfrm>
        </p:spPr>
        <p:txBody>
          <a:bodyPr>
            <a:normAutofit fontScale="55000" lnSpcReduction="20000"/>
          </a:bodyPr>
          <a:lstStyle/>
          <a:p>
            <a:pPr marL="0" indent="0">
              <a:buNone/>
            </a:pPr>
            <a:endParaRPr lang="en-US" dirty="0"/>
          </a:p>
          <a:p>
            <a:r>
              <a:rPr lang="en-US" dirty="0"/>
              <a:t>Follow the instructions on page 136 of the text. </a:t>
            </a:r>
          </a:p>
          <a:p>
            <a:r>
              <a:rPr lang="en-US" dirty="0"/>
              <a:t>replace the default layout with the </a:t>
            </a:r>
          </a:p>
          <a:p>
            <a:r>
              <a:rPr lang="en-US" b="1" dirty="0"/>
              <a:t>Create fragment container layout (res/layout/</a:t>
            </a:r>
            <a:r>
              <a:rPr lang="en-US" b="1" dirty="0" err="1"/>
              <a:t>activity_crime.xml</a:t>
            </a:r>
            <a:r>
              <a:rPr lang="en-US" b="1" dirty="0"/>
              <a:t>)</a:t>
            </a:r>
          </a:p>
          <a:p>
            <a:pPr marL="0" indent="0">
              <a:buNone/>
            </a:pPr>
            <a:r>
              <a:rPr lang="en-US" dirty="0">
                <a:latin typeface="Courier"/>
                <a:cs typeface="Courier"/>
              </a:rPr>
              <a:t>&lt;?xml version="1.0" encoding="utf-8"?&gt;</a:t>
            </a:r>
          </a:p>
          <a:p>
            <a:pPr marL="0" indent="0">
              <a:buNone/>
            </a:pPr>
            <a:r>
              <a:rPr lang="en-US" dirty="0">
                <a:latin typeface="Courier"/>
                <a:cs typeface="Courier"/>
              </a:rPr>
              <a:t>&lt;</a:t>
            </a:r>
            <a:r>
              <a:rPr lang="en-US" dirty="0" err="1">
                <a:latin typeface="Courier"/>
                <a:cs typeface="Courier"/>
              </a:rPr>
              <a:t>FrameLayout</a:t>
            </a:r>
            <a:r>
              <a:rPr lang="en-US" dirty="0">
                <a:latin typeface="Courier"/>
                <a:cs typeface="Courier"/>
              </a:rPr>
              <a:t> </a:t>
            </a:r>
            <a:r>
              <a:rPr lang="en-US" dirty="0" err="1">
                <a:latin typeface="Courier"/>
                <a:cs typeface="Courier"/>
              </a:rPr>
              <a:t>xmlns:android</a:t>
            </a:r>
            <a:r>
              <a:rPr lang="en-US" dirty="0">
                <a:latin typeface="Courier"/>
                <a:cs typeface="Courier"/>
              </a:rPr>
              <a:t>="http://</a:t>
            </a:r>
            <a:r>
              <a:rPr lang="en-US" dirty="0" err="1">
                <a:latin typeface="Courier"/>
                <a:cs typeface="Courier"/>
              </a:rPr>
              <a:t>schemas.android.com</a:t>
            </a:r>
            <a:r>
              <a:rPr lang="en-US" dirty="0">
                <a:latin typeface="Courier"/>
                <a:cs typeface="Courier"/>
              </a:rPr>
              <a:t>/</a:t>
            </a:r>
            <a:r>
              <a:rPr lang="en-US" dirty="0" err="1">
                <a:latin typeface="Courier"/>
                <a:cs typeface="Courier"/>
              </a:rPr>
              <a:t>apk</a:t>
            </a:r>
            <a:r>
              <a:rPr lang="en-US" dirty="0">
                <a:latin typeface="Courier"/>
                <a:cs typeface="Courier"/>
              </a:rPr>
              <a:t>/res/android"</a:t>
            </a:r>
          </a:p>
          <a:p>
            <a:pPr marL="0" indent="0">
              <a:buNone/>
            </a:pPr>
            <a:r>
              <a:rPr lang="en-US" dirty="0" err="1">
                <a:latin typeface="Courier"/>
                <a:cs typeface="Courier"/>
              </a:rPr>
              <a:t>android:id</a:t>
            </a:r>
            <a:r>
              <a:rPr lang="en-US" dirty="0">
                <a:latin typeface="Courier"/>
                <a:cs typeface="Courier"/>
              </a:rPr>
              <a:t>="@+id/</a:t>
            </a:r>
            <a:r>
              <a:rPr lang="en-US" dirty="0" err="1">
                <a:latin typeface="Courier"/>
                <a:cs typeface="Courier"/>
              </a:rPr>
              <a:t>fragmentContainer</a:t>
            </a:r>
            <a:r>
              <a:rPr lang="en-US" dirty="0">
                <a:latin typeface="Courier"/>
                <a:cs typeface="Courier"/>
              </a:rPr>
              <a:t>"</a:t>
            </a:r>
          </a:p>
          <a:p>
            <a:pPr marL="0" indent="0">
              <a:buNone/>
            </a:pPr>
            <a:r>
              <a:rPr lang="en-US" dirty="0" err="1">
                <a:latin typeface="Courier"/>
                <a:cs typeface="Courier"/>
              </a:rPr>
              <a:t>android:layout_width</a:t>
            </a:r>
            <a:r>
              <a:rPr lang="en-US" dirty="0">
                <a:latin typeface="Courier"/>
                <a:cs typeface="Courier"/>
              </a:rPr>
              <a:t>="</a:t>
            </a:r>
            <a:r>
              <a:rPr lang="en-US" dirty="0" err="1">
                <a:latin typeface="Courier"/>
                <a:cs typeface="Courier"/>
              </a:rPr>
              <a:t>match_parent</a:t>
            </a:r>
            <a:r>
              <a:rPr lang="en-US" dirty="0">
                <a:latin typeface="Courier"/>
                <a:cs typeface="Courier"/>
              </a:rPr>
              <a:t>"</a:t>
            </a:r>
          </a:p>
          <a:p>
            <a:pPr marL="0" indent="0">
              <a:buNone/>
            </a:pPr>
            <a:r>
              <a:rPr lang="en-US" dirty="0" err="1">
                <a:latin typeface="Courier"/>
                <a:cs typeface="Courier"/>
              </a:rPr>
              <a:t>android:layout_height</a:t>
            </a:r>
            <a:r>
              <a:rPr lang="en-US" dirty="0">
                <a:latin typeface="Courier"/>
                <a:cs typeface="Courier"/>
              </a:rPr>
              <a:t>="</a:t>
            </a:r>
            <a:r>
              <a:rPr lang="en-US" dirty="0" err="1">
                <a:latin typeface="Courier"/>
                <a:cs typeface="Courier"/>
              </a:rPr>
              <a:t>match_parent</a:t>
            </a:r>
            <a:r>
              <a:rPr lang="en-US" dirty="0">
                <a:latin typeface="Courier"/>
                <a:cs typeface="Courier"/>
              </a:rPr>
              <a:t>"</a:t>
            </a:r>
          </a:p>
          <a:p>
            <a:pPr marL="0" indent="0">
              <a:buNone/>
            </a:pPr>
            <a:r>
              <a:rPr lang="en-US" dirty="0">
                <a:latin typeface="Courier"/>
                <a:cs typeface="Courier"/>
              </a:rPr>
              <a:t>/&gt;</a:t>
            </a:r>
          </a:p>
          <a:p>
            <a:r>
              <a:rPr lang="en-US" dirty="0"/>
              <a:t>Note that, while </a:t>
            </a:r>
            <a:r>
              <a:rPr lang="en-US" dirty="0" err="1"/>
              <a:t>activity_crime.xml</a:t>
            </a:r>
            <a:r>
              <a:rPr lang="en-US" dirty="0"/>
              <a:t> consists solely of a container view for a single fragment, an activity’s layout can be more complex and define multiple container views as well as widgets of its own.</a:t>
            </a:r>
          </a:p>
          <a:p>
            <a:r>
              <a:rPr lang="en-US" dirty="0"/>
              <a:t>You can preview your layout file or run </a:t>
            </a:r>
            <a:r>
              <a:rPr lang="en-US" dirty="0" err="1"/>
              <a:t>CriminalIntent</a:t>
            </a:r>
            <a:r>
              <a:rPr lang="en-US" dirty="0"/>
              <a:t> to check your code. You will only see an empty </a:t>
            </a:r>
            <a:r>
              <a:rPr lang="en-US" b="1" dirty="0" err="1"/>
              <a:t>FrameLayout</a:t>
            </a:r>
            <a:r>
              <a:rPr lang="en-US" b="1" dirty="0"/>
              <a:t> </a:t>
            </a:r>
            <a:r>
              <a:rPr lang="en-US" dirty="0"/>
              <a:t>because the </a:t>
            </a:r>
            <a:r>
              <a:rPr lang="en-US" b="1" dirty="0" err="1"/>
              <a:t>CrimeActivity</a:t>
            </a:r>
            <a:r>
              <a:rPr lang="en-US" b="1" dirty="0"/>
              <a:t> </a:t>
            </a:r>
            <a:r>
              <a:rPr lang="en-US" dirty="0"/>
              <a:t>is not yet hosting a fragment.</a:t>
            </a:r>
          </a:p>
        </p:txBody>
      </p:sp>
    </p:spTree>
    <p:extLst>
      <p:ext uri="{BB962C8B-B14F-4D97-AF65-F5344CB8AC3E}">
        <p14:creationId xmlns:p14="http://schemas.microsoft.com/office/powerpoint/2010/main" val="1190022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UI Fragment</a:t>
            </a:r>
          </a:p>
        </p:txBody>
      </p:sp>
      <p:sp>
        <p:nvSpPr>
          <p:cNvPr id="3" name="Content Placeholder 2"/>
          <p:cNvSpPr>
            <a:spLocks noGrp="1"/>
          </p:cNvSpPr>
          <p:nvPr>
            <p:ph idx="1"/>
          </p:nvPr>
        </p:nvSpPr>
        <p:spPr/>
        <p:txBody>
          <a:bodyPr>
            <a:normAutofit/>
          </a:bodyPr>
          <a:lstStyle/>
          <a:p>
            <a:r>
              <a:rPr lang="en-US" dirty="0"/>
              <a:t>The steps to creating a UI fragment are the same as those you followed to create an activity:</a:t>
            </a:r>
          </a:p>
          <a:p>
            <a:pPr lvl="1"/>
            <a:r>
              <a:rPr lang="en-US" dirty="0"/>
              <a:t>Compose an interface by defining widgets in a layout file.</a:t>
            </a:r>
          </a:p>
          <a:p>
            <a:pPr lvl="1"/>
            <a:r>
              <a:rPr lang="en-US" dirty="0"/>
              <a:t>Create the class and set its view to be the layout that you defined.</a:t>
            </a:r>
          </a:p>
          <a:p>
            <a:pPr lvl="1"/>
            <a:r>
              <a:rPr lang="en-US" dirty="0"/>
              <a:t>Wire up the widgets inflated from the layout in code.</a:t>
            </a:r>
          </a:p>
        </p:txBody>
      </p:sp>
    </p:spTree>
    <p:extLst>
      <p:ext uri="{BB962C8B-B14F-4D97-AF65-F5344CB8AC3E}">
        <p14:creationId xmlns:p14="http://schemas.microsoft.com/office/powerpoint/2010/main" val="379795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Criminal Intent</a:t>
            </a:r>
          </a:p>
        </p:txBody>
      </p:sp>
      <p:sp>
        <p:nvSpPr>
          <p:cNvPr id="3" name="Content Placeholder 2"/>
          <p:cNvSpPr>
            <a:spLocks noGrp="1"/>
          </p:cNvSpPr>
          <p:nvPr>
            <p:ph idx="1"/>
          </p:nvPr>
        </p:nvSpPr>
        <p:spPr/>
        <p:txBody>
          <a:bodyPr>
            <a:normAutofit fontScale="62500" lnSpcReduction="20000"/>
          </a:bodyPr>
          <a:lstStyle/>
          <a:p>
            <a:r>
              <a:rPr lang="en-US" dirty="0"/>
              <a:t>In this chapter, you will start building an application named </a:t>
            </a:r>
            <a:r>
              <a:rPr lang="en-US" dirty="0" err="1"/>
              <a:t>CriminalIntent</a:t>
            </a:r>
            <a:r>
              <a:rPr lang="en-US" dirty="0"/>
              <a:t>.</a:t>
            </a:r>
          </a:p>
          <a:p>
            <a:r>
              <a:rPr lang="en-US" dirty="0" err="1"/>
              <a:t>CriminalIntent</a:t>
            </a:r>
            <a:r>
              <a:rPr lang="en-US" dirty="0"/>
              <a:t> records the details of “office crimes” – </a:t>
            </a:r>
          </a:p>
          <a:p>
            <a:pPr lvl="1"/>
            <a:r>
              <a:rPr lang="en-US" dirty="0"/>
              <a:t>things like leaving dirty dishes in the </a:t>
            </a:r>
            <a:r>
              <a:rPr lang="en-US" dirty="0" err="1"/>
              <a:t>breakroom</a:t>
            </a:r>
            <a:r>
              <a:rPr lang="en-US" dirty="0"/>
              <a:t> sink</a:t>
            </a:r>
          </a:p>
          <a:p>
            <a:pPr lvl="1"/>
            <a:r>
              <a:rPr lang="en-US" dirty="0"/>
              <a:t>walking away from an empty shared printer after your documents have printed.</a:t>
            </a:r>
          </a:p>
          <a:p>
            <a:r>
              <a:rPr lang="en-US" dirty="0"/>
              <a:t>With </a:t>
            </a:r>
            <a:r>
              <a:rPr lang="en-US" dirty="0" err="1"/>
              <a:t>CriminalIntent</a:t>
            </a:r>
            <a:r>
              <a:rPr lang="en-US" dirty="0"/>
              <a:t>, you can make a record of a crime including a title, a date, and a photo. </a:t>
            </a:r>
          </a:p>
          <a:p>
            <a:r>
              <a:rPr lang="en-US" dirty="0"/>
              <a:t>You can also identify a suspect from your contacts and lodge a complaint via email, Twitter, Facebook, or other app. </a:t>
            </a:r>
          </a:p>
          <a:p>
            <a:r>
              <a:rPr lang="en-US" dirty="0" err="1"/>
              <a:t>CriminalIntent</a:t>
            </a:r>
            <a:r>
              <a:rPr lang="en-US" dirty="0"/>
              <a:t> is a complex app that will take thirteen chapters to complete</a:t>
            </a:r>
            <a:r>
              <a:rPr lang="en-US" b="1" dirty="0">
                <a:solidFill>
                  <a:srgbClr val="FF0000"/>
                </a:solidFill>
              </a:rPr>
              <a:t>. (we will not complete this app in our class but feel free to do  so on your own)</a:t>
            </a:r>
          </a:p>
          <a:p>
            <a:r>
              <a:rPr lang="en-US" dirty="0"/>
              <a:t> It will have a list-detail interface: The main screen will display a list of recorded crimes. Users will be able add new crimes or select an existing crime to view and edit its details.</a:t>
            </a:r>
          </a:p>
        </p:txBody>
      </p:sp>
    </p:spTree>
    <p:extLst>
      <p:ext uri="{BB962C8B-B14F-4D97-AF65-F5344CB8AC3E}">
        <p14:creationId xmlns:p14="http://schemas.microsoft.com/office/powerpoint/2010/main" val="2310996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CrimeFragment</a:t>
            </a:r>
            <a:r>
              <a:rPr lang="en-US" dirty="0"/>
              <a:t> Layout</a:t>
            </a:r>
          </a:p>
        </p:txBody>
      </p:sp>
      <p:pic>
        <p:nvPicPr>
          <p:cNvPr id="4" name="Content Placeholder 3" descr="Screen Shot 2014-03-10 at 9.39.48 PM.png"/>
          <p:cNvPicPr>
            <a:picLocks noGrp="1" noChangeAspect="1"/>
          </p:cNvPicPr>
          <p:nvPr>
            <p:ph idx="1"/>
          </p:nvPr>
        </p:nvPicPr>
        <p:blipFill>
          <a:blip r:embed="rId2">
            <a:extLst>
              <a:ext uri="{28A0092B-C50C-407E-A947-70E740481C1C}">
                <a14:useLocalDpi xmlns:a14="http://schemas.microsoft.com/office/drawing/2010/main" val="0"/>
              </a:ext>
            </a:extLst>
          </a:blip>
          <a:srcRect l="-10863" r="-10863"/>
          <a:stretch>
            <a:fillRect/>
          </a:stretch>
        </p:blipFill>
        <p:spPr/>
      </p:pic>
    </p:spTree>
    <p:extLst>
      <p:ext uri="{BB962C8B-B14F-4D97-AF65-F5344CB8AC3E}">
        <p14:creationId xmlns:p14="http://schemas.microsoft.com/office/powerpoint/2010/main" val="183083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CrimeFragment.java</a:t>
            </a:r>
            <a:endParaRPr lang="en-US" dirty="0"/>
          </a:p>
        </p:txBody>
      </p:sp>
      <p:sp>
        <p:nvSpPr>
          <p:cNvPr id="3" name="Content Placeholder 2"/>
          <p:cNvSpPr>
            <a:spLocks noGrp="1"/>
          </p:cNvSpPr>
          <p:nvPr>
            <p:ph idx="1"/>
          </p:nvPr>
        </p:nvSpPr>
        <p:spPr/>
        <p:txBody>
          <a:bodyPr>
            <a:normAutofit fontScale="85000" lnSpcReduction="10000"/>
          </a:bodyPr>
          <a:lstStyle/>
          <a:p>
            <a:r>
              <a:rPr lang="en-US" b="1" dirty="0" err="1"/>
              <a:t>CrimeFragment</a:t>
            </a:r>
            <a:r>
              <a:rPr lang="en-US" b="1" dirty="0"/>
              <a:t> </a:t>
            </a:r>
            <a:r>
              <a:rPr lang="en-US" dirty="0"/>
              <a:t>is a controller that interacts with model and view objects.</a:t>
            </a:r>
          </a:p>
          <a:p>
            <a:r>
              <a:rPr lang="en-US" dirty="0"/>
              <a:t> Its job is to present the details of a specific crime and update those details as the user changes them.</a:t>
            </a:r>
          </a:p>
          <a:p>
            <a:r>
              <a:rPr lang="en-US" dirty="0"/>
              <a:t>In the </a:t>
            </a:r>
            <a:r>
              <a:rPr lang="en-US" dirty="0" err="1"/>
              <a:t>GeoQuiz</a:t>
            </a:r>
            <a:r>
              <a:rPr lang="en-US" dirty="0"/>
              <a:t> app, your activities did most of their controller work in activity lifecycle methods.</a:t>
            </a:r>
          </a:p>
          <a:p>
            <a:r>
              <a:rPr lang="en-US" dirty="0"/>
              <a:t> In </a:t>
            </a:r>
            <a:r>
              <a:rPr lang="en-US" dirty="0" err="1"/>
              <a:t>CriminalIntent</a:t>
            </a:r>
            <a:r>
              <a:rPr lang="en-US" dirty="0"/>
              <a:t>, this work will be done by fragments in fragment lifecycle methods. </a:t>
            </a:r>
          </a:p>
          <a:p>
            <a:r>
              <a:rPr lang="en-US" dirty="0"/>
              <a:t>Many of these methods correspond to the </a:t>
            </a:r>
            <a:r>
              <a:rPr lang="en-US" b="1" dirty="0"/>
              <a:t>Activity </a:t>
            </a:r>
            <a:r>
              <a:rPr lang="en-US" dirty="0"/>
              <a:t>methods you already know, such as </a:t>
            </a:r>
            <a:r>
              <a:rPr lang="en-US" b="1" dirty="0" err="1"/>
              <a:t>onCreate</a:t>
            </a:r>
            <a:r>
              <a:rPr lang="en-US" b="1" dirty="0"/>
              <a:t>(Bundle)</a:t>
            </a:r>
            <a:r>
              <a:rPr lang="en-US" dirty="0"/>
              <a:t>.</a:t>
            </a:r>
          </a:p>
        </p:txBody>
      </p:sp>
    </p:spTree>
    <p:extLst>
      <p:ext uri="{BB962C8B-B14F-4D97-AF65-F5344CB8AC3E}">
        <p14:creationId xmlns:p14="http://schemas.microsoft.com/office/powerpoint/2010/main" val="371381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CrimeFragment.java</a:t>
            </a:r>
            <a:r>
              <a:rPr lang="en-US" dirty="0"/>
              <a:t> (Listing 7.7)</a:t>
            </a:r>
          </a:p>
        </p:txBody>
      </p:sp>
      <p:sp>
        <p:nvSpPr>
          <p:cNvPr id="3" name="Content Placeholder 2"/>
          <p:cNvSpPr>
            <a:spLocks noGrp="1"/>
          </p:cNvSpPr>
          <p:nvPr>
            <p:ph idx="1"/>
          </p:nvPr>
        </p:nvSpPr>
        <p:spPr/>
        <p:txBody>
          <a:bodyPr>
            <a:normAutofit fontScale="70000" lnSpcReduction="20000"/>
          </a:bodyPr>
          <a:lstStyle/>
          <a:p>
            <a:r>
              <a:rPr lang="en-US" dirty="0"/>
              <a:t>In </a:t>
            </a:r>
            <a:r>
              <a:rPr lang="en-US" dirty="0" err="1"/>
              <a:t>CrimeFragment.java</a:t>
            </a:r>
            <a:r>
              <a:rPr lang="en-US" dirty="0"/>
              <a:t>, add a member variable for the </a:t>
            </a:r>
            <a:r>
              <a:rPr lang="en-US" b="1" dirty="0"/>
              <a:t>Crime </a:t>
            </a:r>
            <a:r>
              <a:rPr lang="en-US" dirty="0"/>
              <a:t>instance and an implementation of </a:t>
            </a:r>
            <a:r>
              <a:rPr lang="en-US" b="1" dirty="0" err="1"/>
              <a:t>Fragment.onCreate</a:t>
            </a:r>
            <a:r>
              <a:rPr lang="en-US" b="1" dirty="0"/>
              <a:t>(Bundle)</a:t>
            </a:r>
            <a:r>
              <a:rPr lang="en-US" dirty="0"/>
              <a:t>.</a:t>
            </a:r>
          </a:p>
          <a:p>
            <a:pPr marL="0" indent="0">
              <a:buNone/>
            </a:pPr>
            <a:r>
              <a:rPr lang="en-US" dirty="0">
                <a:latin typeface="Courier"/>
                <a:cs typeface="Courier"/>
              </a:rPr>
              <a:t>public class </a:t>
            </a:r>
            <a:r>
              <a:rPr lang="en-US" dirty="0" err="1">
                <a:latin typeface="Courier"/>
                <a:cs typeface="Courier"/>
              </a:rPr>
              <a:t>CrimeFragment</a:t>
            </a:r>
            <a:r>
              <a:rPr lang="en-US" dirty="0">
                <a:latin typeface="Courier"/>
                <a:cs typeface="Courier"/>
              </a:rPr>
              <a:t> extends Fragment {</a:t>
            </a:r>
          </a:p>
          <a:p>
            <a:pPr marL="0" indent="0">
              <a:buNone/>
            </a:pPr>
            <a:r>
              <a:rPr lang="en-US" b="1" dirty="0">
                <a:latin typeface="Courier"/>
                <a:cs typeface="Courier"/>
              </a:rPr>
              <a:t>private Crime </a:t>
            </a:r>
            <a:r>
              <a:rPr lang="en-US" b="1" dirty="0" err="1">
                <a:latin typeface="Courier"/>
                <a:cs typeface="Courier"/>
              </a:rPr>
              <a:t>mCrime</a:t>
            </a:r>
            <a:r>
              <a:rPr lang="en-US" b="1" dirty="0">
                <a:latin typeface="Courier"/>
                <a:cs typeface="Courier"/>
              </a:rPr>
              <a:t>;</a:t>
            </a:r>
          </a:p>
          <a:p>
            <a:pPr marL="0" indent="0">
              <a:buNone/>
            </a:pPr>
            <a:r>
              <a:rPr lang="en-US" b="1" dirty="0">
                <a:latin typeface="Courier"/>
                <a:cs typeface="Courier"/>
              </a:rPr>
              <a:t>@Override</a:t>
            </a:r>
          </a:p>
          <a:p>
            <a:pPr marL="0" indent="0">
              <a:buNone/>
            </a:pPr>
            <a:r>
              <a:rPr lang="en-US" b="1" dirty="0">
                <a:latin typeface="Courier"/>
                <a:cs typeface="Courier"/>
              </a:rPr>
              <a:t>public void </a:t>
            </a:r>
            <a:r>
              <a:rPr lang="en-US" b="1" dirty="0" err="1">
                <a:latin typeface="Courier"/>
                <a:cs typeface="Courier"/>
              </a:rPr>
              <a:t>onCreate</a:t>
            </a:r>
            <a:r>
              <a:rPr lang="en-US" b="1" dirty="0">
                <a:latin typeface="Courier"/>
                <a:cs typeface="Courier"/>
              </a:rPr>
              <a:t>(Bundle </a:t>
            </a:r>
            <a:r>
              <a:rPr lang="en-US" b="1" dirty="0" err="1">
                <a:latin typeface="Courier"/>
                <a:cs typeface="Courier"/>
              </a:rPr>
              <a:t>savedInstanceState</a:t>
            </a:r>
            <a:r>
              <a:rPr lang="en-US" b="1" dirty="0">
                <a:latin typeface="Courier"/>
                <a:cs typeface="Courier"/>
              </a:rPr>
              <a:t>) {</a:t>
            </a:r>
          </a:p>
          <a:p>
            <a:pPr marL="0" indent="0">
              <a:buNone/>
            </a:pPr>
            <a:r>
              <a:rPr lang="en-US" b="1" dirty="0" err="1">
                <a:latin typeface="Courier"/>
                <a:cs typeface="Courier"/>
              </a:rPr>
              <a:t>super.onCreate</a:t>
            </a:r>
            <a:r>
              <a:rPr lang="en-US" b="1" dirty="0">
                <a:latin typeface="Courier"/>
                <a:cs typeface="Courier"/>
              </a:rPr>
              <a:t>(</a:t>
            </a:r>
            <a:r>
              <a:rPr lang="en-US" b="1" dirty="0" err="1">
                <a:latin typeface="Courier"/>
                <a:cs typeface="Courier"/>
              </a:rPr>
              <a:t>savedInstanceState</a:t>
            </a:r>
            <a:r>
              <a:rPr lang="en-US" b="1" dirty="0">
                <a:latin typeface="Courier"/>
                <a:cs typeface="Courier"/>
              </a:rPr>
              <a:t>);</a:t>
            </a:r>
          </a:p>
          <a:p>
            <a:pPr marL="0" indent="0">
              <a:buNone/>
            </a:pPr>
            <a:r>
              <a:rPr lang="en-US" b="1" dirty="0" err="1">
                <a:latin typeface="Courier"/>
                <a:cs typeface="Courier"/>
              </a:rPr>
              <a:t>mCrime</a:t>
            </a:r>
            <a:r>
              <a:rPr lang="en-US" b="1" dirty="0">
                <a:latin typeface="Courier"/>
                <a:cs typeface="Courier"/>
              </a:rPr>
              <a:t> = new Crime();</a:t>
            </a:r>
          </a:p>
          <a:p>
            <a:pPr marL="0" indent="0">
              <a:buNone/>
            </a:pPr>
            <a:r>
              <a:rPr lang="en-US" b="1" dirty="0">
                <a:latin typeface="Courier"/>
                <a:cs typeface="Courier"/>
              </a:rPr>
              <a:t>}</a:t>
            </a:r>
          </a:p>
          <a:p>
            <a:pPr marL="0" indent="0">
              <a:buNone/>
            </a:pPr>
            <a:r>
              <a:rPr lang="en-US" dirty="0">
                <a:latin typeface="Courier"/>
                <a:cs typeface="Courier"/>
              </a:rPr>
              <a:t>}</a:t>
            </a:r>
          </a:p>
        </p:txBody>
      </p:sp>
    </p:spTree>
    <p:extLst>
      <p:ext uri="{BB962C8B-B14F-4D97-AF65-F5344CB8AC3E}">
        <p14:creationId xmlns:p14="http://schemas.microsoft.com/office/powerpoint/2010/main" val="293173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CrimeFragement.java</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There are a couple of things to notice in this implementation. First, </a:t>
            </a:r>
            <a:r>
              <a:rPr lang="en-US" b="1" dirty="0" err="1"/>
              <a:t>Fragment.onCreate</a:t>
            </a:r>
            <a:r>
              <a:rPr lang="en-US" b="1" dirty="0"/>
              <a:t>(Bundle) </a:t>
            </a:r>
            <a:r>
              <a:rPr lang="en-US" dirty="0"/>
              <a:t>is a public method whereas </a:t>
            </a:r>
            <a:r>
              <a:rPr lang="en-US" b="1" dirty="0" err="1"/>
              <a:t>Activity.onCreate</a:t>
            </a:r>
            <a:r>
              <a:rPr lang="en-US" b="1" dirty="0"/>
              <a:t>(Bundle) </a:t>
            </a:r>
            <a:r>
              <a:rPr lang="en-US" dirty="0"/>
              <a:t>is protected. </a:t>
            </a:r>
          </a:p>
          <a:p>
            <a:r>
              <a:rPr lang="en-US" b="1" dirty="0" err="1"/>
              <a:t>Fragment.onCreate</a:t>
            </a:r>
            <a:r>
              <a:rPr lang="en-US" b="1" dirty="0"/>
              <a:t>(…) </a:t>
            </a:r>
            <a:r>
              <a:rPr lang="en-US" dirty="0"/>
              <a:t>and other </a:t>
            </a:r>
            <a:r>
              <a:rPr lang="en-US" b="1" dirty="0"/>
              <a:t>Fragment </a:t>
            </a:r>
            <a:r>
              <a:rPr lang="en-US" dirty="0"/>
              <a:t>lifecycle methods must be public because they will be called by whatever activity is hosting the fragment.</a:t>
            </a:r>
          </a:p>
          <a:p>
            <a:r>
              <a:rPr lang="en-US" dirty="0"/>
              <a:t>Second, similar to an activity, a fragment has a bundle to which it saves and retrieves its state. You can override </a:t>
            </a:r>
            <a:r>
              <a:rPr lang="en-US" b="1" dirty="0" err="1"/>
              <a:t>Fragment.onSaveInstanceState</a:t>
            </a:r>
            <a:r>
              <a:rPr lang="en-US" b="1" dirty="0"/>
              <a:t>(Bundle) </a:t>
            </a:r>
            <a:r>
              <a:rPr lang="en-US" dirty="0"/>
              <a:t>for your own purposes just like with </a:t>
            </a:r>
            <a:r>
              <a:rPr lang="en-US" b="1" dirty="0" err="1"/>
              <a:t>Activity.onSaveInstanceState</a:t>
            </a:r>
            <a:r>
              <a:rPr lang="en-US" b="1" dirty="0"/>
              <a:t>(Bundle)</a:t>
            </a:r>
            <a:r>
              <a:rPr lang="en-US" dirty="0"/>
              <a:t>.</a:t>
            </a:r>
          </a:p>
          <a:p>
            <a:r>
              <a:rPr lang="en-US" dirty="0"/>
              <a:t>Note what does </a:t>
            </a:r>
            <a:r>
              <a:rPr lang="en-US" i="1" dirty="0"/>
              <a:t>not </a:t>
            </a:r>
            <a:r>
              <a:rPr lang="en-US" dirty="0"/>
              <a:t>happen in </a:t>
            </a:r>
            <a:r>
              <a:rPr lang="en-US" b="1" dirty="0" err="1"/>
              <a:t>Fragment.onCreate</a:t>
            </a:r>
            <a:r>
              <a:rPr lang="en-US" b="1" dirty="0"/>
              <a:t>(…)</a:t>
            </a:r>
            <a:r>
              <a:rPr lang="en-US" dirty="0"/>
              <a:t>: you do not inflate the fragment’s view.</a:t>
            </a:r>
          </a:p>
          <a:p>
            <a:r>
              <a:rPr lang="en-US" dirty="0"/>
              <a:t>You configure the fragment instance in </a:t>
            </a:r>
            <a:r>
              <a:rPr lang="en-US" b="1" dirty="0" err="1"/>
              <a:t>Fragment.onCreate</a:t>
            </a:r>
            <a:r>
              <a:rPr lang="en-US" b="1" dirty="0"/>
              <a:t>(…)</a:t>
            </a:r>
            <a:endParaRPr lang="en-US" dirty="0"/>
          </a:p>
          <a:p>
            <a:r>
              <a:rPr lang="en-US" dirty="0"/>
              <a:t>You create and configure the fragment’s view in another fragment lifecycle method </a:t>
            </a:r>
            <a:r>
              <a:rPr lang="en-US" b="1" dirty="0" err="1"/>
              <a:t>onCreateView</a:t>
            </a:r>
            <a:r>
              <a:rPr lang="en-US" b="1" dirty="0"/>
              <a:t>(…)</a:t>
            </a:r>
            <a:endParaRPr lang="en-US" dirty="0"/>
          </a:p>
        </p:txBody>
      </p:sp>
    </p:spTree>
    <p:extLst>
      <p:ext uri="{BB962C8B-B14F-4D97-AF65-F5344CB8AC3E}">
        <p14:creationId xmlns:p14="http://schemas.microsoft.com/office/powerpoint/2010/main" val="2333529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this to </a:t>
            </a:r>
            <a:r>
              <a:rPr lang="en-US" dirty="0" err="1"/>
              <a:t>CrimeFragment.java</a:t>
            </a:r>
            <a:endParaRPr lang="en-US" dirty="0"/>
          </a:p>
        </p:txBody>
      </p:sp>
      <p:sp>
        <p:nvSpPr>
          <p:cNvPr id="3" name="Content Placeholder 2"/>
          <p:cNvSpPr>
            <a:spLocks noGrp="1"/>
          </p:cNvSpPr>
          <p:nvPr>
            <p:ph idx="1"/>
          </p:nvPr>
        </p:nvSpPr>
        <p:spPr/>
        <p:txBody>
          <a:bodyPr>
            <a:normAutofit fontScale="92500"/>
          </a:bodyPr>
          <a:lstStyle/>
          <a:p>
            <a:r>
              <a:rPr lang="en-US" dirty="0"/>
              <a:t>This method is where you inflate the layout for the fragment’s view and return the inflated </a:t>
            </a:r>
            <a:r>
              <a:rPr lang="en-US" b="1" dirty="0"/>
              <a:t>View </a:t>
            </a:r>
            <a:r>
              <a:rPr lang="en-US" dirty="0"/>
              <a:t>to the hosting activity. The </a:t>
            </a:r>
            <a:r>
              <a:rPr lang="en-US" b="1" dirty="0" err="1"/>
              <a:t>LayoutInflater</a:t>
            </a:r>
            <a:r>
              <a:rPr lang="en-US" b="1" dirty="0"/>
              <a:t> </a:t>
            </a:r>
            <a:r>
              <a:rPr lang="en-US" dirty="0"/>
              <a:t>and </a:t>
            </a:r>
            <a:r>
              <a:rPr lang="en-US" b="1" dirty="0" err="1"/>
              <a:t>ViewGroup</a:t>
            </a:r>
            <a:r>
              <a:rPr lang="en-US" b="1" dirty="0"/>
              <a:t> </a:t>
            </a:r>
            <a:r>
              <a:rPr lang="en-US" dirty="0"/>
              <a:t>parameters are necessary to inflate the layout</a:t>
            </a:r>
          </a:p>
          <a:p>
            <a:r>
              <a:rPr lang="en-US" dirty="0"/>
              <a:t>The </a:t>
            </a:r>
            <a:r>
              <a:rPr lang="en-US" b="1" dirty="0"/>
              <a:t>Bundle </a:t>
            </a:r>
            <a:r>
              <a:rPr lang="en-US" dirty="0"/>
              <a:t>will contain data that this method can use to recreate the view from a saved state.</a:t>
            </a:r>
          </a:p>
          <a:p>
            <a:r>
              <a:rPr lang="en-US" b="1" dirty="0">
                <a:cs typeface="Courier"/>
              </a:rPr>
              <a:t>See</a:t>
            </a:r>
            <a:r>
              <a:rPr lang="en-US" b="1" dirty="0">
                <a:latin typeface="Courier"/>
                <a:cs typeface="Courier"/>
              </a:rPr>
              <a:t> Listing 7.8 </a:t>
            </a:r>
            <a:r>
              <a:rPr lang="en-US" b="1" dirty="0" err="1">
                <a:latin typeface="Courier"/>
                <a:cs typeface="Courier"/>
              </a:rPr>
              <a:t>CrimeFragement.java</a:t>
            </a:r>
            <a:endParaRPr lang="en-US" b="1" dirty="0">
              <a:latin typeface="Courier"/>
              <a:cs typeface="Courier"/>
            </a:endParaRPr>
          </a:p>
        </p:txBody>
      </p:sp>
    </p:spTree>
    <p:extLst>
      <p:ext uri="{BB962C8B-B14F-4D97-AF65-F5344CB8AC3E}">
        <p14:creationId xmlns:p14="http://schemas.microsoft.com/office/powerpoint/2010/main" val="3552416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onCreateView</a:t>
            </a:r>
            <a:r>
              <a:rPr lang="en-US" dirty="0"/>
              <a:t> </a:t>
            </a:r>
            <a:r>
              <a:rPr lang="en-US" dirty="0" err="1"/>
              <a:t>CrimeFragment.java</a:t>
            </a:r>
            <a:endParaRPr lang="en-US" dirty="0"/>
          </a:p>
        </p:txBody>
      </p:sp>
      <p:sp>
        <p:nvSpPr>
          <p:cNvPr id="3" name="Content Placeholder 2"/>
          <p:cNvSpPr>
            <a:spLocks noGrp="1"/>
          </p:cNvSpPr>
          <p:nvPr>
            <p:ph idx="1"/>
          </p:nvPr>
        </p:nvSpPr>
        <p:spPr/>
        <p:txBody>
          <a:bodyPr>
            <a:normAutofit fontScale="85000" lnSpcReduction="10000"/>
          </a:bodyPr>
          <a:lstStyle/>
          <a:p>
            <a:r>
              <a:rPr lang="en-US" dirty="0"/>
              <a:t>Within </a:t>
            </a:r>
            <a:r>
              <a:rPr lang="en-US" b="1" dirty="0" err="1"/>
              <a:t>onCreateView</a:t>
            </a:r>
            <a:r>
              <a:rPr lang="en-US" b="1" dirty="0"/>
              <a:t>(…)</a:t>
            </a:r>
            <a:r>
              <a:rPr lang="en-US" dirty="0"/>
              <a:t>, you explicitly inflate the fragment’s view by calling</a:t>
            </a:r>
          </a:p>
          <a:p>
            <a:r>
              <a:rPr lang="en-US" b="1" dirty="0" err="1"/>
              <a:t>LayoutInflater.inflate</a:t>
            </a:r>
            <a:r>
              <a:rPr lang="en-US" b="1" dirty="0"/>
              <a:t>(…) </a:t>
            </a:r>
            <a:r>
              <a:rPr lang="en-US" dirty="0"/>
              <a:t>and passing in the layout resource ID. </a:t>
            </a:r>
          </a:p>
          <a:p>
            <a:r>
              <a:rPr lang="en-US" dirty="0"/>
              <a:t>The second parameter is your view’s parent, which is usually needed to configure the widgets properly. </a:t>
            </a:r>
          </a:p>
          <a:p>
            <a:r>
              <a:rPr lang="en-US" dirty="0"/>
              <a:t>The third parameter tells the layout </a:t>
            </a:r>
            <a:r>
              <a:rPr lang="en-US" dirty="0" err="1"/>
              <a:t>inflater</a:t>
            </a:r>
            <a:r>
              <a:rPr lang="en-US" dirty="0"/>
              <a:t> whether to add the inflated view to the view’s parent.</a:t>
            </a:r>
          </a:p>
          <a:p>
            <a:r>
              <a:rPr lang="en-US" dirty="0"/>
              <a:t> You pass in false because you will add the view in the activity’s code.</a:t>
            </a:r>
          </a:p>
        </p:txBody>
      </p:sp>
    </p:spTree>
    <p:extLst>
      <p:ext uri="{BB962C8B-B14F-4D97-AF65-F5344CB8AC3E}">
        <p14:creationId xmlns:p14="http://schemas.microsoft.com/office/powerpoint/2010/main" val="2608305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Wireup</a:t>
            </a:r>
            <a:r>
              <a:rPr lang="en-US" dirty="0"/>
              <a:t> </a:t>
            </a:r>
            <a:r>
              <a:rPr lang="en-US" dirty="0" err="1"/>
              <a:t>EditText</a:t>
            </a:r>
            <a:r>
              <a:rPr lang="en-US" dirty="0"/>
              <a:t> Widget See Listing 7.9</a:t>
            </a:r>
          </a:p>
        </p:txBody>
      </p:sp>
      <p:sp>
        <p:nvSpPr>
          <p:cNvPr id="3" name="Content Placeholder 2"/>
          <p:cNvSpPr>
            <a:spLocks noGrp="1"/>
          </p:cNvSpPr>
          <p:nvPr>
            <p:ph idx="1"/>
          </p:nvPr>
        </p:nvSpPr>
        <p:spPr>
          <a:xfrm>
            <a:off x="457200" y="1241616"/>
            <a:ext cx="8229600" cy="4525963"/>
          </a:xfrm>
        </p:spPr>
        <p:txBody>
          <a:bodyPr>
            <a:noAutofit/>
          </a:bodyPr>
          <a:lstStyle/>
          <a:p>
            <a:pPr marL="0" indent="0">
              <a:buNone/>
            </a:pPr>
            <a:r>
              <a:rPr lang="en-US" sz="2000" b="1" dirty="0" err="1">
                <a:latin typeface="Courier"/>
                <a:cs typeface="Courier"/>
              </a:rPr>
              <a:t>mTitleField</a:t>
            </a:r>
            <a:r>
              <a:rPr lang="en-US" sz="2000" b="1" dirty="0">
                <a:latin typeface="Courier"/>
                <a:cs typeface="Courier"/>
              </a:rPr>
              <a:t> = (</a:t>
            </a:r>
            <a:r>
              <a:rPr lang="en-US" sz="2000" b="1" dirty="0" err="1">
                <a:latin typeface="Courier"/>
                <a:cs typeface="Courier"/>
              </a:rPr>
              <a:t>EditText</a:t>
            </a:r>
            <a:r>
              <a:rPr lang="en-US" sz="2000" b="1" dirty="0">
                <a:latin typeface="Courier"/>
                <a:cs typeface="Courier"/>
              </a:rPr>
              <a:t>)</a:t>
            </a:r>
            <a:r>
              <a:rPr lang="en-US" sz="2000" b="1" dirty="0" err="1">
                <a:latin typeface="Courier"/>
                <a:cs typeface="Courier"/>
              </a:rPr>
              <a:t>v.findViewById</a:t>
            </a:r>
            <a:r>
              <a:rPr lang="en-US" sz="2000" b="1" dirty="0">
                <a:latin typeface="Courier"/>
                <a:cs typeface="Courier"/>
              </a:rPr>
              <a:t>(</a:t>
            </a:r>
            <a:r>
              <a:rPr lang="en-US" sz="2000" b="1" dirty="0" err="1">
                <a:latin typeface="Courier"/>
                <a:cs typeface="Courier"/>
              </a:rPr>
              <a:t>R.id.crime_title</a:t>
            </a:r>
            <a:r>
              <a:rPr lang="en-US" sz="2000" b="1" dirty="0">
                <a:latin typeface="Courier"/>
                <a:cs typeface="Courier"/>
              </a:rPr>
              <a:t>);</a:t>
            </a:r>
          </a:p>
          <a:p>
            <a:pPr marL="0" indent="0">
              <a:buNone/>
            </a:pPr>
            <a:r>
              <a:rPr lang="en-US" sz="2000" b="1" dirty="0" err="1">
                <a:latin typeface="Courier"/>
                <a:cs typeface="Courier"/>
              </a:rPr>
              <a:t>mTitleField.addTextChangedListener</a:t>
            </a:r>
            <a:r>
              <a:rPr lang="en-US" sz="2000" b="1" dirty="0">
                <a:latin typeface="Courier"/>
                <a:cs typeface="Courier"/>
              </a:rPr>
              <a:t>(new </a:t>
            </a:r>
            <a:r>
              <a:rPr lang="en-US" sz="2000" b="1" dirty="0" err="1">
                <a:latin typeface="Courier"/>
                <a:cs typeface="Courier"/>
              </a:rPr>
              <a:t>TextWatcher</a:t>
            </a:r>
            <a:r>
              <a:rPr lang="en-US" sz="2000" b="1" dirty="0">
                <a:latin typeface="Courier"/>
                <a:cs typeface="Courier"/>
              </a:rPr>
              <a:t>() {</a:t>
            </a:r>
          </a:p>
          <a:p>
            <a:pPr marL="0" indent="0">
              <a:buNone/>
            </a:pPr>
            <a:r>
              <a:rPr lang="en-US" sz="2000" b="1" dirty="0">
                <a:latin typeface="Courier"/>
                <a:cs typeface="Courier"/>
              </a:rPr>
              <a:t>public void </a:t>
            </a:r>
            <a:r>
              <a:rPr lang="en-US" sz="2000" b="1" dirty="0" err="1">
                <a:latin typeface="Courier"/>
                <a:cs typeface="Courier"/>
              </a:rPr>
              <a:t>onTextChanged</a:t>
            </a:r>
            <a:r>
              <a:rPr lang="en-US" sz="2000" b="1" dirty="0">
                <a:latin typeface="Courier"/>
                <a:cs typeface="Courier"/>
              </a:rPr>
              <a:t>(</a:t>
            </a:r>
          </a:p>
          <a:p>
            <a:pPr marL="0" indent="0">
              <a:buNone/>
            </a:pPr>
            <a:r>
              <a:rPr lang="en-US" sz="2000" b="1" dirty="0" err="1">
                <a:latin typeface="Courier"/>
                <a:cs typeface="Courier"/>
              </a:rPr>
              <a:t>CharSequence</a:t>
            </a:r>
            <a:r>
              <a:rPr lang="en-US" sz="2000" b="1" dirty="0">
                <a:latin typeface="Courier"/>
                <a:cs typeface="Courier"/>
              </a:rPr>
              <a:t> c, </a:t>
            </a:r>
            <a:r>
              <a:rPr lang="en-US" sz="2000" b="1" dirty="0" err="1">
                <a:latin typeface="Courier"/>
                <a:cs typeface="Courier"/>
              </a:rPr>
              <a:t>int</a:t>
            </a:r>
            <a:r>
              <a:rPr lang="en-US" sz="2000" b="1" dirty="0">
                <a:latin typeface="Courier"/>
                <a:cs typeface="Courier"/>
              </a:rPr>
              <a:t> start, </a:t>
            </a:r>
            <a:r>
              <a:rPr lang="en-US" sz="2000" b="1" dirty="0" err="1">
                <a:latin typeface="Courier"/>
                <a:cs typeface="Courier"/>
              </a:rPr>
              <a:t>int</a:t>
            </a:r>
            <a:r>
              <a:rPr lang="en-US" sz="2000" b="1" dirty="0">
                <a:latin typeface="Courier"/>
                <a:cs typeface="Courier"/>
              </a:rPr>
              <a:t> before, </a:t>
            </a:r>
            <a:r>
              <a:rPr lang="en-US" sz="2000" b="1" dirty="0" err="1">
                <a:latin typeface="Courier"/>
                <a:cs typeface="Courier"/>
              </a:rPr>
              <a:t>int</a:t>
            </a:r>
            <a:r>
              <a:rPr lang="en-US" sz="2000" b="1" dirty="0">
                <a:latin typeface="Courier"/>
                <a:cs typeface="Courier"/>
              </a:rPr>
              <a:t> count) </a:t>
            </a:r>
            <a:r>
              <a:rPr lang="en-US" sz="2000" b="1" dirty="0" err="1">
                <a:latin typeface="Courier"/>
                <a:cs typeface="Courier"/>
              </a:rPr>
              <a:t>mCrime.setTitle</a:t>
            </a:r>
            <a:r>
              <a:rPr lang="en-US" sz="2000" b="1" dirty="0">
                <a:latin typeface="Courier"/>
                <a:cs typeface="Courier"/>
              </a:rPr>
              <a:t>(</a:t>
            </a:r>
            <a:r>
              <a:rPr lang="en-US" sz="2000" b="1" dirty="0" err="1">
                <a:latin typeface="Courier"/>
                <a:cs typeface="Courier"/>
              </a:rPr>
              <a:t>c.toString</a:t>
            </a:r>
            <a:r>
              <a:rPr lang="en-US" sz="2000" b="1" dirty="0">
                <a:latin typeface="Courier"/>
                <a:cs typeface="Courier"/>
              </a:rPr>
              <a:t>());</a:t>
            </a:r>
          </a:p>
          <a:p>
            <a:pPr marL="0" indent="0">
              <a:buNone/>
            </a:pPr>
            <a:r>
              <a:rPr lang="en-US" sz="2000" b="1" dirty="0">
                <a:latin typeface="Courier"/>
                <a:cs typeface="Courier"/>
              </a:rPr>
              <a:t>}</a:t>
            </a:r>
          </a:p>
          <a:p>
            <a:pPr marL="0" indent="0">
              <a:buNone/>
            </a:pPr>
            <a:r>
              <a:rPr lang="en-US" sz="2000" b="1" dirty="0">
                <a:latin typeface="Courier"/>
                <a:cs typeface="Courier"/>
              </a:rPr>
              <a:t>public void </a:t>
            </a:r>
            <a:r>
              <a:rPr lang="en-US" sz="2000" b="1" dirty="0" err="1">
                <a:latin typeface="Courier"/>
                <a:cs typeface="Courier"/>
              </a:rPr>
              <a:t>beforeTextChanged</a:t>
            </a:r>
            <a:r>
              <a:rPr lang="en-US" sz="2000" b="1" dirty="0">
                <a:latin typeface="Courier"/>
                <a:cs typeface="Courier"/>
              </a:rPr>
              <a:t>(</a:t>
            </a:r>
          </a:p>
          <a:p>
            <a:pPr marL="0" indent="0">
              <a:buNone/>
            </a:pPr>
            <a:r>
              <a:rPr lang="en-US" sz="2000" b="1" dirty="0" err="1">
                <a:latin typeface="Courier"/>
                <a:cs typeface="Courier"/>
              </a:rPr>
              <a:t>CharSequence</a:t>
            </a:r>
            <a:r>
              <a:rPr lang="en-US" sz="2000" b="1" dirty="0">
                <a:latin typeface="Courier"/>
                <a:cs typeface="Courier"/>
              </a:rPr>
              <a:t> c, </a:t>
            </a:r>
            <a:r>
              <a:rPr lang="en-US" sz="2000" b="1" dirty="0" err="1">
                <a:latin typeface="Courier"/>
                <a:cs typeface="Courier"/>
              </a:rPr>
              <a:t>int</a:t>
            </a:r>
            <a:r>
              <a:rPr lang="en-US" sz="2000" b="1" dirty="0">
                <a:latin typeface="Courier"/>
                <a:cs typeface="Courier"/>
              </a:rPr>
              <a:t> start, </a:t>
            </a:r>
            <a:r>
              <a:rPr lang="en-US" sz="2000" b="1" dirty="0" err="1">
                <a:latin typeface="Courier"/>
                <a:cs typeface="Courier"/>
              </a:rPr>
              <a:t>int</a:t>
            </a:r>
            <a:r>
              <a:rPr lang="en-US" sz="2000" b="1" dirty="0">
                <a:latin typeface="Courier"/>
                <a:cs typeface="Courier"/>
              </a:rPr>
              <a:t> count, </a:t>
            </a:r>
            <a:r>
              <a:rPr lang="en-US" sz="2000" b="1" dirty="0" err="1">
                <a:latin typeface="Courier"/>
                <a:cs typeface="Courier"/>
              </a:rPr>
              <a:t>int</a:t>
            </a:r>
            <a:r>
              <a:rPr lang="en-US" sz="2000" b="1" dirty="0">
                <a:latin typeface="Courier"/>
                <a:cs typeface="Courier"/>
              </a:rPr>
              <a:t> after) // This space intentionally left blank</a:t>
            </a:r>
          </a:p>
          <a:p>
            <a:pPr marL="0" indent="0">
              <a:buNone/>
            </a:pPr>
            <a:r>
              <a:rPr lang="en-US" sz="2000" b="1" dirty="0">
                <a:latin typeface="Courier"/>
                <a:cs typeface="Courier"/>
              </a:rPr>
              <a:t>}</a:t>
            </a:r>
          </a:p>
          <a:p>
            <a:pPr marL="0" indent="0">
              <a:buNone/>
            </a:pPr>
            <a:r>
              <a:rPr lang="en-US" sz="2000" b="1" dirty="0">
                <a:latin typeface="Courier"/>
                <a:cs typeface="Courier"/>
              </a:rPr>
              <a:t>public void </a:t>
            </a:r>
            <a:r>
              <a:rPr lang="en-US" sz="2000" b="1" dirty="0" err="1">
                <a:latin typeface="Courier"/>
                <a:cs typeface="Courier"/>
              </a:rPr>
              <a:t>afterTextChanged</a:t>
            </a:r>
            <a:r>
              <a:rPr lang="en-US" sz="2000" b="1" dirty="0">
                <a:latin typeface="Courier"/>
                <a:cs typeface="Courier"/>
              </a:rPr>
              <a:t>(Editable c) {</a:t>
            </a:r>
          </a:p>
          <a:p>
            <a:pPr marL="0" indent="0">
              <a:buNone/>
            </a:pPr>
            <a:r>
              <a:rPr lang="en-US" sz="2000" b="1" dirty="0">
                <a:latin typeface="Courier"/>
                <a:cs typeface="Courier"/>
              </a:rPr>
              <a:t>// This one too</a:t>
            </a:r>
          </a:p>
          <a:p>
            <a:pPr marL="0" indent="0">
              <a:buNone/>
            </a:pPr>
            <a:r>
              <a:rPr lang="en-US" sz="2000" b="1" dirty="0">
                <a:latin typeface="Courier"/>
                <a:cs typeface="Courier"/>
              </a:rPr>
              <a:t>}</a:t>
            </a:r>
          </a:p>
          <a:p>
            <a:pPr marL="0" indent="0">
              <a:buNone/>
            </a:pPr>
            <a:r>
              <a:rPr lang="en-US" sz="2000" b="1" dirty="0">
                <a:latin typeface="Courier"/>
                <a:cs typeface="Courier"/>
              </a:rPr>
              <a:t>});</a:t>
            </a:r>
            <a:endParaRPr lang="en-US" sz="2000" dirty="0">
              <a:latin typeface="Courier"/>
              <a:cs typeface="Courier"/>
            </a:endParaRPr>
          </a:p>
        </p:txBody>
      </p:sp>
    </p:spTree>
    <p:extLst>
      <p:ext uri="{BB962C8B-B14F-4D97-AF65-F5344CB8AC3E}">
        <p14:creationId xmlns:p14="http://schemas.microsoft.com/office/powerpoint/2010/main" val="2129410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WireUp</a:t>
            </a:r>
            <a:r>
              <a:rPr lang="en-US" dirty="0"/>
              <a:t> </a:t>
            </a:r>
            <a:r>
              <a:rPr lang="en-US" dirty="0" err="1"/>
              <a:t>TextView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Setting listeners in a fragment works exactly the same as in an activity. </a:t>
            </a:r>
          </a:p>
          <a:p>
            <a:r>
              <a:rPr lang="en-US" dirty="0"/>
              <a:t>You create an anonymous class that implements the </a:t>
            </a:r>
            <a:r>
              <a:rPr lang="en-US" dirty="0" err="1"/>
              <a:t>TextWatcher</a:t>
            </a:r>
            <a:r>
              <a:rPr lang="en-US" dirty="0"/>
              <a:t> listener interface. </a:t>
            </a:r>
            <a:r>
              <a:rPr lang="en-US" dirty="0" err="1"/>
              <a:t>TextWatcher</a:t>
            </a:r>
            <a:r>
              <a:rPr lang="en-US" dirty="0"/>
              <a:t> has three methods, but you only care about one: </a:t>
            </a:r>
            <a:r>
              <a:rPr lang="en-US" b="1" dirty="0" err="1"/>
              <a:t>onTextChanged</a:t>
            </a:r>
            <a:r>
              <a:rPr lang="en-US" b="1" dirty="0"/>
              <a:t>(…)</a:t>
            </a:r>
            <a:r>
              <a:rPr lang="en-US" dirty="0"/>
              <a:t>.</a:t>
            </a:r>
          </a:p>
          <a:p>
            <a:r>
              <a:rPr lang="en-US" dirty="0"/>
              <a:t>In </a:t>
            </a:r>
            <a:r>
              <a:rPr lang="en-US" b="1" dirty="0" err="1"/>
              <a:t>onTextChanged</a:t>
            </a:r>
            <a:r>
              <a:rPr lang="en-US" b="1" dirty="0"/>
              <a:t>(…)</a:t>
            </a:r>
            <a:r>
              <a:rPr lang="en-US" dirty="0"/>
              <a:t>, you call </a:t>
            </a:r>
            <a:r>
              <a:rPr lang="en-US" b="1" dirty="0" err="1"/>
              <a:t>toString</a:t>
            </a:r>
            <a:r>
              <a:rPr lang="en-US" b="1" dirty="0"/>
              <a:t>() </a:t>
            </a:r>
            <a:r>
              <a:rPr lang="en-US" dirty="0"/>
              <a:t>on the </a:t>
            </a:r>
            <a:r>
              <a:rPr lang="en-US" b="1" dirty="0" err="1"/>
              <a:t>CharSequence</a:t>
            </a:r>
            <a:r>
              <a:rPr lang="en-US" b="1" dirty="0"/>
              <a:t> </a:t>
            </a:r>
            <a:r>
              <a:rPr lang="en-US" dirty="0"/>
              <a:t>that is the user’s input.</a:t>
            </a:r>
          </a:p>
          <a:p>
            <a:r>
              <a:rPr lang="en-US" dirty="0"/>
              <a:t>This method returns a string, which you then use to set the </a:t>
            </a:r>
            <a:r>
              <a:rPr lang="en-US" b="1" dirty="0"/>
              <a:t>Crime</a:t>
            </a:r>
            <a:r>
              <a:rPr lang="en-US" dirty="0"/>
              <a:t>’s title.</a:t>
            </a:r>
          </a:p>
        </p:txBody>
      </p:sp>
    </p:spTree>
    <p:extLst>
      <p:ext uri="{BB962C8B-B14F-4D97-AF65-F5344CB8AC3E}">
        <p14:creationId xmlns:p14="http://schemas.microsoft.com/office/powerpoint/2010/main" val="124908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a:t>
            </a:r>
            <a:r>
              <a:rPr lang="en-US" dirty="0" err="1"/>
              <a:t>CrimeFragment</a:t>
            </a:r>
            <a:r>
              <a:rPr lang="en-US" dirty="0"/>
              <a:t> to </a:t>
            </a:r>
            <a:r>
              <a:rPr lang="en-US" dirty="0" err="1"/>
              <a:t>CrimeActivity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We now need to add </a:t>
            </a:r>
            <a:r>
              <a:rPr lang="en-US" dirty="0" err="1"/>
              <a:t>CrimeFragment</a:t>
            </a:r>
            <a:r>
              <a:rPr lang="en-US" dirty="0"/>
              <a:t> to Crime Activity via </a:t>
            </a:r>
            <a:r>
              <a:rPr lang="en-US" dirty="0" err="1"/>
              <a:t>FragmentManager</a:t>
            </a:r>
            <a:endParaRPr lang="en-US" dirty="0"/>
          </a:p>
          <a:p>
            <a:r>
              <a:rPr lang="en-US" dirty="0"/>
              <a:t>The </a:t>
            </a:r>
            <a:r>
              <a:rPr lang="en-US" b="1" dirty="0" err="1"/>
              <a:t>FragmentManager</a:t>
            </a:r>
            <a:r>
              <a:rPr lang="en-US" b="1" dirty="0"/>
              <a:t> </a:t>
            </a:r>
            <a:r>
              <a:rPr lang="en-US" dirty="0"/>
              <a:t>is responsible for your fragments and adding their views to the activity’s view hierarchy.</a:t>
            </a:r>
          </a:p>
          <a:p>
            <a:r>
              <a:rPr lang="en-US" dirty="0"/>
              <a:t>The </a:t>
            </a:r>
            <a:r>
              <a:rPr lang="en-US" b="1" dirty="0" err="1"/>
              <a:t>FragmentManager</a:t>
            </a:r>
            <a:r>
              <a:rPr lang="en-US" b="1" dirty="0"/>
              <a:t> </a:t>
            </a:r>
            <a:r>
              <a:rPr lang="en-US" dirty="0"/>
              <a:t>handles two things: a list of fragments and a back stack of fragment transactions</a:t>
            </a:r>
          </a:p>
        </p:txBody>
      </p:sp>
      <p:pic>
        <p:nvPicPr>
          <p:cNvPr id="5" name="Content Placeholder 4" descr="Screen Shot 2014-03-10 at 10.03.17 PM.png"/>
          <p:cNvPicPr>
            <a:picLocks noGrp="1" noChangeAspect="1"/>
          </p:cNvPicPr>
          <p:nvPr>
            <p:ph sz="half" idx="2"/>
          </p:nvPr>
        </p:nvPicPr>
        <p:blipFill>
          <a:blip r:embed="rId2">
            <a:extLst>
              <a:ext uri="{28A0092B-C50C-407E-A947-70E740481C1C}">
                <a14:useLocalDpi xmlns:a14="http://schemas.microsoft.com/office/drawing/2010/main" val="0"/>
              </a:ext>
            </a:extLst>
          </a:blip>
          <a:srcRect t="-39573" b="-39573"/>
          <a:stretch>
            <a:fillRect/>
          </a:stretch>
        </p:blipFill>
        <p:spPr/>
      </p:pic>
    </p:spTree>
    <p:extLst>
      <p:ext uri="{BB962C8B-B14F-4D97-AF65-F5344CB8AC3E}">
        <p14:creationId xmlns:p14="http://schemas.microsoft.com/office/powerpoint/2010/main" val="1418768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a:t>
            </a:r>
            <a:r>
              <a:rPr lang="en-US" dirty="0" err="1"/>
              <a:t>CrimeFragment</a:t>
            </a:r>
            <a:r>
              <a:rPr lang="en-US" dirty="0"/>
              <a:t> to </a:t>
            </a:r>
            <a:r>
              <a:rPr lang="en-US" dirty="0" err="1"/>
              <a:t>CrimeActivity</a:t>
            </a:r>
            <a:endParaRPr lang="en-US" dirty="0"/>
          </a:p>
        </p:txBody>
      </p:sp>
      <p:sp>
        <p:nvSpPr>
          <p:cNvPr id="3" name="Content Placeholder 2"/>
          <p:cNvSpPr>
            <a:spLocks noGrp="1"/>
          </p:cNvSpPr>
          <p:nvPr>
            <p:ph idx="1"/>
          </p:nvPr>
        </p:nvSpPr>
        <p:spPr/>
        <p:txBody>
          <a:bodyPr>
            <a:normAutofit lnSpcReduction="10000"/>
          </a:bodyPr>
          <a:lstStyle/>
          <a:p>
            <a:r>
              <a:rPr lang="en-US" dirty="0"/>
              <a:t>For </a:t>
            </a:r>
            <a:r>
              <a:rPr lang="en-US" dirty="0" err="1"/>
              <a:t>CriminalIntent</a:t>
            </a:r>
            <a:r>
              <a:rPr lang="en-US" dirty="0"/>
              <a:t>, you will only be concerned with the </a:t>
            </a:r>
            <a:r>
              <a:rPr lang="en-US" b="1" dirty="0" err="1"/>
              <a:t>FragmentManager</a:t>
            </a:r>
            <a:r>
              <a:rPr lang="en-US" dirty="0" err="1"/>
              <a:t>’s</a:t>
            </a:r>
            <a:r>
              <a:rPr lang="en-US" dirty="0"/>
              <a:t> list of fragments.</a:t>
            </a:r>
          </a:p>
          <a:p>
            <a:r>
              <a:rPr lang="en-US" dirty="0"/>
              <a:t>To add a fragment to an activity in code, you make explicit calls to the activity’s </a:t>
            </a:r>
            <a:r>
              <a:rPr lang="en-US" b="1" dirty="0" err="1"/>
              <a:t>FragmentManager</a:t>
            </a:r>
            <a:r>
              <a:rPr lang="en-US" dirty="0"/>
              <a:t>. </a:t>
            </a:r>
          </a:p>
          <a:p>
            <a:r>
              <a:rPr lang="en-US" dirty="0"/>
              <a:t>The first step is to get the </a:t>
            </a:r>
            <a:r>
              <a:rPr lang="en-US" b="1" dirty="0" err="1"/>
              <a:t>FragmentManager</a:t>
            </a:r>
            <a:r>
              <a:rPr lang="en-US" b="1" dirty="0"/>
              <a:t> </a:t>
            </a:r>
            <a:r>
              <a:rPr lang="en-US" dirty="0"/>
              <a:t>itself. </a:t>
            </a:r>
          </a:p>
          <a:p>
            <a:r>
              <a:rPr lang="en-US" dirty="0"/>
              <a:t>In </a:t>
            </a:r>
            <a:r>
              <a:rPr lang="en-US" dirty="0" err="1"/>
              <a:t>CrimeActivity.java</a:t>
            </a:r>
            <a:r>
              <a:rPr lang="en-US" dirty="0"/>
              <a:t>, add listing 7.10 &amp; 7.11 code to </a:t>
            </a:r>
            <a:r>
              <a:rPr lang="en-US" b="1" dirty="0" err="1"/>
              <a:t>onCreate</a:t>
            </a:r>
            <a:r>
              <a:rPr lang="en-US" b="1" dirty="0"/>
              <a:t>(…)</a:t>
            </a:r>
            <a:endParaRPr lang="en-US" dirty="0">
              <a:latin typeface="Courier"/>
              <a:cs typeface="Courier"/>
            </a:endParaRPr>
          </a:p>
        </p:txBody>
      </p:sp>
    </p:spTree>
    <p:extLst>
      <p:ext uri="{BB962C8B-B14F-4D97-AF65-F5344CB8AC3E}">
        <p14:creationId xmlns:p14="http://schemas.microsoft.com/office/powerpoint/2010/main" val="158804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Criminal Intent</a:t>
            </a:r>
          </a:p>
        </p:txBody>
      </p:sp>
      <p:pic>
        <p:nvPicPr>
          <p:cNvPr id="7" name="Content Placeholder 6">
            <a:extLst>
              <a:ext uri="{FF2B5EF4-FFF2-40B4-BE49-F238E27FC236}">
                <a16:creationId xmlns:a16="http://schemas.microsoft.com/office/drawing/2014/main" id="{61A74490-8B0C-3F41-ADEA-450C6A4F77C1}"/>
              </a:ext>
            </a:extLst>
          </p:cNvPr>
          <p:cNvPicPr>
            <a:picLocks noGrp="1" noChangeAspect="1"/>
          </p:cNvPicPr>
          <p:nvPr>
            <p:ph idx="1"/>
          </p:nvPr>
        </p:nvPicPr>
        <p:blipFill>
          <a:blip r:embed="rId2"/>
          <a:stretch>
            <a:fillRect/>
          </a:stretch>
        </p:blipFill>
        <p:spPr>
          <a:xfrm>
            <a:off x="1393322" y="914400"/>
            <a:ext cx="6686131" cy="5621154"/>
          </a:xfrm>
        </p:spPr>
      </p:pic>
    </p:spTree>
    <p:extLst>
      <p:ext uri="{BB962C8B-B14F-4D97-AF65-F5344CB8AC3E}">
        <p14:creationId xmlns:p14="http://schemas.microsoft.com/office/powerpoint/2010/main" val="2222704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Transactions	</a:t>
            </a:r>
          </a:p>
        </p:txBody>
      </p:sp>
      <p:sp>
        <p:nvSpPr>
          <p:cNvPr id="3" name="Content Placeholder 2"/>
          <p:cNvSpPr>
            <a:spLocks noGrp="1"/>
          </p:cNvSpPr>
          <p:nvPr>
            <p:ph idx="1"/>
          </p:nvPr>
        </p:nvSpPr>
        <p:spPr/>
        <p:txBody>
          <a:bodyPr>
            <a:normAutofit fontScale="92500" lnSpcReduction="20000"/>
          </a:bodyPr>
          <a:lstStyle/>
          <a:p>
            <a:r>
              <a:rPr lang="en-US" dirty="0"/>
              <a:t>Listing 7.11 commits a fragment transaction</a:t>
            </a:r>
          </a:p>
          <a:p>
            <a:r>
              <a:rPr lang="en-US" dirty="0"/>
              <a:t>Fragment transactions are used to add, remove, attach, detach, or replace fragments in the fragment list. </a:t>
            </a:r>
          </a:p>
          <a:p>
            <a:r>
              <a:rPr lang="en-US" dirty="0"/>
              <a:t>They are the heart of how you use fragments to compose and recompose screens at runtime. </a:t>
            </a:r>
          </a:p>
          <a:p>
            <a:r>
              <a:rPr lang="en-US" dirty="0"/>
              <a:t>The </a:t>
            </a:r>
            <a:r>
              <a:rPr lang="en-US" b="1" dirty="0" err="1"/>
              <a:t>FragmentManager</a:t>
            </a:r>
            <a:r>
              <a:rPr lang="en-US" b="1" dirty="0"/>
              <a:t> </a:t>
            </a:r>
            <a:r>
              <a:rPr lang="en-US" dirty="0"/>
              <a:t>maintains a back stack of fragment transactions that you can navigate.</a:t>
            </a:r>
          </a:p>
          <a:p>
            <a:r>
              <a:rPr lang="en-US" dirty="0"/>
              <a:t>“Create a new fragment transaction, include one add operation in it, and then commit it.</a:t>
            </a:r>
          </a:p>
        </p:txBody>
      </p:sp>
    </p:spTree>
    <p:extLst>
      <p:ext uri="{BB962C8B-B14F-4D97-AF65-F5344CB8AC3E}">
        <p14:creationId xmlns:p14="http://schemas.microsoft.com/office/powerpoint/2010/main" val="4003974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Transactions</a:t>
            </a:r>
          </a:p>
        </p:txBody>
      </p:sp>
      <p:sp>
        <p:nvSpPr>
          <p:cNvPr id="3" name="Content Placeholder 2"/>
          <p:cNvSpPr>
            <a:spLocks noGrp="1"/>
          </p:cNvSpPr>
          <p:nvPr>
            <p:ph idx="1"/>
          </p:nvPr>
        </p:nvSpPr>
        <p:spPr/>
        <p:txBody>
          <a:bodyPr>
            <a:normAutofit fontScale="77500" lnSpcReduction="20000"/>
          </a:bodyPr>
          <a:lstStyle/>
          <a:p>
            <a:r>
              <a:rPr lang="en-US" dirty="0"/>
              <a:t>The </a:t>
            </a:r>
            <a:r>
              <a:rPr lang="en-US" b="1" dirty="0"/>
              <a:t>add(…) </a:t>
            </a:r>
            <a:r>
              <a:rPr lang="en-US" dirty="0"/>
              <a:t>method is the meat of the transaction. It has two parameters: a container view ID and the newly-created </a:t>
            </a:r>
            <a:r>
              <a:rPr lang="en-US" b="1" dirty="0" err="1"/>
              <a:t>CrimeFragment</a:t>
            </a:r>
            <a:r>
              <a:rPr lang="en-US" dirty="0"/>
              <a:t>. </a:t>
            </a:r>
          </a:p>
          <a:p>
            <a:r>
              <a:rPr lang="en-US" dirty="0"/>
              <a:t>The container view ID should look familiar. It is the resource ID of the </a:t>
            </a:r>
            <a:r>
              <a:rPr lang="en-US" b="1" dirty="0" err="1"/>
              <a:t>FrameLayout</a:t>
            </a:r>
            <a:r>
              <a:rPr lang="en-US" b="1" dirty="0"/>
              <a:t> </a:t>
            </a:r>
            <a:r>
              <a:rPr lang="en-US" dirty="0"/>
              <a:t>that you defined in </a:t>
            </a:r>
            <a:r>
              <a:rPr lang="en-US" dirty="0" err="1"/>
              <a:t>activity_crime.xml</a:t>
            </a:r>
            <a:r>
              <a:rPr lang="en-US" dirty="0"/>
              <a:t>. </a:t>
            </a:r>
          </a:p>
          <a:p>
            <a:r>
              <a:rPr lang="en-US" dirty="0"/>
              <a:t>A container view ID serves two purposes:</a:t>
            </a:r>
          </a:p>
          <a:p>
            <a:pPr lvl="1"/>
            <a:r>
              <a:rPr lang="en-US" dirty="0"/>
              <a:t>It tells the </a:t>
            </a:r>
            <a:r>
              <a:rPr lang="en-US" b="1" dirty="0" err="1"/>
              <a:t>FragmentManager</a:t>
            </a:r>
            <a:r>
              <a:rPr lang="en-US" b="1" dirty="0"/>
              <a:t> </a:t>
            </a:r>
            <a:r>
              <a:rPr lang="en-US" dirty="0"/>
              <a:t>where in the activity’s view the fragment’s view should appear.</a:t>
            </a:r>
          </a:p>
          <a:p>
            <a:pPr lvl="1"/>
            <a:r>
              <a:rPr lang="en-US" dirty="0"/>
              <a:t>It is used as a unique identifier for a fragment in the </a:t>
            </a:r>
            <a:r>
              <a:rPr lang="en-US" b="1" dirty="0" err="1"/>
              <a:t>FragmentManager</a:t>
            </a:r>
            <a:r>
              <a:rPr lang="en-US" dirty="0" err="1"/>
              <a:t>’s</a:t>
            </a:r>
            <a:r>
              <a:rPr lang="en-US" dirty="0"/>
              <a:t> list.</a:t>
            </a:r>
          </a:p>
          <a:p>
            <a:r>
              <a:rPr lang="en-US" dirty="0"/>
              <a:t>When you need to retrieve the </a:t>
            </a:r>
            <a:r>
              <a:rPr lang="en-US" b="1" dirty="0" err="1"/>
              <a:t>CrimeFragment</a:t>
            </a:r>
            <a:r>
              <a:rPr lang="en-US" b="1" dirty="0"/>
              <a:t> </a:t>
            </a:r>
            <a:r>
              <a:rPr lang="en-US" dirty="0"/>
              <a:t>from the </a:t>
            </a:r>
            <a:r>
              <a:rPr lang="en-US" b="1" dirty="0" err="1"/>
              <a:t>FragmentManager</a:t>
            </a:r>
            <a:r>
              <a:rPr lang="en-US" dirty="0"/>
              <a:t>, you ask for it by container view ID:</a:t>
            </a:r>
          </a:p>
        </p:txBody>
      </p:sp>
    </p:spTree>
    <p:extLst>
      <p:ext uri="{BB962C8B-B14F-4D97-AF65-F5344CB8AC3E}">
        <p14:creationId xmlns:p14="http://schemas.microsoft.com/office/powerpoint/2010/main" val="108716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see…..</a:t>
            </a:r>
          </a:p>
        </p:txBody>
      </p:sp>
      <p:pic>
        <p:nvPicPr>
          <p:cNvPr id="4" name="Content Placeholder 3" descr="Screen Shot 2014-03-01 at 9.23.38 PM.png"/>
          <p:cNvPicPr>
            <a:picLocks noGrp="1" noChangeAspect="1"/>
          </p:cNvPicPr>
          <p:nvPr>
            <p:ph idx="1"/>
          </p:nvPr>
        </p:nvPicPr>
        <p:blipFill>
          <a:blip r:embed="rId2">
            <a:extLst>
              <a:ext uri="{28A0092B-C50C-407E-A947-70E740481C1C}">
                <a14:useLocalDpi xmlns:a14="http://schemas.microsoft.com/office/drawing/2010/main" val="0"/>
              </a:ext>
            </a:extLst>
          </a:blip>
          <a:srcRect l="-95570" r="-95570"/>
          <a:stretch>
            <a:fillRect/>
          </a:stretch>
        </p:blipFill>
        <p:spPr/>
      </p:pic>
    </p:spTree>
    <p:extLst>
      <p:ext uri="{BB962C8B-B14F-4D97-AF65-F5344CB8AC3E}">
        <p14:creationId xmlns:p14="http://schemas.microsoft.com/office/powerpoint/2010/main" val="727734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Lifecycle</a:t>
            </a:r>
          </a:p>
        </p:txBody>
      </p:sp>
      <p:pic>
        <p:nvPicPr>
          <p:cNvPr id="7" name="Content Placeholder 6">
            <a:extLst>
              <a:ext uri="{FF2B5EF4-FFF2-40B4-BE49-F238E27FC236}">
                <a16:creationId xmlns:a16="http://schemas.microsoft.com/office/drawing/2014/main" id="{4DE1301B-3F05-2F40-B982-271904BA5922}"/>
              </a:ext>
            </a:extLst>
          </p:cNvPr>
          <p:cNvPicPr>
            <a:picLocks noGrp="1" noChangeAspect="1"/>
          </p:cNvPicPr>
          <p:nvPr>
            <p:ph idx="1"/>
          </p:nvPr>
        </p:nvPicPr>
        <p:blipFill>
          <a:blip r:embed="rId2"/>
          <a:stretch>
            <a:fillRect/>
          </a:stretch>
        </p:blipFill>
        <p:spPr>
          <a:xfrm>
            <a:off x="914400" y="1329096"/>
            <a:ext cx="7300789" cy="4797067"/>
          </a:xfrm>
        </p:spPr>
      </p:pic>
    </p:spTree>
    <p:extLst>
      <p:ext uri="{BB962C8B-B14F-4D97-AF65-F5344CB8AC3E}">
        <p14:creationId xmlns:p14="http://schemas.microsoft.com/office/powerpoint/2010/main" val="2717527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Lifecycle</a:t>
            </a:r>
          </a:p>
        </p:txBody>
      </p:sp>
      <p:sp>
        <p:nvSpPr>
          <p:cNvPr id="3" name="Content Placeholder 2"/>
          <p:cNvSpPr>
            <a:spLocks noGrp="1"/>
          </p:cNvSpPr>
          <p:nvPr>
            <p:ph idx="1"/>
          </p:nvPr>
        </p:nvSpPr>
        <p:spPr/>
        <p:txBody>
          <a:bodyPr>
            <a:normAutofit fontScale="85000" lnSpcReduction="10000"/>
          </a:bodyPr>
          <a:lstStyle/>
          <a:p>
            <a:r>
              <a:rPr lang="en-US" dirty="0"/>
              <a:t>The </a:t>
            </a:r>
            <a:r>
              <a:rPr lang="en-US" b="1" dirty="0" err="1"/>
              <a:t>FragmentManager</a:t>
            </a:r>
            <a:r>
              <a:rPr lang="en-US" b="1" dirty="0"/>
              <a:t> </a:t>
            </a:r>
            <a:r>
              <a:rPr lang="en-US" dirty="0"/>
              <a:t>of an activity is responsible for calling the lifecycle methods of the fragments in its list. </a:t>
            </a:r>
          </a:p>
          <a:p>
            <a:r>
              <a:rPr lang="en-US" dirty="0"/>
              <a:t>The </a:t>
            </a:r>
            <a:r>
              <a:rPr lang="en-US" b="1" dirty="0" err="1"/>
              <a:t>onAttach</a:t>
            </a:r>
            <a:r>
              <a:rPr lang="en-US" b="1" dirty="0"/>
              <a:t>(Activity)</a:t>
            </a:r>
            <a:r>
              <a:rPr lang="en-US" dirty="0"/>
              <a:t>, </a:t>
            </a:r>
            <a:r>
              <a:rPr lang="en-US" b="1" dirty="0" err="1"/>
              <a:t>onCreate</a:t>
            </a:r>
            <a:r>
              <a:rPr lang="en-US" b="1" dirty="0"/>
              <a:t>(Bundle)</a:t>
            </a:r>
            <a:r>
              <a:rPr lang="en-US" dirty="0"/>
              <a:t>, and </a:t>
            </a:r>
            <a:r>
              <a:rPr lang="en-US" b="1" dirty="0" err="1"/>
              <a:t>onCreateView</a:t>
            </a:r>
            <a:r>
              <a:rPr lang="en-US" b="1" dirty="0"/>
              <a:t>(…) </a:t>
            </a:r>
            <a:r>
              <a:rPr lang="en-US" dirty="0"/>
              <a:t>methods are called when you add the fragment to the </a:t>
            </a:r>
            <a:r>
              <a:rPr lang="en-US" b="1" dirty="0" err="1"/>
              <a:t>FragmentManager</a:t>
            </a:r>
            <a:r>
              <a:rPr lang="en-US" dirty="0"/>
              <a:t>.</a:t>
            </a:r>
          </a:p>
          <a:p>
            <a:r>
              <a:rPr lang="en-US" dirty="0"/>
              <a:t>The </a:t>
            </a:r>
            <a:r>
              <a:rPr lang="en-US" b="1" dirty="0" err="1"/>
              <a:t>onActivityCreated</a:t>
            </a:r>
            <a:r>
              <a:rPr lang="en-US" b="1" dirty="0"/>
              <a:t>(…) </a:t>
            </a:r>
            <a:r>
              <a:rPr lang="en-US" dirty="0"/>
              <a:t>method is called after the hosting activity’s </a:t>
            </a:r>
            <a:r>
              <a:rPr lang="en-US" b="1" dirty="0" err="1"/>
              <a:t>onCreate</a:t>
            </a:r>
            <a:r>
              <a:rPr lang="en-US" b="1" dirty="0"/>
              <a:t>(…) </a:t>
            </a:r>
            <a:r>
              <a:rPr lang="en-US" dirty="0"/>
              <a:t>method has executed. </a:t>
            </a:r>
          </a:p>
          <a:p>
            <a:r>
              <a:rPr lang="en-US" dirty="0"/>
              <a:t>You are adding the </a:t>
            </a:r>
            <a:r>
              <a:rPr lang="en-US" b="1" dirty="0" err="1"/>
              <a:t>CrimeFragment</a:t>
            </a:r>
            <a:r>
              <a:rPr lang="en-US" b="1" dirty="0"/>
              <a:t> </a:t>
            </a:r>
            <a:r>
              <a:rPr lang="en-US" dirty="0"/>
              <a:t>in </a:t>
            </a:r>
            <a:r>
              <a:rPr lang="en-US" b="1" dirty="0" err="1"/>
              <a:t>CrimeActivity.onCreate</a:t>
            </a:r>
            <a:r>
              <a:rPr lang="en-US" b="1" dirty="0"/>
              <a:t>(…)</a:t>
            </a:r>
            <a:r>
              <a:rPr lang="en-US" dirty="0"/>
              <a:t>, so this method will be called after the fragment has been added.</a:t>
            </a:r>
          </a:p>
        </p:txBody>
      </p:sp>
    </p:spTree>
    <p:extLst>
      <p:ext uri="{BB962C8B-B14F-4D97-AF65-F5344CB8AC3E}">
        <p14:creationId xmlns:p14="http://schemas.microsoft.com/office/powerpoint/2010/main" val="3328532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Lifecycle </a:t>
            </a:r>
            <a:r>
              <a:rPr lang="en-US" dirty="0" err="1"/>
              <a:t>Con’t</a:t>
            </a:r>
            <a:endParaRPr lang="en-US" dirty="0"/>
          </a:p>
        </p:txBody>
      </p:sp>
      <p:sp>
        <p:nvSpPr>
          <p:cNvPr id="3" name="Content Placeholder 2"/>
          <p:cNvSpPr>
            <a:spLocks noGrp="1"/>
          </p:cNvSpPr>
          <p:nvPr>
            <p:ph idx="1"/>
          </p:nvPr>
        </p:nvSpPr>
        <p:spPr/>
        <p:txBody>
          <a:bodyPr>
            <a:normAutofit fontScale="62500" lnSpcReduction="20000"/>
          </a:bodyPr>
          <a:lstStyle/>
          <a:p>
            <a:r>
              <a:rPr lang="en-US" dirty="0"/>
              <a:t>What happens if you add a fragment while the activity is already stopped, paused, or running?</a:t>
            </a:r>
          </a:p>
          <a:p>
            <a:r>
              <a:rPr lang="en-US" dirty="0"/>
              <a:t> In that case, the </a:t>
            </a:r>
            <a:r>
              <a:rPr lang="en-US" b="1" dirty="0" err="1"/>
              <a:t>FragmentManager</a:t>
            </a:r>
            <a:r>
              <a:rPr lang="en-US" b="1" dirty="0"/>
              <a:t> </a:t>
            </a:r>
            <a:r>
              <a:rPr lang="en-US" dirty="0"/>
              <a:t>immediately walks the fragment through whatever steps are necessary to get it caught up to the activity’s state. </a:t>
            </a:r>
          </a:p>
          <a:p>
            <a:r>
              <a:rPr lang="en-US" dirty="0"/>
              <a:t>For example, when you add a fragment to an activity that is already running, that fragment gets calls to </a:t>
            </a:r>
            <a:r>
              <a:rPr lang="en-US" b="1" dirty="0" err="1"/>
              <a:t>onAttach</a:t>
            </a:r>
            <a:r>
              <a:rPr lang="en-US" b="1" dirty="0"/>
              <a:t>(Activity)</a:t>
            </a:r>
            <a:r>
              <a:rPr lang="en-US" dirty="0"/>
              <a:t>, </a:t>
            </a:r>
            <a:r>
              <a:rPr lang="en-US" b="1" dirty="0" err="1"/>
              <a:t>onCreate</a:t>
            </a:r>
            <a:r>
              <a:rPr lang="en-US" b="1" dirty="0"/>
              <a:t>(Bundle)</a:t>
            </a:r>
            <a:r>
              <a:rPr lang="en-US" dirty="0"/>
              <a:t>, </a:t>
            </a:r>
            <a:r>
              <a:rPr lang="en-US" b="1" dirty="0" err="1"/>
              <a:t>onCreateView</a:t>
            </a:r>
            <a:r>
              <a:rPr lang="en-US" b="1" dirty="0"/>
              <a:t>(…)</a:t>
            </a:r>
            <a:r>
              <a:rPr lang="en-US" dirty="0"/>
              <a:t>, </a:t>
            </a:r>
            <a:r>
              <a:rPr lang="en-US" b="1" dirty="0" err="1"/>
              <a:t>onActivityCreated</a:t>
            </a:r>
            <a:r>
              <a:rPr lang="en-US" b="1" dirty="0"/>
              <a:t>(Bundle)</a:t>
            </a:r>
            <a:r>
              <a:rPr lang="en-US" dirty="0"/>
              <a:t>, </a:t>
            </a:r>
            <a:r>
              <a:rPr lang="en-US" b="1" dirty="0" err="1"/>
              <a:t>onStart</a:t>
            </a:r>
            <a:r>
              <a:rPr lang="en-US" b="1" dirty="0"/>
              <a:t>()</a:t>
            </a:r>
            <a:r>
              <a:rPr lang="en-US" dirty="0"/>
              <a:t>, and then </a:t>
            </a:r>
            <a:r>
              <a:rPr lang="en-US" b="1" dirty="0" err="1"/>
              <a:t>onResume</a:t>
            </a:r>
            <a:r>
              <a:rPr lang="en-US" b="1" dirty="0"/>
              <a:t>()</a:t>
            </a:r>
            <a:r>
              <a:rPr lang="en-US" dirty="0"/>
              <a:t>.</a:t>
            </a:r>
          </a:p>
          <a:p>
            <a:r>
              <a:rPr lang="en-US" dirty="0"/>
              <a:t>Once the fragment’s state is caught up to the activity’s state, the hosting activity’s </a:t>
            </a:r>
            <a:r>
              <a:rPr lang="en-US" b="1" dirty="0" err="1"/>
              <a:t>FragmentManager</a:t>
            </a:r>
            <a:r>
              <a:rPr lang="en-US" b="1" dirty="0"/>
              <a:t> </a:t>
            </a:r>
            <a:r>
              <a:rPr lang="en-US" dirty="0"/>
              <a:t>will call further lifecycle methods around the same time it receives the corresponding calls from the OS to keep the fragment’s state aligned with that of the activity. </a:t>
            </a:r>
          </a:p>
          <a:p>
            <a:r>
              <a:rPr lang="en-US" dirty="0"/>
              <a:t>There is no guarantee about whether the fragment’s methods will be called before or after the activity’s methods.</a:t>
            </a:r>
          </a:p>
        </p:txBody>
      </p:sp>
    </p:spTree>
    <p:extLst>
      <p:ext uri="{BB962C8B-B14F-4D97-AF65-F5344CB8AC3E}">
        <p14:creationId xmlns:p14="http://schemas.microsoft.com/office/powerpoint/2010/main" val="248381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dirty="0"/>
              <a:t>Do Chapter 8 of the book on your on.</a:t>
            </a:r>
          </a:p>
          <a:p>
            <a:r>
              <a:rPr lang="en-US" dirty="0"/>
              <a:t>We will start with Chapter </a:t>
            </a:r>
            <a:r>
              <a:rPr lang="en-US"/>
              <a:t>9 next week.</a:t>
            </a:r>
          </a:p>
          <a:p>
            <a:endParaRPr lang="en-US" dirty="0"/>
          </a:p>
        </p:txBody>
      </p:sp>
    </p:spTree>
    <p:extLst>
      <p:ext uri="{BB962C8B-B14F-4D97-AF65-F5344CB8AC3E}">
        <p14:creationId xmlns:p14="http://schemas.microsoft.com/office/powerpoint/2010/main" val="161200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UI Flexibility</a:t>
            </a:r>
          </a:p>
        </p:txBody>
      </p:sp>
      <p:sp>
        <p:nvSpPr>
          <p:cNvPr id="3" name="Content Placeholder 2"/>
          <p:cNvSpPr>
            <a:spLocks noGrp="1"/>
          </p:cNvSpPr>
          <p:nvPr>
            <p:ph idx="1"/>
          </p:nvPr>
        </p:nvSpPr>
        <p:spPr>
          <a:xfrm>
            <a:off x="457200" y="1600200"/>
            <a:ext cx="8229600" cy="1637505"/>
          </a:xfrm>
        </p:spPr>
        <p:txBody>
          <a:bodyPr>
            <a:normAutofit fontScale="85000" lnSpcReduction="20000"/>
          </a:bodyPr>
          <a:lstStyle/>
          <a:p>
            <a:r>
              <a:rPr lang="en-US" dirty="0"/>
              <a:t>Imagine that your user is running </a:t>
            </a:r>
            <a:r>
              <a:rPr lang="en-US" dirty="0" err="1"/>
              <a:t>CriminalIntent</a:t>
            </a:r>
            <a:r>
              <a:rPr lang="en-US" dirty="0"/>
              <a:t> on a tablet. Tablets and some larger phones have</a:t>
            </a:r>
          </a:p>
          <a:p>
            <a:r>
              <a:rPr lang="en-US" dirty="0"/>
              <a:t>screens large enough to show the list and detail at the same time – at least in landscape orientation.</a:t>
            </a:r>
          </a:p>
          <a:p>
            <a:endParaRPr lang="en-US" dirty="0"/>
          </a:p>
        </p:txBody>
      </p:sp>
      <p:pic>
        <p:nvPicPr>
          <p:cNvPr id="4" name="Picture 3" descr="Screen Shot 2014-02-16 at 8.50.53 PM.png"/>
          <p:cNvPicPr>
            <a:picLocks noChangeAspect="1"/>
          </p:cNvPicPr>
          <p:nvPr/>
        </p:nvPicPr>
        <p:blipFill rotWithShape="1">
          <a:blip r:embed="rId2">
            <a:extLst>
              <a:ext uri="{28A0092B-C50C-407E-A947-70E740481C1C}">
                <a14:useLocalDpi xmlns:a14="http://schemas.microsoft.com/office/drawing/2010/main" val="0"/>
              </a:ext>
            </a:extLst>
          </a:blip>
          <a:srcRect l="-1" t="-5864" r="-1596" b="-11426"/>
          <a:stretch/>
        </p:blipFill>
        <p:spPr>
          <a:xfrm>
            <a:off x="1935439" y="3237705"/>
            <a:ext cx="5299603" cy="1873911"/>
          </a:xfrm>
          <a:prstGeom prst="rect">
            <a:avLst/>
          </a:prstGeom>
          <a:ln>
            <a:solidFill>
              <a:srgbClr val="4F81BD"/>
            </a:solidFill>
          </a:ln>
        </p:spPr>
      </p:pic>
      <p:sp>
        <p:nvSpPr>
          <p:cNvPr id="5" name="Content Placeholder 2"/>
          <p:cNvSpPr txBox="1">
            <a:spLocks/>
          </p:cNvSpPr>
          <p:nvPr/>
        </p:nvSpPr>
        <p:spPr>
          <a:xfrm>
            <a:off x="457200" y="5111616"/>
            <a:ext cx="8229600" cy="163750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Imagine the user is viewing a crime on a phone and wants to see the next crime in the list. It would be better if the user could swipe to see the next crime without having to return to the list.</a:t>
            </a:r>
          </a:p>
          <a:p>
            <a:r>
              <a:rPr lang="en-US" dirty="0"/>
              <a:t>Each swipe should update the detail view with information for the next crime.</a:t>
            </a:r>
          </a:p>
        </p:txBody>
      </p:sp>
    </p:spTree>
    <p:extLst>
      <p:ext uri="{BB962C8B-B14F-4D97-AF65-F5344CB8AC3E}">
        <p14:creationId xmlns:p14="http://schemas.microsoft.com/office/powerpoint/2010/main" val="295253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UI Flexibility </a:t>
            </a:r>
            <a:r>
              <a:rPr lang="en-US" dirty="0" err="1"/>
              <a:t>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What these scenarios have in common is UI flexibility:</a:t>
            </a:r>
          </a:p>
          <a:p>
            <a:pPr lvl="1"/>
            <a:r>
              <a:rPr lang="en-US" dirty="0"/>
              <a:t>the ability to compose and recompose an activity’s view at runtime depending on what the user or the device requires.</a:t>
            </a:r>
          </a:p>
          <a:p>
            <a:r>
              <a:rPr lang="en-US" dirty="0"/>
              <a:t>Activities were not built to provide this flexibility. An activity is tightly coupled with its view. </a:t>
            </a:r>
          </a:p>
          <a:p>
            <a:r>
              <a:rPr lang="en-US" dirty="0"/>
              <a:t>The view that the activity inflates in the call to </a:t>
            </a:r>
            <a:r>
              <a:rPr lang="en-US" b="1" dirty="0" err="1"/>
              <a:t>setContentView</a:t>
            </a:r>
            <a:r>
              <a:rPr lang="en-US" b="1" dirty="0"/>
              <a:t>(…) </a:t>
            </a:r>
            <a:r>
              <a:rPr lang="en-US" dirty="0"/>
              <a:t>is tied to the activity ’til death do them part. </a:t>
            </a:r>
          </a:p>
          <a:p>
            <a:r>
              <a:rPr lang="en-US" dirty="0"/>
              <a:t>You cannot swap out an activity’s entire view (without destroying the activity) or pass a view from one activity to another at runtime. </a:t>
            </a:r>
          </a:p>
          <a:p>
            <a:r>
              <a:rPr lang="en-US" dirty="0">
                <a:solidFill>
                  <a:srgbClr val="FF0000"/>
                </a:solidFill>
              </a:rPr>
              <a:t>This is the law of Android.</a:t>
            </a:r>
          </a:p>
        </p:txBody>
      </p:sp>
    </p:spTree>
    <p:extLst>
      <p:ext uri="{BB962C8B-B14F-4D97-AF65-F5344CB8AC3E}">
        <p14:creationId xmlns:p14="http://schemas.microsoft.com/office/powerpoint/2010/main" val="272407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Fragments</a:t>
            </a:r>
          </a:p>
        </p:txBody>
      </p:sp>
      <p:sp>
        <p:nvSpPr>
          <p:cNvPr id="3" name="Content Placeholder 2"/>
          <p:cNvSpPr>
            <a:spLocks noGrp="1"/>
          </p:cNvSpPr>
          <p:nvPr>
            <p:ph idx="1"/>
          </p:nvPr>
        </p:nvSpPr>
        <p:spPr/>
        <p:txBody>
          <a:bodyPr>
            <a:normAutofit fontScale="70000" lnSpcReduction="20000"/>
          </a:bodyPr>
          <a:lstStyle/>
          <a:p>
            <a:r>
              <a:rPr lang="en-US" dirty="0"/>
              <a:t>You can get around the letter of the Android law by moving the app’s UI management from the activity to one or more fragments.</a:t>
            </a:r>
          </a:p>
          <a:p>
            <a:endParaRPr lang="en-US" dirty="0"/>
          </a:p>
          <a:p>
            <a:r>
              <a:rPr lang="en-US" dirty="0"/>
              <a:t>A </a:t>
            </a:r>
            <a:r>
              <a:rPr lang="en-US" i="1" dirty="0"/>
              <a:t>fragment </a:t>
            </a:r>
            <a:r>
              <a:rPr lang="en-US" dirty="0"/>
              <a:t>is a controller object that an activity can deputize to perform tasks. </a:t>
            </a:r>
          </a:p>
          <a:p>
            <a:r>
              <a:rPr lang="en-US" dirty="0"/>
              <a:t>Most commonly, the task is managing a user interface. </a:t>
            </a:r>
          </a:p>
          <a:p>
            <a:pPr lvl="1"/>
            <a:r>
              <a:rPr lang="en-US" dirty="0"/>
              <a:t>The user interface can be an entire screen or just one part of the screen.</a:t>
            </a:r>
          </a:p>
          <a:p>
            <a:r>
              <a:rPr lang="en-US" dirty="0"/>
              <a:t>A fragment managing a user interface is known as a </a:t>
            </a:r>
            <a:r>
              <a:rPr lang="en-US" i="1" dirty="0"/>
              <a:t>UI fragment</a:t>
            </a:r>
            <a:r>
              <a:rPr lang="en-US" dirty="0"/>
              <a:t>. </a:t>
            </a:r>
          </a:p>
          <a:p>
            <a:r>
              <a:rPr lang="en-US" dirty="0"/>
              <a:t>A UI fragment has a view of its own that is inflated from a layout file. </a:t>
            </a:r>
          </a:p>
          <a:p>
            <a:r>
              <a:rPr lang="en-US" dirty="0"/>
              <a:t>The activity’s view contains a spot where the fragment’s view will be inserted. </a:t>
            </a:r>
          </a:p>
          <a:p>
            <a:pPr lvl="1"/>
            <a:r>
              <a:rPr lang="en-US" dirty="0"/>
              <a:t>Or it might have several spots for the views of several fragments.</a:t>
            </a:r>
          </a:p>
        </p:txBody>
      </p:sp>
    </p:spTree>
    <p:extLst>
      <p:ext uri="{BB962C8B-B14F-4D97-AF65-F5344CB8AC3E}">
        <p14:creationId xmlns:p14="http://schemas.microsoft.com/office/powerpoint/2010/main" val="85232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Fragment Example</a:t>
            </a:r>
          </a:p>
        </p:txBody>
      </p:sp>
      <p:pic>
        <p:nvPicPr>
          <p:cNvPr id="4" name="Content Placeholder 3" descr="Screen Shot 2014-02-23 at 2.25.06 PM.png"/>
          <p:cNvPicPr>
            <a:picLocks noGrp="1" noChangeAspect="1"/>
          </p:cNvPicPr>
          <p:nvPr>
            <p:ph idx="1"/>
          </p:nvPr>
        </p:nvPicPr>
        <p:blipFill>
          <a:blip r:embed="rId2">
            <a:extLst>
              <a:ext uri="{28A0092B-C50C-407E-A947-70E740481C1C}">
                <a14:useLocalDpi xmlns:a14="http://schemas.microsoft.com/office/drawing/2010/main" val="0"/>
              </a:ext>
            </a:extLst>
          </a:blip>
          <a:srcRect t="-41484" b="-41484"/>
          <a:stretch>
            <a:fillRect/>
          </a:stretch>
        </p:blipFill>
        <p:spPr/>
      </p:pic>
    </p:spTree>
    <p:extLst>
      <p:ext uri="{BB962C8B-B14F-4D97-AF65-F5344CB8AC3E}">
        <p14:creationId xmlns:p14="http://schemas.microsoft.com/office/powerpoint/2010/main" val="294150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76E4-C4BA-8E44-910D-D61BD6A47AD5}"/>
              </a:ext>
            </a:extLst>
          </p:cNvPr>
          <p:cNvSpPr>
            <a:spLocks noGrp="1"/>
          </p:cNvSpPr>
          <p:nvPr>
            <p:ph type="title"/>
          </p:nvPr>
        </p:nvSpPr>
        <p:spPr/>
        <p:txBody>
          <a:bodyPr/>
          <a:lstStyle/>
          <a:p>
            <a:r>
              <a:rPr lang="en-US" dirty="0"/>
              <a:t>Using Fragments</a:t>
            </a:r>
          </a:p>
        </p:txBody>
      </p:sp>
      <p:sp>
        <p:nvSpPr>
          <p:cNvPr id="3" name="Content Placeholder 2">
            <a:extLst>
              <a:ext uri="{FF2B5EF4-FFF2-40B4-BE49-F238E27FC236}">
                <a16:creationId xmlns:a16="http://schemas.microsoft.com/office/drawing/2014/main" id="{12E59A01-D43E-8B43-BD07-B1BC5FA40150}"/>
              </a:ext>
            </a:extLst>
          </p:cNvPr>
          <p:cNvSpPr>
            <a:spLocks noGrp="1"/>
          </p:cNvSpPr>
          <p:nvPr>
            <p:ph idx="1"/>
          </p:nvPr>
        </p:nvSpPr>
        <p:spPr/>
        <p:txBody>
          <a:bodyPr>
            <a:normAutofit fontScale="92500" lnSpcReduction="20000"/>
          </a:bodyPr>
          <a:lstStyle/>
          <a:p>
            <a:r>
              <a:rPr lang="en-US" dirty="0"/>
              <a:t>Using UI fragments separates the UI of your app into building blocks, which is useful for more than just list-detail applications. </a:t>
            </a:r>
          </a:p>
          <a:p>
            <a:r>
              <a:rPr lang="en-US" dirty="0"/>
              <a:t>Working with individual blocks, it is easy to build tab interfaces, tack on animated sidebars, and more. Achieving this UI flexibility comes at a cost: more complexity, more moving parts, and more code. </a:t>
            </a:r>
          </a:p>
          <a:p>
            <a:r>
              <a:rPr lang="en-US" dirty="0"/>
              <a:t>You will reap the benefits of using fragments in Chapter 11 and Chapter 17. The complexity, however, starts now.</a:t>
            </a:r>
          </a:p>
          <a:p>
            <a:endParaRPr lang="en-US" dirty="0"/>
          </a:p>
        </p:txBody>
      </p:sp>
    </p:spTree>
    <p:extLst>
      <p:ext uri="{BB962C8B-B14F-4D97-AF65-F5344CB8AC3E}">
        <p14:creationId xmlns:p14="http://schemas.microsoft.com/office/powerpoint/2010/main" val="430538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7615</TotalTime>
  <Words>3230</Words>
  <Application>Microsoft Macintosh PowerPoint</Application>
  <PresentationFormat>On-screen Show (4:3)</PresentationFormat>
  <Paragraphs>232</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Courier</vt:lpstr>
      <vt:lpstr>Office Theme</vt:lpstr>
      <vt:lpstr>Chapter 7</vt:lpstr>
      <vt:lpstr>Challenge Solution</vt:lpstr>
      <vt:lpstr>Criminal Intent</vt:lpstr>
      <vt:lpstr>Criminal Intent</vt:lpstr>
      <vt:lpstr>The Need For UI Flexibility</vt:lpstr>
      <vt:lpstr>The Need for UI Flexibility Cont</vt:lpstr>
      <vt:lpstr>Fragments</vt:lpstr>
      <vt:lpstr>Details Fragment Example</vt:lpstr>
      <vt:lpstr>Using Fragments</vt:lpstr>
      <vt:lpstr>Begin Criminal Intent Application</vt:lpstr>
      <vt:lpstr>Crime Activity Hosting Crime Fragment</vt:lpstr>
      <vt:lpstr>Object Diagram for CriminalIntent</vt:lpstr>
      <vt:lpstr>Adding 3 Classes</vt:lpstr>
      <vt:lpstr>Create New Project</vt:lpstr>
      <vt:lpstr>New Android Application Con’t</vt:lpstr>
      <vt:lpstr>Two Types of Fragments</vt:lpstr>
      <vt:lpstr>Adding Dependencies in Android Studio</vt:lpstr>
      <vt:lpstr>build.gradle</vt:lpstr>
      <vt:lpstr>Adding Dependencies</vt:lpstr>
      <vt:lpstr>Maven</vt:lpstr>
      <vt:lpstr>Modify CrimeActivity for Fragments</vt:lpstr>
      <vt:lpstr>Create Crime Class (Model)</vt:lpstr>
      <vt:lpstr>Generate Getters and Setters</vt:lpstr>
      <vt:lpstr>Hosting a Fragment</vt:lpstr>
      <vt:lpstr>Fragment Lifecycle</vt:lpstr>
      <vt:lpstr>Two Options to Hosting</vt:lpstr>
      <vt:lpstr>Adding Fragments to Applications via Code</vt:lpstr>
      <vt:lpstr>Fragment Hosting Layout</vt:lpstr>
      <vt:lpstr>Creating a UI Fragment</vt:lpstr>
      <vt:lpstr>CrimeFragment Layout</vt:lpstr>
      <vt:lpstr>CrimeFragment.java</vt:lpstr>
      <vt:lpstr>CrimeFragment.java (Listing 7.7)</vt:lpstr>
      <vt:lpstr>CrimeFragement.java</vt:lpstr>
      <vt:lpstr>Add this to CrimeFragment.java</vt:lpstr>
      <vt:lpstr>onCreateView CrimeFragment.java</vt:lpstr>
      <vt:lpstr>Wireup EditText Widget See Listing 7.9</vt:lpstr>
      <vt:lpstr>WireUp TextView</vt:lpstr>
      <vt:lpstr>Add CrimeFragment to CrimeActivity</vt:lpstr>
      <vt:lpstr>Add CrimeFragment to CrimeActivity</vt:lpstr>
      <vt:lpstr>Fragment Transactions </vt:lpstr>
      <vt:lpstr>Fragment Transactions</vt:lpstr>
      <vt:lpstr>What you should see…..</vt:lpstr>
      <vt:lpstr>Fragment Lifecycle</vt:lpstr>
      <vt:lpstr>Fragment Lifecycle</vt:lpstr>
      <vt:lpstr>Fragment Lifecycle Con’t</vt:lpstr>
      <vt:lpstr>HOMEWORK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Tavaris</dc:creator>
  <cp:lastModifiedBy>Tavaris Thomas</cp:lastModifiedBy>
  <cp:revision>51</cp:revision>
  <dcterms:created xsi:type="dcterms:W3CDTF">2014-02-17T01:41:02Z</dcterms:created>
  <dcterms:modified xsi:type="dcterms:W3CDTF">2018-11-10T12:46:23Z</dcterms:modified>
</cp:coreProperties>
</file>