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95" r:id="rId6"/>
    <p:sldId id="260" r:id="rId7"/>
    <p:sldId id="261" r:id="rId8"/>
    <p:sldId id="266" r:id="rId9"/>
    <p:sldId id="294" r:id="rId10"/>
    <p:sldId id="263" r:id="rId11"/>
    <p:sldId id="264" r:id="rId12"/>
    <p:sldId id="296" r:id="rId13"/>
    <p:sldId id="297" r:id="rId14"/>
    <p:sldId id="298" r:id="rId15"/>
    <p:sldId id="300" r:id="rId16"/>
    <p:sldId id="299" r:id="rId17"/>
    <p:sldId id="301" r:id="rId18"/>
    <p:sldId id="302" r:id="rId19"/>
    <p:sldId id="303" r:id="rId20"/>
    <p:sldId id="304" r:id="rId21"/>
    <p:sldId id="305" r:id="rId22"/>
    <p:sldId id="306" r:id="rId23"/>
    <p:sldId id="307" r:id="rId24"/>
    <p:sldId id="308" r:id="rId25"/>
    <p:sldId id="309" r:id="rId26"/>
    <p:sldId id="310" r:id="rId27"/>
    <p:sldId id="312" r:id="rId28"/>
    <p:sldId id="311" r:id="rId29"/>
    <p:sldId id="313" r:id="rId30"/>
    <p:sldId id="314" r:id="rId31"/>
    <p:sldId id="315" r:id="rId32"/>
    <p:sldId id="288" r:id="rId33"/>
    <p:sldId id="316" r:id="rId34"/>
    <p:sldId id="29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93165"/>
  </p:normalViewPr>
  <p:slideViewPr>
    <p:cSldViewPr snapToGrid="0" snapToObjects="1">
      <p:cViewPr varScale="1">
        <p:scale>
          <a:sx n="60" d="100"/>
          <a:sy n="60" d="100"/>
        </p:scale>
        <p:origin x="96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625D39-28CB-174E-A339-8211D2D510B2}"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560FB-B681-6746-8172-A50D557A5E88}" type="slidenum">
              <a:rPr lang="en-US" smtClean="0"/>
              <a:t>‹#›</a:t>
            </a:fld>
            <a:endParaRPr lang="en-US"/>
          </a:p>
        </p:txBody>
      </p:sp>
    </p:spTree>
    <p:extLst>
      <p:ext uri="{BB962C8B-B14F-4D97-AF65-F5344CB8AC3E}">
        <p14:creationId xmlns:p14="http://schemas.microsoft.com/office/powerpoint/2010/main" val="289922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25D39-28CB-174E-A339-8211D2D510B2}"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560FB-B681-6746-8172-A50D557A5E88}" type="slidenum">
              <a:rPr lang="en-US" smtClean="0"/>
              <a:t>‹#›</a:t>
            </a:fld>
            <a:endParaRPr lang="en-US"/>
          </a:p>
        </p:txBody>
      </p:sp>
    </p:spTree>
    <p:extLst>
      <p:ext uri="{BB962C8B-B14F-4D97-AF65-F5344CB8AC3E}">
        <p14:creationId xmlns:p14="http://schemas.microsoft.com/office/powerpoint/2010/main" val="49521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25D39-28CB-174E-A339-8211D2D510B2}"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560FB-B681-6746-8172-A50D557A5E88}" type="slidenum">
              <a:rPr lang="en-US" smtClean="0"/>
              <a:t>‹#›</a:t>
            </a:fld>
            <a:endParaRPr lang="en-US"/>
          </a:p>
        </p:txBody>
      </p:sp>
    </p:spTree>
    <p:extLst>
      <p:ext uri="{BB962C8B-B14F-4D97-AF65-F5344CB8AC3E}">
        <p14:creationId xmlns:p14="http://schemas.microsoft.com/office/powerpoint/2010/main" val="147429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25D39-28CB-174E-A339-8211D2D510B2}"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560FB-B681-6746-8172-A50D557A5E88}" type="slidenum">
              <a:rPr lang="en-US" smtClean="0"/>
              <a:t>‹#›</a:t>
            </a:fld>
            <a:endParaRPr lang="en-US"/>
          </a:p>
        </p:txBody>
      </p:sp>
    </p:spTree>
    <p:extLst>
      <p:ext uri="{BB962C8B-B14F-4D97-AF65-F5344CB8AC3E}">
        <p14:creationId xmlns:p14="http://schemas.microsoft.com/office/powerpoint/2010/main" val="93344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625D39-28CB-174E-A339-8211D2D510B2}"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560FB-B681-6746-8172-A50D557A5E88}" type="slidenum">
              <a:rPr lang="en-US" smtClean="0"/>
              <a:t>‹#›</a:t>
            </a:fld>
            <a:endParaRPr lang="en-US"/>
          </a:p>
        </p:txBody>
      </p:sp>
    </p:spTree>
    <p:extLst>
      <p:ext uri="{BB962C8B-B14F-4D97-AF65-F5344CB8AC3E}">
        <p14:creationId xmlns:p14="http://schemas.microsoft.com/office/powerpoint/2010/main" val="210151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625D39-28CB-174E-A339-8211D2D510B2}" type="datetimeFigureOut">
              <a:rPr lang="en-US" smtClean="0"/>
              <a:t>5/24/18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560FB-B681-6746-8172-A50D557A5E88}" type="slidenum">
              <a:rPr lang="en-US" smtClean="0"/>
              <a:t>‹#›</a:t>
            </a:fld>
            <a:endParaRPr lang="en-US"/>
          </a:p>
        </p:txBody>
      </p:sp>
    </p:spTree>
    <p:extLst>
      <p:ext uri="{BB962C8B-B14F-4D97-AF65-F5344CB8AC3E}">
        <p14:creationId xmlns:p14="http://schemas.microsoft.com/office/powerpoint/2010/main" val="405017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625D39-28CB-174E-A339-8211D2D510B2}" type="datetimeFigureOut">
              <a:rPr lang="en-US" smtClean="0"/>
              <a:t>5/24/18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560FB-B681-6746-8172-A50D557A5E88}" type="slidenum">
              <a:rPr lang="en-US" smtClean="0"/>
              <a:t>‹#›</a:t>
            </a:fld>
            <a:endParaRPr lang="en-US"/>
          </a:p>
        </p:txBody>
      </p:sp>
    </p:spTree>
    <p:extLst>
      <p:ext uri="{BB962C8B-B14F-4D97-AF65-F5344CB8AC3E}">
        <p14:creationId xmlns:p14="http://schemas.microsoft.com/office/powerpoint/2010/main" val="286824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625D39-28CB-174E-A339-8211D2D510B2}" type="datetimeFigureOut">
              <a:rPr lang="en-US" smtClean="0"/>
              <a:t>5/24/18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B560FB-B681-6746-8172-A50D557A5E88}" type="slidenum">
              <a:rPr lang="en-US" smtClean="0"/>
              <a:t>‹#›</a:t>
            </a:fld>
            <a:endParaRPr lang="en-US"/>
          </a:p>
        </p:txBody>
      </p:sp>
    </p:spTree>
    <p:extLst>
      <p:ext uri="{BB962C8B-B14F-4D97-AF65-F5344CB8AC3E}">
        <p14:creationId xmlns:p14="http://schemas.microsoft.com/office/powerpoint/2010/main" val="283884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25D39-28CB-174E-A339-8211D2D510B2}" type="datetimeFigureOut">
              <a:rPr lang="en-US" smtClean="0"/>
              <a:t>5/24/18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560FB-B681-6746-8172-A50D557A5E88}" type="slidenum">
              <a:rPr lang="en-US" smtClean="0"/>
              <a:t>‹#›</a:t>
            </a:fld>
            <a:endParaRPr lang="en-US"/>
          </a:p>
        </p:txBody>
      </p:sp>
    </p:spTree>
    <p:extLst>
      <p:ext uri="{BB962C8B-B14F-4D97-AF65-F5344CB8AC3E}">
        <p14:creationId xmlns:p14="http://schemas.microsoft.com/office/powerpoint/2010/main" val="60049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625D39-28CB-174E-A339-8211D2D510B2}" type="datetimeFigureOut">
              <a:rPr lang="en-US" smtClean="0"/>
              <a:t>5/24/18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560FB-B681-6746-8172-A50D557A5E88}" type="slidenum">
              <a:rPr lang="en-US" smtClean="0"/>
              <a:t>‹#›</a:t>
            </a:fld>
            <a:endParaRPr lang="en-US"/>
          </a:p>
        </p:txBody>
      </p:sp>
    </p:spTree>
    <p:extLst>
      <p:ext uri="{BB962C8B-B14F-4D97-AF65-F5344CB8AC3E}">
        <p14:creationId xmlns:p14="http://schemas.microsoft.com/office/powerpoint/2010/main" val="303906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625D39-28CB-174E-A339-8211D2D510B2}" type="datetimeFigureOut">
              <a:rPr lang="en-US" smtClean="0"/>
              <a:t>5/24/18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560FB-B681-6746-8172-A50D557A5E88}" type="slidenum">
              <a:rPr lang="en-US" smtClean="0"/>
              <a:t>‹#›</a:t>
            </a:fld>
            <a:endParaRPr lang="en-US"/>
          </a:p>
        </p:txBody>
      </p:sp>
    </p:spTree>
    <p:extLst>
      <p:ext uri="{BB962C8B-B14F-4D97-AF65-F5344CB8AC3E}">
        <p14:creationId xmlns:p14="http://schemas.microsoft.com/office/powerpoint/2010/main" val="74078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25D39-28CB-174E-A339-8211D2D510B2}" type="datetimeFigureOut">
              <a:rPr lang="en-US" smtClean="0"/>
              <a:t>5/24/18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560FB-B681-6746-8172-A50D557A5E88}" type="slidenum">
              <a:rPr lang="en-US" smtClean="0"/>
              <a:t>‹#›</a:t>
            </a:fld>
            <a:endParaRPr lang="en-US"/>
          </a:p>
        </p:txBody>
      </p:sp>
    </p:spTree>
    <p:extLst>
      <p:ext uri="{BB962C8B-B14F-4D97-AF65-F5344CB8AC3E}">
        <p14:creationId xmlns:p14="http://schemas.microsoft.com/office/powerpoint/2010/main" val="55197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Displaying Lists with Recycle View</a:t>
            </a:r>
          </a:p>
        </p:txBody>
      </p:sp>
      <p:sp>
        <p:nvSpPr>
          <p:cNvPr id="3" name="Subtitle 2"/>
          <p:cNvSpPr>
            <a:spLocks noGrp="1"/>
          </p:cNvSpPr>
          <p:nvPr>
            <p:ph type="subTitle" idx="1"/>
          </p:nvPr>
        </p:nvSpPr>
        <p:spPr/>
        <p:txBody>
          <a:bodyPr/>
          <a:lstStyle/>
          <a:p>
            <a:r>
              <a:rPr lang="en-US" dirty="0"/>
              <a:t>Chapter 8</a:t>
            </a:r>
          </a:p>
        </p:txBody>
      </p:sp>
    </p:spTree>
    <p:extLst>
      <p:ext uri="{BB962C8B-B14F-4D97-AF65-F5344CB8AC3E}">
        <p14:creationId xmlns:p14="http://schemas.microsoft.com/office/powerpoint/2010/main" val="286203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FBA505E-F035-7943-ABDF-40EAB9746137}"/>
              </a:ext>
            </a:extLst>
          </p:cNvPr>
          <p:cNvPicPr>
            <a:picLocks noGrp="1" noChangeAspect="1"/>
          </p:cNvPicPr>
          <p:nvPr>
            <p:ph idx="1"/>
          </p:nvPr>
        </p:nvPicPr>
        <p:blipFill>
          <a:blip r:embed="rId2"/>
          <a:stretch>
            <a:fillRect/>
          </a:stretch>
        </p:blipFill>
        <p:spPr>
          <a:xfrm>
            <a:off x="1127051" y="276448"/>
            <a:ext cx="6634716" cy="6297144"/>
          </a:xfrm>
        </p:spPr>
      </p:pic>
    </p:spTree>
    <p:extLst>
      <p:ext uri="{BB962C8B-B14F-4D97-AF65-F5344CB8AC3E}">
        <p14:creationId xmlns:p14="http://schemas.microsoft.com/office/powerpoint/2010/main" val="4020665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ArrayList</a:t>
            </a:r>
            <a:endParaRPr lang="en-US" dirty="0"/>
          </a:p>
        </p:txBody>
      </p:sp>
      <p:sp>
        <p:nvSpPr>
          <p:cNvPr id="3" name="Content Placeholder 2"/>
          <p:cNvSpPr>
            <a:spLocks noGrp="1"/>
          </p:cNvSpPr>
          <p:nvPr>
            <p:ph idx="1"/>
          </p:nvPr>
        </p:nvSpPr>
        <p:spPr/>
        <p:txBody>
          <a:bodyPr>
            <a:normAutofit lnSpcReduction="10000"/>
          </a:bodyPr>
          <a:lstStyle/>
          <a:p>
            <a:r>
              <a:rPr lang="en-US" dirty="0"/>
              <a:t>List &lt; E &gt; is an interface that supports an ordered list of objects of a given type. It defines methods for retrieving, adding, and deleting elements.</a:t>
            </a:r>
          </a:p>
          <a:p>
            <a:r>
              <a:rPr lang="en-US" dirty="0"/>
              <a:t> A commonly used implementation of List is </a:t>
            </a:r>
            <a:r>
              <a:rPr lang="en-US" dirty="0" err="1"/>
              <a:t>ArrayList</a:t>
            </a:r>
            <a:r>
              <a:rPr lang="en-US" dirty="0"/>
              <a:t>, which uses a regular Java array to store the list elements. </a:t>
            </a:r>
          </a:p>
          <a:p>
            <a:r>
              <a:rPr lang="en-US" dirty="0" err="1"/>
              <a:t>CrimeLab.java</a:t>
            </a:r>
            <a:r>
              <a:rPr lang="en-US" dirty="0"/>
              <a:t> </a:t>
            </a:r>
          </a:p>
          <a:p>
            <a:r>
              <a:rPr lang="en-US" dirty="0" err="1"/>
              <a:t>mCrimes</a:t>
            </a:r>
            <a:r>
              <a:rPr lang="en-US" dirty="0"/>
              <a:t> = new </a:t>
            </a:r>
            <a:r>
              <a:rPr lang="en-US" dirty="0" err="1"/>
              <a:t>ArrayList</a:t>
            </a:r>
            <a:r>
              <a:rPr lang="en-US" dirty="0"/>
              <a:t> &lt; &gt;();. </a:t>
            </a:r>
          </a:p>
        </p:txBody>
      </p:sp>
    </p:spTree>
    <p:extLst>
      <p:ext uri="{BB962C8B-B14F-4D97-AF65-F5344CB8AC3E}">
        <p14:creationId xmlns:p14="http://schemas.microsoft.com/office/powerpoint/2010/main" val="1011590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DF4B-AA53-5B4C-834B-E4C6D9F9D4CD}"/>
              </a:ext>
            </a:extLst>
          </p:cNvPr>
          <p:cNvSpPr>
            <a:spLocks noGrp="1"/>
          </p:cNvSpPr>
          <p:nvPr>
            <p:ph type="title"/>
          </p:nvPr>
        </p:nvSpPr>
        <p:spPr/>
        <p:txBody>
          <a:bodyPr>
            <a:normAutofit fontScale="90000"/>
          </a:bodyPr>
          <a:lstStyle/>
          <a:p>
            <a:r>
              <a:rPr lang="en-US" dirty="0"/>
              <a:t>Abstract Activity for Hosting Fragment</a:t>
            </a:r>
          </a:p>
        </p:txBody>
      </p:sp>
      <p:sp>
        <p:nvSpPr>
          <p:cNvPr id="3" name="Content Placeholder 2">
            <a:extLst>
              <a:ext uri="{FF2B5EF4-FFF2-40B4-BE49-F238E27FC236}">
                <a16:creationId xmlns:a16="http://schemas.microsoft.com/office/drawing/2014/main" id="{5B4E5597-1D86-8640-9F8F-C20FD52314DF}"/>
              </a:ext>
            </a:extLst>
          </p:cNvPr>
          <p:cNvSpPr>
            <a:spLocks noGrp="1"/>
          </p:cNvSpPr>
          <p:nvPr>
            <p:ph idx="1"/>
          </p:nvPr>
        </p:nvSpPr>
        <p:spPr/>
        <p:txBody>
          <a:bodyPr>
            <a:normAutofit fontScale="77500" lnSpcReduction="20000"/>
          </a:bodyPr>
          <a:lstStyle/>
          <a:p>
            <a:r>
              <a:rPr lang="en-US" dirty="0" err="1"/>
              <a:t>activity_crime.xml</a:t>
            </a:r>
            <a:r>
              <a:rPr lang="en-US" dirty="0"/>
              <a:t> is already generic </a:t>
            </a:r>
          </a:p>
          <a:p>
            <a:pPr marL="0" indent="0">
              <a:buNone/>
            </a:pPr>
            <a:endParaRPr lang="en-US" dirty="0"/>
          </a:p>
          <a:p>
            <a:pPr marL="0" indent="0">
              <a:buNone/>
            </a:pPr>
            <a:r>
              <a:rPr lang="en-US" dirty="0">
                <a:latin typeface="Courier New" panose="02070309020205020404" pitchFamily="49" charset="0"/>
                <a:cs typeface="Courier New" panose="02070309020205020404" pitchFamily="49" charset="0"/>
              </a:rPr>
              <a:t>&lt;? xml version =" 1.0" encoding =" utf-8"? &gt; &lt; </a:t>
            </a:r>
            <a:r>
              <a:rPr lang="en-US" dirty="0" err="1">
                <a:latin typeface="Courier New" panose="02070309020205020404" pitchFamily="49" charset="0"/>
                <a:cs typeface="Courier New" panose="02070309020205020404" pitchFamily="49" charset="0"/>
              </a:rPr>
              <a:t>FrameLayout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xmlns:android</a:t>
            </a:r>
            <a:r>
              <a:rPr lang="en-US" dirty="0">
                <a:latin typeface="Courier New" panose="02070309020205020404" pitchFamily="49" charset="0"/>
                <a:cs typeface="Courier New" panose="02070309020205020404" pitchFamily="49" charset="0"/>
              </a:rPr>
              <a:t> =" http:// </a:t>
            </a:r>
            <a:r>
              <a:rPr lang="en-US" dirty="0" err="1">
                <a:latin typeface="Courier New" panose="02070309020205020404" pitchFamily="49" charset="0"/>
                <a:cs typeface="Courier New" panose="02070309020205020404" pitchFamily="49" charset="0"/>
              </a:rPr>
              <a:t>schemas.android.com</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apk</a:t>
            </a:r>
            <a:r>
              <a:rPr lang="en-US" dirty="0">
                <a:latin typeface="Courier New" panose="02070309020205020404" pitchFamily="49" charset="0"/>
                <a:cs typeface="Courier New" panose="02070309020205020404" pitchFamily="49" charset="0"/>
              </a:rPr>
              <a:t>/ res/ android" </a:t>
            </a:r>
            <a:r>
              <a:rPr lang="en-US" dirty="0" err="1">
                <a:latin typeface="Courier New" panose="02070309020205020404" pitchFamily="49" charset="0"/>
                <a:cs typeface="Courier New" panose="02070309020205020404" pitchFamily="49" charset="0"/>
              </a:rPr>
              <a:t>android:id</a:t>
            </a:r>
            <a:r>
              <a:rPr lang="en-US" dirty="0">
                <a:latin typeface="Courier New" panose="02070309020205020404" pitchFamily="49" charset="0"/>
                <a:cs typeface="Courier New" panose="02070309020205020404" pitchFamily="49" charset="0"/>
              </a:rPr>
              <a:t> ="@ + id/ </a:t>
            </a:r>
            <a:r>
              <a:rPr lang="en-US" dirty="0" err="1">
                <a:latin typeface="Courier New" panose="02070309020205020404" pitchFamily="49" charset="0"/>
                <a:cs typeface="Courier New" panose="02070309020205020404" pitchFamily="49" charset="0"/>
              </a:rPr>
              <a:t>fragment_container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android:layout_width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match_parent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android:layout_height</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match_parent</a:t>
            </a: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/&gt;</a:t>
            </a:r>
          </a:p>
          <a:p>
            <a:r>
              <a:rPr lang="en-US" dirty="0">
                <a:cs typeface="Courier New" panose="02070309020205020404" pitchFamily="49" charset="0"/>
              </a:rPr>
              <a:t>Because </a:t>
            </a:r>
            <a:r>
              <a:rPr lang="en-US" dirty="0" err="1">
                <a:cs typeface="Courier New" panose="02070309020205020404" pitchFamily="49" charset="0"/>
              </a:rPr>
              <a:t>activity_crime.xml</a:t>
            </a:r>
            <a:r>
              <a:rPr lang="en-US" dirty="0">
                <a:cs typeface="Courier New" panose="02070309020205020404" pitchFamily="49" charset="0"/>
              </a:rPr>
              <a:t> does not name a particular fragment, you can use it for any activity hosting a single fragment. Rename it </a:t>
            </a:r>
            <a:r>
              <a:rPr lang="en-US" dirty="0" err="1">
                <a:cs typeface="Courier New" panose="02070309020205020404" pitchFamily="49" charset="0"/>
              </a:rPr>
              <a:t>activity_fragment.xml</a:t>
            </a:r>
            <a:r>
              <a:rPr lang="en-US" dirty="0">
                <a:cs typeface="Courier New" panose="02070309020205020404" pitchFamily="49" charset="0"/>
              </a:rPr>
              <a:t> to reflect its larger scope.</a:t>
            </a:r>
          </a:p>
          <a:p>
            <a:endParaRPr lang="en-US"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209266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8747-3B61-2649-863A-7602E7F613F0}"/>
              </a:ext>
            </a:extLst>
          </p:cNvPr>
          <p:cNvSpPr>
            <a:spLocks noGrp="1"/>
          </p:cNvSpPr>
          <p:nvPr>
            <p:ph type="title"/>
          </p:nvPr>
        </p:nvSpPr>
        <p:spPr/>
        <p:txBody>
          <a:bodyPr>
            <a:normAutofit/>
          </a:bodyPr>
          <a:lstStyle/>
          <a:p>
            <a:r>
              <a:rPr lang="en-US" dirty="0"/>
              <a:t>An abstract Activity class</a:t>
            </a:r>
          </a:p>
        </p:txBody>
      </p:sp>
      <p:sp>
        <p:nvSpPr>
          <p:cNvPr id="3" name="Content Placeholder 2">
            <a:extLst>
              <a:ext uri="{FF2B5EF4-FFF2-40B4-BE49-F238E27FC236}">
                <a16:creationId xmlns:a16="http://schemas.microsoft.com/office/drawing/2014/main" id="{24015DA8-7886-5B4C-A3B3-61AB7CCBBB7A}"/>
              </a:ext>
            </a:extLst>
          </p:cNvPr>
          <p:cNvSpPr>
            <a:spLocks noGrp="1"/>
          </p:cNvSpPr>
          <p:nvPr>
            <p:ph idx="1"/>
          </p:nvPr>
        </p:nvSpPr>
        <p:spPr>
          <a:xfrm>
            <a:off x="457200" y="1417638"/>
            <a:ext cx="8229600" cy="4525963"/>
          </a:xfrm>
        </p:spPr>
        <p:txBody>
          <a:bodyPr/>
          <a:lstStyle/>
          <a:p>
            <a:r>
              <a:rPr lang="en-US" dirty="0"/>
              <a:t>To create the </a:t>
            </a:r>
            <a:r>
              <a:rPr lang="en-US" dirty="0" err="1"/>
              <a:t>CrimeListActivity</a:t>
            </a:r>
            <a:r>
              <a:rPr lang="en-US" dirty="0"/>
              <a:t> class, you could reuse </a:t>
            </a:r>
            <a:r>
              <a:rPr lang="en-US" dirty="0" err="1"/>
              <a:t>CrimeActivity’s</a:t>
            </a:r>
            <a:r>
              <a:rPr lang="en-US" dirty="0"/>
              <a:t> code.</a:t>
            </a:r>
          </a:p>
          <a:p>
            <a:endParaRPr lang="en-US" dirty="0"/>
          </a:p>
          <a:p>
            <a:endParaRPr lang="en-US" dirty="0"/>
          </a:p>
        </p:txBody>
      </p:sp>
      <p:pic>
        <p:nvPicPr>
          <p:cNvPr id="5" name="Picture 4">
            <a:extLst>
              <a:ext uri="{FF2B5EF4-FFF2-40B4-BE49-F238E27FC236}">
                <a16:creationId xmlns:a16="http://schemas.microsoft.com/office/drawing/2014/main" id="{506A0E45-91DB-844A-88EF-585EAFE7D249}"/>
              </a:ext>
            </a:extLst>
          </p:cNvPr>
          <p:cNvPicPr>
            <a:picLocks noChangeAspect="1"/>
          </p:cNvPicPr>
          <p:nvPr/>
        </p:nvPicPr>
        <p:blipFill>
          <a:blip r:embed="rId2"/>
          <a:stretch>
            <a:fillRect/>
          </a:stretch>
        </p:blipFill>
        <p:spPr>
          <a:xfrm>
            <a:off x="0" y="2560638"/>
            <a:ext cx="9144000" cy="5796442"/>
          </a:xfrm>
          <a:prstGeom prst="rect">
            <a:avLst/>
          </a:prstGeom>
        </p:spPr>
      </p:pic>
    </p:spTree>
    <p:extLst>
      <p:ext uri="{BB962C8B-B14F-4D97-AF65-F5344CB8AC3E}">
        <p14:creationId xmlns:p14="http://schemas.microsoft.com/office/powerpoint/2010/main" val="386564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198B-7F06-FE45-B0C5-976C5D92D933}"/>
              </a:ext>
            </a:extLst>
          </p:cNvPr>
          <p:cNvSpPr>
            <a:spLocks noGrp="1"/>
          </p:cNvSpPr>
          <p:nvPr>
            <p:ph type="title"/>
          </p:nvPr>
        </p:nvSpPr>
        <p:spPr/>
        <p:txBody>
          <a:bodyPr>
            <a:normAutofit/>
          </a:bodyPr>
          <a:lstStyle/>
          <a:p>
            <a:r>
              <a:rPr lang="en-US" dirty="0"/>
              <a:t>Creating the new controllers </a:t>
            </a:r>
          </a:p>
        </p:txBody>
      </p:sp>
      <p:sp>
        <p:nvSpPr>
          <p:cNvPr id="3" name="Content Placeholder 2">
            <a:extLst>
              <a:ext uri="{FF2B5EF4-FFF2-40B4-BE49-F238E27FC236}">
                <a16:creationId xmlns:a16="http://schemas.microsoft.com/office/drawing/2014/main" id="{2FC060B4-3E2B-8040-B81D-13E1A787D902}"/>
              </a:ext>
            </a:extLst>
          </p:cNvPr>
          <p:cNvSpPr>
            <a:spLocks noGrp="1"/>
          </p:cNvSpPr>
          <p:nvPr>
            <p:ph idx="1"/>
          </p:nvPr>
        </p:nvSpPr>
        <p:spPr/>
        <p:txBody>
          <a:bodyPr>
            <a:normAutofit/>
          </a:bodyPr>
          <a:lstStyle/>
          <a:p>
            <a:r>
              <a:rPr lang="en-US" dirty="0"/>
              <a:t>Now, you will create the two new controller classes: </a:t>
            </a:r>
            <a:r>
              <a:rPr lang="en-US" dirty="0" err="1"/>
              <a:t>CrimeListActivity</a:t>
            </a:r>
            <a:r>
              <a:rPr lang="en-US" dirty="0"/>
              <a:t> and </a:t>
            </a:r>
            <a:r>
              <a:rPr lang="en-US" dirty="0" err="1"/>
              <a:t>CrimeListFragment</a:t>
            </a:r>
            <a:r>
              <a:rPr lang="en-US" dirty="0"/>
              <a:t>.  </a:t>
            </a:r>
          </a:p>
          <a:p>
            <a:r>
              <a:rPr lang="en-US" dirty="0"/>
              <a:t>Modify the new </a:t>
            </a:r>
            <a:r>
              <a:rPr lang="en-US" dirty="0" err="1"/>
              <a:t>CrimeListActivity</a:t>
            </a:r>
            <a:r>
              <a:rPr lang="en-US" dirty="0"/>
              <a:t> class to also subclass </a:t>
            </a:r>
            <a:r>
              <a:rPr lang="en-US" dirty="0" err="1"/>
              <a:t>SingleFragmentActivity</a:t>
            </a:r>
            <a:r>
              <a:rPr lang="en-US" dirty="0"/>
              <a:t> and implement the </a:t>
            </a:r>
            <a:r>
              <a:rPr lang="en-US" dirty="0" err="1"/>
              <a:t>createFragment</a:t>
            </a:r>
            <a:r>
              <a:rPr lang="en-US" dirty="0"/>
              <a:t>() method.</a:t>
            </a:r>
          </a:p>
        </p:txBody>
      </p:sp>
    </p:spTree>
    <p:extLst>
      <p:ext uri="{BB962C8B-B14F-4D97-AF65-F5344CB8AC3E}">
        <p14:creationId xmlns:p14="http://schemas.microsoft.com/office/powerpoint/2010/main" val="2004469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8419-59E2-B64E-B2D5-8C8A6B99060F}"/>
              </a:ext>
            </a:extLst>
          </p:cNvPr>
          <p:cNvSpPr>
            <a:spLocks noGrp="1"/>
          </p:cNvSpPr>
          <p:nvPr>
            <p:ph type="title"/>
          </p:nvPr>
        </p:nvSpPr>
        <p:spPr/>
        <p:txBody>
          <a:bodyPr>
            <a:normAutofit/>
          </a:bodyPr>
          <a:lstStyle/>
          <a:p>
            <a:r>
              <a:rPr lang="en-US" dirty="0"/>
              <a:t>Declaring </a:t>
            </a:r>
            <a:r>
              <a:rPr lang="en-US" dirty="0" err="1"/>
              <a:t>CrimeListActivity</a:t>
            </a:r>
            <a:endParaRPr lang="en-US" dirty="0"/>
          </a:p>
        </p:txBody>
      </p:sp>
      <p:sp>
        <p:nvSpPr>
          <p:cNvPr id="3" name="Content Placeholder 2">
            <a:extLst>
              <a:ext uri="{FF2B5EF4-FFF2-40B4-BE49-F238E27FC236}">
                <a16:creationId xmlns:a16="http://schemas.microsoft.com/office/drawing/2014/main" id="{5541796B-A0D7-A740-AD76-C6307FB5330D}"/>
              </a:ext>
            </a:extLst>
          </p:cNvPr>
          <p:cNvSpPr>
            <a:spLocks noGrp="1"/>
          </p:cNvSpPr>
          <p:nvPr>
            <p:ph idx="1"/>
          </p:nvPr>
        </p:nvSpPr>
        <p:spPr/>
        <p:txBody>
          <a:bodyPr>
            <a:normAutofit/>
          </a:bodyPr>
          <a:lstStyle/>
          <a:p>
            <a:r>
              <a:rPr lang="en-US" dirty="0"/>
              <a:t>If you have other methods in your </a:t>
            </a:r>
            <a:r>
              <a:rPr lang="en-US" dirty="0" err="1"/>
              <a:t>CrimeListActivity</a:t>
            </a:r>
            <a:r>
              <a:rPr lang="en-US" dirty="0"/>
              <a:t>, such as </a:t>
            </a:r>
            <a:r>
              <a:rPr lang="en-US" dirty="0" err="1"/>
              <a:t>onCreate</a:t>
            </a:r>
            <a:r>
              <a:rPr lang="en-US" dirty="0"/>
              <a:t>, remove them. Let </a:t>
            </a:r>
            <a:r>
              <a:rPr lang="en-US" dirty="0" err="1"/>
              <a:t>SingleFragmentActivity</a:t>
            </a:r>
            <a:r>
              <a:rPr lang="en-US" dirty="0"/>
              <a:t> do its job and keep </a:t>
            </a:r>
            <a:r>
              <a:rPr lang="en-US" dirty="0" err="1"/>
              <a:t>CrimeListActivity</a:t>
            </a:r>
            <a:r>
              <a:rPr lang="en-US" dirty="0"/>
              <a:t> simple.</a:t>
            </a:r>
          </a:p>
          <a:p>
            <a:endParaRPr lang="en-US" dirty="0"/>
          </a:p>
          <a:p>
            <a:r>
              <a:rPr lang="en-US" dirty="0"/>
              <a:t>Declaring </a:t>
            </a:r>
            <a:r>
              <a:rPr lang="en-US" dirty="0" err="1"/>
              <a:t>CrimeListActivity</a:t>
            </a:r>
            <a:r>
              <a:rPr lang="en-US" dirty="0"/>
              <a:t> as the launcher activity (</a:t>
            </a:r>
            <a:r>
              <a:rPr lang="en-US" dirty="0" err="1"/>
              <a:t>AndroidManifest.xml</a:t>
            </a:r>
            <a:r>
              <a:rPr lang="en-US" dirty="0"/>
              <a:t>)</a:t>
            </a:r>
          </a:p>
        </p:txBody>
      </p:sp>
    </p:spTree>
    <p:extLst>
      <p:ext uri="{BB962C8B-B14F-4D97-AF65-F5344CB8AC3E}">
        <p14:creationId xmlns:p14="http://schemas.microsoft.com/office/powerpoint/2010/main" val="287314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DE6C-15DF-384D-B036-EBEDC4F782BB}"/>
              </a:ext>
            </a:extLst>
          </p:cNvPr>
          <p:cNvSpPr>
            <a:spLocks noGrp="1"/>
          </p:cNvSpPr>
          <p:nvPr>
            <p:ph type="title"/>
          </p:nvPr>
        </p:nvSpPr>
        <p:spPr/>
        <p:txBody>
          <a:bodyPr>
            <a:normAutofit fontScale="90000"/>
          </a:bodyPr>
          <a:lstStyle/>
          <a:p>
            <a:r>
              <a:rPr lang="en-US" dirty="0" err="1"/>
              <a:t>RecyclerView</a:t>
            </a:r>
            <a:r>
              <a:rPr lang="en-US" dirty="0"/>
              <a:t>, Adapter, and </a:t>
            </a:r>
            <a:r>
              <a:rPr lang="en-US" dirty="0" err="1"/>
              <a:t>ViewHolder</a:t>
            </a:r>
            <a:endParaRPr lang="en-US" dirty="0"/>
          </a:p>
        </p:txBody>
      </p:sp>
      <p:sp>
        <p:nvSpPr>
          <p:cNvPr id="3" name="Content Placeholder 2">
            <a:extLst>
              <a:ext uri="{FF2B5EF4-FFF2-40B4-BE49-F238E27FC236}">
                <a16:creationId xmlns:a16="http://schemas.microsoft.com/office/drawing/2014/main" id="{6116FE05-A1D2-3242-9429-5EE3530B9F79}"/>
              </a:ext>
            </a:extLst>
          </p:cNvPr>
          <p:cNvSpPr>
            <a:spLocks noGrp="1"/>
          </p:cNvSpPr>
          <p:nvPr>
            <p:ph idx="1"/>
          </p:nvPr>
        </p:nvSpPr>
        <p:spPr/>
        <p:txBody>
          <a:bodyPr>
            <a:normAutofit fontScale="85000" lnSpcReduction="20000"/>
          </a:bodyPr>
          <a:lstStyle/>
          <a:p>
            <a:r>
              <a:rPr lang="en-US" dirty="0"/>
              <a:t>Now, you want </a:t>
            </a:r>
            <a:r>
              <a:rPr lang="en-US" dirty="0" err="1"/>
              <a:t>CrimeListFragment</a:t>
            </a:r>
            <a:r>
              <a:rPr lang="en-US" dirty="0"/>
              <a:t> to display a list of crimes to the user. To do this, you will use a </a:t>
            </a:r>
            <a:r>
              <a:rPr lang="en-US" dirty="0" err="1"/>
              <a:t>RecyclerView</a:t>
            </a:r>
            <a:r>
              <a:rPr lang="en-US" dirty="0"/>
              <a:t>. </a:t>
            </a:r>
          </a:p>
          <a:p>
            <a:r>
              <a:rPr lang="en-US" dirty="0" err="1"/>
              <a:t>RecyclerView</a:t>
            </a:r>
            <a:r>
              <a:rPr lang="en-US" dirty="0"/>
              <a:t> is a subclass of </a:t>
            </a:r>
            <a:r>
              <a:rPr lang="en-US" dirty="0" err="1"/>
              <a:t>ViewGroup</a:t>
            </a:r>
            <a:r>
              <a:rPr lang="en-US" dirty="0"/>
              <a:t>. It displays a list of child View objects, one for each item in your list of items. Depending on the complexity of what you need to display, these child Views can be complex or very simple. </a:t>
            </a:r>
            <a:br>
              <a:rPr lang="en-US" dirty="0"/>
            </a:br>
            <a:r>
              <a:rPr lang="en-US" dirty="0"/>
              <a:t>For your first implementation, each item in the list will display the title and date of a Crime. The View object on each row will be a </a:t>
            </a:r>
            <a:r>
              <a:rPr lang="en-US" dirty="0" err="1"/>
              <a:t>LinearLayout</a:t>
            </a:r>
            <a:r>
              <a:rPr lang="en-US" dirty="0"/>
              <a:t> containing two </a:t>
            </a:r>
            <a:r>
              <a:rPr lang="en-US" dirty="0" err="1"/>
              <a:t>TextViews</a:t>
            </a:r>
            <a:r>
              <a:rPr lang="en-US" dirty="0"/>
              <a:t>,</a:t>
            </a:r>
          </a:p>
        </p:txBody>
      </p:sp>
    </p:spTree>
    <p:extLst>
      <p:ext uri="{BB962C8B-B14F-4D97-AF65-F5344CB8AC3E}">
        <p14:creationId xmlns:p14="http://schemas.microsoft.com/office/powerpoint/2010/main" val="410053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9973-7114-F943-830A-C180E2398705}"/>
              </a:ext>
            </a:extLst>
          </p:cNvPr>
          <p:cNvSpPr>
            <a:spLocks noGrp="1"/>
          </p:cNvSpPr>
          <p:nvPr>
            <p:ph type="title"/>
          </p:nvPr>
        </p:nvSpPr>
        <p:spPr/>
        <p:txBody>
          <a:bodyPr/>
          <a:lstStyle/>
          <a:p>
            <a:r>
              <a:rPr lang="en-US" dirty="0" err="1"/>
              <a:t>RecyclerView</a:t>
            </a:r>
            <a:endParaRPr lang="en-US" dirty="0"/>
          </a:p>
        </p:txBody>
      </p:sp>
      <p:pic>
        <p:nvPicPr>
          <p:cNvPr id="5" name="Content Placeholder 4">
            <a:extLst>
              <a:ext uri="{FF2B5EF4-FFF2-40B4-BE49-F238E27FC236}">
                <a16:creationId xmlns:a16="http://schemas.microsoft.com/office/drawing/2014/main" id="{4CE4EBBE-913B-5844-8AFD-E94CCC81E382}"/>
              </a:ext>
            </a:extLst>
          </p:cNvPr>
          <p:cNvPicPr>
            <a:picLocks noGrp="1" noChangeAspect="1"/>
          </p:cNvPicPr>
          <p:nvPr>
            <p:ph idx="1"/>
          </p:nvPr>
        </p:nvPicPr>
        <p:blipFill>
          <a:blip r:embed="rId2"/>
          <a:stretch>
            <a:fillRect/>
          </a:stretch>
        </p:blipFill>
        <p:spPr>
          <a:xfrm>
            <a:off x="815898" y="1380155"/>
            <a:ext cx="7870901" cy="5254561"/>
          </a:xfrm>
        </p:spPr>
      </p:pic>
    </p:spTree>
    <p:extLst>
      <p:ext uri="{BB962C8B-B14F-4D97-AF65-F5344CB8AC3E}">
        <p14:creationId xmlns:p14="http://schemas.microsoft.com/office/powerpoint/2010/main" val="1619207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0A81-E1DF-2642-85A3-C4F584812DE2}"/>
              </a:ext>
            </a:extLst>
          </p:cNvPr>
          <p:cNvSpPr>
            <a:spLocks noGrp="1"/>
          </p:cNvSpPr>
          <p:nvPr>
            <p:ph type="title"/>
          </p:nvPr>
        </p:nvSpPr>
        <p:spPr/>
        <p:txBody>
          <a:bodyPr/>
          <a:lstStyle/>
          <a:p>
            <a:r>
              <a:rPr lang="en-US" dirty="0"/>
              <a:t>View Holders and Adapters</a:t>
            </a:r>
          </a:p>
        </p:txBody>
      </p:sp>
      <p:sp>
        <p:nvSpPr>
          <p:cNvPr id="3" name="Content Placeholder 2">
            <a:extLst>
              <a:ext uri="{FF2B5EF4-FFF2-40B4-BE49-F238E27FC236}">
                <a16:creationId xmlns:a16="http://schemas.microsoft.com/office/drawing/2014/main" id="{B40081D5-09D3-A949-9ABF-652BB9B6A0B7}"/>
              </a:ext>
            </a:extLst>
          </p:cNvPr>
          <p:cNvSpPr>
            <a:spLocks noGrp="1"/>
          </p:cNvSpPr>
          <p:nvPr>
            <p:ph idx="1"/>
          </p:nvPr>
        </p:nvSpPr>
        <p:spPr/>
        <p:txBody>
          <a:bodyPr>
            <a:normAutofit/>
          </a:bodyPr>
          <a:lstStyle/>
          <a:p>
            <a:r>
              <a:rPr lang="en-US" dirty="0"/>
              <a:t>The </a:t>
            </a:r>
            <a:r>
              <a:rPr lang="en-US" dirty="0" err="1"/>
              <a:t>RecyclerView’s</a:t>
            </a:r>
            <a:r>
              <a:rPr lang="en-US" dirty="0"/>
              <a:t> only responsibilities are recycling </a:t>
            </a:r>
            <a:r>
              <a:rPr lang="en-US" dirty="0" err="1"/>
              <a:t>TextViews</a:t>
            </a:r>
            <a:r>
              <a:rPr lang="en-US" dirty="0"/>
              <a:t> and positioning them onscreen. </a:t>
            </a:r>
          </a:p>
          <a:p>
            <a:r>
              <a:rPr lang="en-US" dirty="0"/>
              <a:t>To get the </a:t>
            </a:r>
            <a:r>
              <a:rPr lang="en-US" dirty="0" err="1"/>
              <a:t>TextViews</a:t>
            </a:r>
            <a:r>
              <a:rPr lang="en-US" dirty="0"/>
              <a:t> in the first place, it works with two classes that you will build in a moment: an Adapter subclass and a </a:t>
            </a:r>
            <a:r>
              <a:rPr lang="en-US" dirty="0" err="1"/>
              <a:t>ViewHolder</a:t>
            </a:r>
            <a:r>
              <a:rPr lang="en-US" dirty="0"/>
              <a:t> subclass.</a:t>
            </a:r>
          </a:p>
          <a:p>
            <a:endParaRPr lang="en-US" dirty="0"/>
          </a:p>
        </p:txBody>
      </p:sp>
    </p:spTree>
    <p:extLst>
      <p:ext uri="{BB962C8B-B14F-4D97-AF65-F5344CB8AC3E}">
        <p14:creationId xmlns:p14="http://schemas.microsoft.com/office/powerpoint/2010/main" val="362499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960338-C370-594D-B376-6603DFA4BFB4}"/>
              </a:ext>
            </a:extLst>
          </p:cNvPr>
          <p:cNvSpPr>
            <a:spLocks noGrp="1"/>
          </p:cNvSpPr>
          <p:nvPr>
            <p:ph type="title"/>
          </p:nvPr>
        </p:nvSpPr>
        <p:spPr/>
        <p:txBody>
          <a:bodyPr/>
          <a:lstStyle/>
          <a:p>
            <a:r>
              <a:rPr lang="en-US" dirty="0" err="1"/>
              <a:t>ViewHolders</a:t>
            </a:r>
            <a:endParaRPr lang="en-US" dirty="0"/>
          </a:p>
        </p:txBody>
      </p:sp>
      <p:sp>
        <p:nvSpPr>
          <p:cNvPr id="8" name="Content Placeholder 7">
            <a:extLst>
              <a:ext uri="{FF2B5EF4-FFF2-40B4-BE49-F238E27FC236}">
                <a16:creationId xmlns:a16="http://schemas.microsoft.com/office/drawing/2014/main" id="{6E18B6EE-A05D-E846-8072-BF7854FE19E2}"/>
              </a:ext>
            </a:extLst>
          </p:cNvPr>
          <p:cNvSpPr>
            <a:spLocks noGrp="1"/>
          </p:cNvSpPr>
          <p:nvPr>
            <p:ph sz="half" idx="1"/>
          </p:nvPr>
        </p:nvSpPr>
        <p:spPr/>
        <p:txBody>
          <a:bodyPr>
            <a:normAutofit fontScale="92500" lnSpcReduction="20000"/>
          </a:bodyPr>
          <a:lstStyle/>
          <a:p>
            <a:r>
              <a:rPr lang="en-US" dirty="0" err="1"/>
              <a:t>ViewHolder</a:t>
            </a:r>
            <a:r>
              <a:rPr lang="en-US" dirty="0"/>
              <a:t> does one thing: It holds on to a View</a:t>
            </a:r>
          </a:p>
          <a:p>
            <a:r>
              <a:rPr lang="en-US" dirty="0" err="1"/>
              <a:t>itemView</a:t>
            </a:r>
            <a:r>
              <a:rPr lang="en-US" dirty="0"/>
              <a:t>, a field that your superclass </a:t>
            </a:r>
            <a:r>
              <a:rPr lang="en-US" dirty="0" err="1"/>
              <a:t>RecyclerView.ViewHolder</a:t>
            </a:r>
            <a:r>
              <a:rPr lang="en-US" dirty="0"/>
              <a:t> assigns for you. The </a:t>
            </a:r>
            <a:r>
              <a:rPr lang="en-US" dirty="0" err="1"/>
              <a:t>itemView</a:t>
            </a:r>
            <a:r>
              <a:rPr lang="en-US" dirty="0"/>
              <a:t> field is your </a:t>
            </a:r>
            <a:r>
              <a:rPr lang="en-US" dirty="0" err="1"/>
              <a:t>ViewHolder’s</a:t>
            </a:r>
            <a:r>
              <a:rPr lang="en-US" dirty="0"/>
              <a:t> reason for existing: It holds a reference to the entire View you passed into super( view).</a:t>
            </a:r>
          </a:p>
          <a:p>
            <a:endParaRPr lang="en-US" dirty="0"/>
          </a:p>
          <a:p>
            <a:endParaRPr lang="en-US" dirty="0"/>
          </a:p>
        </p:txBody>
      </p:sp>
      <p:pic>
        <p:nvPicPr>
          <p:cNvPr id="11" name="Content Placeholder 10">
            <a:extLst>
              <a:ext uri="{FF2B5EF4-FFF2-40B4-BE49-F238E27FC236}">
                <a16:creationId xmlns:a16="http://schemas.microsoft.com/office/drawing/2014/main" id="{D03F9C4B-4CB4-4E4D-A052-4715B95BBE5B}"/>
              </a:ext>
            </a:extLst>
          </p:cNvPr>
          <p:cNvPicPr>
            <a:picLocks noGrp="1" noChangeAspect="1"/>
          </p:cNvPicPr>
          <p:nvPr>
            <p:ph sz="half" idx="2"/>
          </p:nvPr>
        </p:nvPicPr>
        <p:blipFill>
          <a:blip r:embed="rId2"/>
          <a:stretch>
            <a:fillRect/>
          </a:stretch>
        </p:blipFill>
        <p:spPr>
          <a:xfrm>
            <a:off x="4572000" y="1774643"/>
            <a:ext cx="3322674" cy="4177076"/>
          </a:xfrm>
        </p:spPr>
      </p:pic>
    </p:spTree>
    <p:extLst>
      <p:ext uri="{BB962C8B-B14F-4D97-AF65-F5344CB8AC3E}">
        <p14:creationId xmlns:p14="http://schemas.microsoft.com/office/powerpoint/2010/main" val="385205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covering?	</a:t>
            </a:r>
          </a:p>
        </p:txBody>
      </p:sp>
      <p:sp>
        <p:nvSpPr>
          <p:cNvPr id="3" name="Content Placeholder 2"/>
          <p:cNvSpPr>
            <a:spLocks noGrp="1"/>
          </p:cNvSpPr>
          <p:nvPr>
            <p:ph sz="half" idx="1"/>
          </p:nvPr>
        </p:nvSpPr>
        <p:spPr/>
        <p:txBody>
          <a:bodyPr>
            <a:normAutofit fontScale="92500" lnSpcReduction="20000"/>
          </a:bodyPr>
          <a:lstStyle/>
          <a:p>
            <a:r>
              <a:rPr lang="en-US" dirty="0" err="1"/>
              <a:t>CriminalIntent’s</a:t>
            </a:r>
            <a:r>
              <a:rPr lang="en-US" dirty="0"/>
              <a:t> model layer currently consists of a single instance of </a:t>
            </a:r>
            <a:r>
              <a:rPr lang="en-US" b="1" dirty="0"/>
              <a:t>Crime</a:t>
            </a:r>
            <a:r>
              <a:rPr lang="en-US" dirty="0"/>
              <a:t>.</a:t>
            </a:r>
          </a:p>
          <a:p>
            <a:r>
              <a:rPr lang="en-US" dirty="0" err="1"/>
              <a:t>CriminalIntent’s</a:t>
            </a:r>
            <a:r>
              <a:rPr lang="en-US" dirty="0"/>
              <a:t> model layer currently consists of a single instance of Crime. In this chapter, you will update </a:t>
            </a:r>
            <a:r>
              <a:rPr lang="en-US" dirty="0" err="1"/>
              <a:t>CriminalIntent</a:t>
            </a:r>
            <a:r>
              <a:rPr lang="en-US" dirty="0"/>
              <a:t> to work with a list of crimes. The list will display each Crime’s title and date. </a:t>
            </a:r>
          </a:p>
          <a:p>
            <a:r>
              <a:rPr lang="en-US" dirty="0"/>
              <a:t>Lets run app and see</a:t>
            </a:r>
          </a:p>
        </p:txBody>
      </p:sp>
      <p:pic>
        <p:nvPicPr>
          <p:cNvPr id="8" name="Content Placeholder 7">
            <a:extLst>
              <a:ext uri="{FF2B5EF4-FFF2-40B4-BE49-F238E27FC236}">
                <a16:creationId xmlns:a16="http://schemas.microsoft.com/office/drawing/2014/main" id="{FE420022-7896-FF46-9CAD-D21804FF386A}"/>
              </a:ext>
            </a:extLst>
          </p:cNvPr>
          <p:cNvPicPr>
            <a:picLocks noGrp="1" noChangeAspect="1"/>
          </p:cNvPicPr>
          <p:nvPr>
            <p:ph sz="half" idx="2"/>
          </p:nvPr>
        </p:nvPicPr>
        <p:blipFill>
          <a:blip r:embed="rId2"/>
          <a:stretch>
            <a:fillRect/>
          </a:stretch>
        </p:blipFill>
        <p:spPr>
          <a:xfrm>
            <a:off x="5465135" y="1600200"/>
            <a:ext cx="2317898" cy="4977083"/>
          </a:xfrm>
        </p:spPr>
      </p:pic>
    </p:spTree>
    <p:extLst>
      <p:ext uri="{BB962C8B-B14F-4D97-AF65-F5344CB8AC3E}">
        <p14:creationId xmlns:p14="http://schemas.microsoft.com/office/powerpoint/2010/main" val="2514537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2D7DC6-C40F-3943-8D6F-3FCFAD174F15}"/>
              </a:ext>
            </a:extLst>
          </p:cNvPr>
          <p:cNvPicPr>
            <a:picLocks noChangeAspect="1"/>
          </p:cNvPicPr>
          <p:nvPr/>
        </p:nvPicPr>
        <p:blipFill>
          <a:blip r:embed="rId2"/>
          <a:stretch>
            <a:fillRect/>
          </a:stretch>
        </p:blipFill>
        <p:spPr>
          <a:xfrm>
            <a:off x="0" y="680484"/>
            <a:ext cx="9144000" cy="5571459"/>
          </a:xfrm>
          <a:prstGeom prst="rect">
            <a:avLst/>
          </a:prstGeom>
        </p:spPr>
      </p:pic>
    </p:spTree>
    <p:extLst>
      <p:ext uri="{BB962C8B-B14F-4D97-AF65-F5344CB8AC3E}">
        <p14:creationId xmlns:p14="http://schemas.microsoft.com/office/powerpoint/2010/main" val="333396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2D13-6F20-EC43-806D-FBCA386D17C1}"/>
              </a:ext>
            </a:extLst>
          </p:cNvPr>
          <p:cNvSpPr>
            <a:spLocks noGrp="1"/>
          </p:cNvSpPr>
          <p:nvPr>
            <p:ph type="title"/>
          </p:nvPr>
        </p:nvSpPr>
        <p:spPr/>
        <p:txBody>
          <a:bodyPr/>
          <a:lstStyle/>
          <a:p>
            <a:r>
              <a:rPr lang="en-US" dirty="0"/>
              <a:t>Adapters</a:t>
            </a:r>
          </a:p>
        </p:txBody>
      </p:sp>
      <p:sp>
        <p:nvSpPr>
          <p:cNvPr id="3" name="Content Placeholder 2">
            <a:extLst>
              <a:ext uri="{FF2B5EF4-FFF2-40B4-BE49-F238E27FC236}">
                <a16:creationId xmlns:a16="http://schemas.microsoft.com/office/drawing/2014/main" id="{614ADE70-4005-7F41-83C8-FF5E525B8038}"/>
              </a:ext>
            </a:extLst>
          </p:cNvPr>
          <p:cNvSpPr>
            <a:spLocks noGrp="1"/>
          </p:cNvSpPr>
          <p:nvPr>
            <p:ph idx="1"/>
          </p:nvPr>
        </p:nvSpPr>
        <p:spPr/>
        <p:txBody>
          <a:bodyPr>
            <a:normAutofit fontScale="92500" lnSpcReduction="20000"/>
          </a:bodyPr>
          <a:lstStyle/>
          <a:p>
            <a:r>
              <a:rPr lang="en-US" dirty="0" err="1"/>
              <a:t>RecyclerView</a:t>
            </a:r>
            <a:r>
              <a:rPr lang="en-US" dirty="0"/>
              <a:t> does not create </a:t>
            </a:r>
            <a:r>
              <a:rPr lang="en-US" dirty="0" err="1"/>
              <a:t>ViewHolders</a:t>
            </a:r>
            <a:r>
              <a:rPr lang="en-US" dirty="0"/>
              <a:t> itself. Instead, it asks an adapter. </a:t>
            </a:r>
          </a:p>
          <a:p>
            <a:r>
              <a:rPr lang="en-US" dirty="0"/>
              <a:t>An adapter is a controller object that sits between the </a:t>
            </a:r>
            <a:r>
              <a:rPr lang="en-US" dirty="0" err="1"/>
              <a:t>RecyclerView</a:t>
            </a:r>
            <a:r>
              <a:rPr lang="en-US" dirty="0"/>
              <a:t> and the data set that the </a:t>
            </a:r>
            <a:r>
              <a:rPr lang="en-US" dirty="0" err="1"/>
              <a:t>RecyclerView</a:t>
            </a:r>
            <a:r>
              <a:rPr lang="en-US" dirty="0"/>
              <a:t> should display. </a:t>
            </a:r>
          </a:p>
          <a:p>
            <a:r>
              <a:rPr lang="en-US" dirty="0"/>
              <a:t>The adapter is responsible for: creating the necessary </a:t>
            </a:r>
            <a:r>
              <a:rPr lang="en-US" dirty="0" err="1"/>
              <a:t>ViewHolders</a:t>
            </a:r>
            <a:r>
              <a:rPr lang="en-US" dirty="0"/>
              <a:t> binding </a:t>
            </a:r>
            <a:r>
              <a:rPr lang="en-US" dirty="0" err="1"/>
              <a:t>ViewHolders</a:t>
            </a:r>
            <a:r>
              <a:rPr lang="en-US" dirty="0"/>
              <a:t> to data from the model layer.</a:t>
            </a:r>
          </a:p>
          <a:p>
            <a:r>
              <a:rPr lang="en-US" dirty="0"/>
              <a:t>When the </a:t>
            </a:r>
            <a:r>
              <a:rPr lang="en-US" dirty="0" err="1"/>
              <a:t>RecyclerView</a:t>
            </a:r>
            <a:r>
              <a:rPr lang="en-US" dirty="0"/>
              <a:t> needs a view object to display, it will have a conversation with its adapter.</a:t>
            </a:r>
          </a:p>
          <a:p>
            <a:endParaRPr lang="en-US" dirty="0"/>
          </a:p>
          <a:p>
            <a:endParaRPr lang="en-US" dirty="0"/>
          </a:p>
        </p:txBody>
      </p:sp>
    </p:spTree>
    <p:extLst>
      <p:ext uri="{BB962C8B-B14F-4D97-AF65-F5344CB8AC3E}">
        <p14:creationId xmlns:p14="http://schemas.microsoft.com/office/powerpoint/2010/main" val="204351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98B55-F9F7-D141-83DE-79C9849F0D27}"/>
              </a:ext>
            </a:extLst>
          </p:cNvPr>
          <p:cNvSpPr>
            <a:spLocks noGrp="1"/>
          </p:cNvSpPr>
          <p:nvPr>
            <p:ph type="title"/>
          </p:nvPr>
        </p:nvSpPr>
        <p:spPr/>
        <p:txBody>
          <a:bodyPr/>
          <a:lstStyle/>
          <a:p>
            <a:r>
              <a:rPr lang="en-US" dirty="0" err="1"/>
              <a:t>RecyclerView</a:t>
            </a:r>
            <a:r>
              <a:rPr lang="en-US" dirty="0"/>
              <a:t> Adapter </a:t>
            </a:r>
          </a:p>
        </p:txBody>
      </p:sp>
      <p:sp>
        <p:nvSpPr>
          <p:cNvPr id="4" name="Content Placeholder 3">
            <a:extLst>
              <a:ext uri="{FF2B5EF4-FFF2-40B4-BE49-F238E27FC236}">
                <a16:creationId xmlns:a16="http://schemas.microsoft.com/office/drawing/2014/main" id="{E4EA947B-2F0D-AE49-8306-1F590496480B}"/>
              </a:ext>
            </a:extLst>
          </p:cNvPr>
          <p:cNvSpPr>
            <a:spLocks noGrp="1"/>
          </p:cNvSpPr>
          <p:nvPr>
            <p:ph sz="half" idx="1"/>
          </p:nvPr>
        </p:nvSpPr>
        <p:spPr/>
        <p:txBody>
          <a:bodyPr>
            <a:normAutofit fontScale="55000" lnSpcReduction="20000"/>
          </a:bodyPr>
          <a:lstStyle/>
          <a:p>
            <a:r>
              <a:rPr lang="en-US" dirty="0"/>
              <a:t>First, the </a:t>
            </a:r>
            <a:r>
              <a:rPr lang="en-US" dirty="0" err="1"/>
              <a:t>RecyclerView</a:t>
            </a:r>
            <a:r>
              <a:rPr lang="en-US" dirty="0"/>
              <a:t> asks how many objects are in the list by calling the adapter’s </a:t>
            </a:r>
            <a:r>
              <a:rPr lang="en-US" dirty="0" err="1"/>
              <a:t>getItemCount</a:t>
            </a:r>
            <a:r>
              <a:rPr lang="en-US" dirty="0"/>
              <a:t>() method.</a:t>
            </a:r>
          </a:p>
          <a:p>
            <a:endParaRPr lang="en-US" dirty="0"/>
          </a:p>
          <a:p>
            <a:r>
              <a:rPr lang="en-US" dirty="0"/>
              <a:t>.Then the </a:t>
            </a:r>
            <a:r>
              <a:rPr lang="en-US" dirty="0" err="1"/>
              <a:t>RecyclerView</a:t>
            </a:r>
            <a:r>
              <a:rPr lang="en-US" dirty="0"/>
              <a:t> calls the adapter’s </a:t>
            </a:r>
            <a:r>
              <a:rPr lang="en-US" dirty="0" err="1"/>
              <a:t>onCreateViewHolder</a:t>
            </a:r>
            <a:r>
              <a:rPr lang="en-US" dirty="0"/>
              <a:t>( </a:t>
            </a:r>
            <a:r>
              <a:rPr lang="en-US" dirty="0" err="1"/>
              <a:t>ViewGroup</a:t>
            </a:r>
            <a:r>
              <a:rPr lang="en-US" dirty="0"/>
              <a:t>, </a:t>
            </a:r>
            <a:r>
              <a:rPr lang="en-US" dirty="0" err="1"/>
              <a:t>int</a:t>
            </a:r>
            <a:r>
              <a:rPr lang="en-US" dirty="0"/>
              <a:t>) method to create a new </a:t>
            </a:r>
            <a:r>
              <a:rPr lang="en-US" dirty="0" err="1"/>
              <a:t>ViewHolder</a:t>
            </a:r>
            <a:r>
              <a:rPr lang="en-US" dirty="0"/>
              <a:t>, along with its juicy payload: a View to display. </a:t>
            </a:r>
          </a:p>
          <a:p>
            <a:r>
              <a:rPr lang="en-US" dirty="0"/>
              <a:t>Finally, the </a:t>
            </a:r>
            <a:r>
              <a:rPr lang="en-US" dirty="0" err="1"/>
              <a:t>RecyclerView</a:t>
            </a:r>
            <a:r>
              <a:rPr lang="en-US" dirty="0"/>
              <a:t> calls </a:t>
            </a:r>
            <a:r>
              <a:rPr lang="en-US" dirty="0" err="1"/>
              <a:t>onBindViewHolder</a:t>
            </a:r>
            <a:r>
              <a:rPr lang="en-US" dirty="0"/>
              <a:t>( </a:t>
            </a:r>
            <a:r>
              <a:rPr lang="en-US" dirty="0" err="1"/>
              <a:t>ViewHolder</a:t>
            </a:r>
            <a:r>
              <a:rPr lang="en-US" dirty="0"/>
              <a:t>, </a:t>
            </a:r>
            <a:r>
              <a:rPr lang="en-US" dirty="0" err="1"/>
              <a:t>int</a:t>
            </a:r>
            <a:r>
              <a:rPr lang="en-US" dirty="0"/>
              <a:t>). The </a:t>
            </a:r>
            <a:r>
              <a:rPr lang="en-US" dirty="0" err="1"/>
              <a:t>RecyclerView</a:t>
            </a:r>
            <a:r>
              <a:rPr lang="en-US" dirty="0"/>
              <a:t> will pass a </a:t>
            </a:r>
            <a:r>
              <a:rPr lang="en-US" dirty="0" err="1"/>
              <a:t>ViewHolder</a:t>
            </a:r>
            <a:r>
              <a:rPr lang="en-US" dirty="0"/>
              <a:t> into this method along with the position. The adapter will look up the model data for that position and bind it to the </a:t>
            </a:r>
            <a:r>
              <a:rPr lang="en-US" dirty="0" err="1"/>
              <a:t>ViewHolder’s</a:t>
            </a:r>
            <a:r>
              <a:rPr lang="en-US" dirty="0"/>
              <a:t> View.</a:t>
            </a:r>
          </a:p>
          <a:p>
            <a:r>
              <a:rPr lang="en-US" dirty="0"/>
              <a:t> To bind it, the adapter fills in the View to reflect the data in the model object.</a:t>
            </a:r>
          </a:p>
          <a:p>
            <a:pPr marL="0" indent="0">
              <a:buNone/>
            </a:pPr>
            <a:r>
              <a:rPr lang="en-US" dirty="0"/>
              <a:t>Once enough </a:t>
            </a:r>
            <a:r>
              <a:rPr lang="en-US" dirty="0" err="1"/>
              <a:t>ViewHolders</a:t>
            </a:r>
            <a:r>
              <a:rPr lang="en-US" dirty="0"/>
              <a:t> have been created, </a:t>
            </a:r>
            <a:r>
              <a:rPr lang="en-US" dirty="0" err="1"/>
              <a:t>RecyclerView</a:t>
            </a:r>
            <a:r>
              <a:rPr lang="en-US" dirty="0"/>
              <a:t> stops calling </a:t>
            </a:r>
            <a:r>
              <a:rPr lang="en-US" dirty="0" err="1"/>
              <a:t>onCreateViewHolder</a:t>
            </a:r>
            <a:r>
              <a:rPr lang="en-US" dirty="0"/>
              <a:t>(…). Instead, it saves time and memory by recycling old </a:t>
            </a:r>
            <a:r>
              <a:rPr lang="en-US" dirty="0" err="1"/>
              <a:t>ViewHolders</a:t>
            </a:r>
            <a:r>
              <a:rPr lang="en-US" dirty="0"/>
              <a:t>.</a:t>
            </a:r>
          </a:p>
          <a:p>
            <a:pPr marL="0" indent="0">
              <a:buNone/>
            </a:pPr>
            <a:endParaRPr lang="en-US" dirty="0"/>
          </a:p>
        </p:txBody>
      </p:sp>
      <p:pic>
        <p:nvPicPr>
          <p:cNvPr id="7" name="Content Placeholder 6">
            <a:extLst>
              <a:ext uri="{FF2B5EF4-FFF2-40B4-BE49-F238E27FC236}">
                <a16:creationId xmlns:a16="http://schemas.microsoft.com/office/drawing/2014/main" id="{89EA8AFD-B23A-6249-9F83-942BE7369252}"/>
              </a:ext>
            </a:extLst>
          </p:cNvPr>
          <p:cNvPicPr>
            <a:picLocks noGrp="1" noChangeAspect="1"/>
          </p:cNvPicPr>
          <p:nvPr>
            <p:ph sz="half" idx="2"/>
          </p:nvPr>
        </p:nvPicPr>
        <p:blipFill>
          <a:blip r:embed="rId2"/>
          <a:stretch>
            <a:fillRect/>
          </a:stretch>
        </p:blipFill>
        <p:spPr>
          <a:xfrm>
            <a:off x="4648200" y="1600200"/>
            <a:ext cx="4251044" cy="5055781"/>
          </a:xfrm>
        </p:spPr>
      </p:pic>
    </p:spTree>
    <p:extLst>
      <p:ext uri="{BB962C8B-B14F-4D97-AF65-F5344CB8AC3E}">
        <p14:creationId xmlns:p14="http://schemas.microsoft.com/office/powerpoint/2010/main" val="3433697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D2B7-AB7E-CE43-9587-9EDF99EF5A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B31150-E68C-754D-8F56-5534114DB242}"/>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AC7904A2-DC95-7E49-9768-315C9120D3F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664890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E88C-20D3-EC4C-B5C1-484C62FB4F8F}"/>
              </a:ext>
            </a:extLst>
          </p:cNvPr>
          <p:cNvSpPr>
            <a:spLocks noGrp="1"/>
          </p:cNvSpPr>
          <p:nvPr>
            <p:ph type="title"/>
          </p:nvPr>
        </p:nvSpPr>
        <p:spPr/>
        <p:txBody>
          <a:bodyPr/>
          <a:lstStyle/>
          <a:p>
            <a:r>
              <a:rPr lang="en-US" dirty="0"/>
              <a:t>Using a Recycler View</a:t>
            </a:r>
          </a:p>
        </p:txBody>
      </p:sp>
      <p:sp>
        <p:nvSpPr>
          <p:cNvPr id="3" name="Content Placeholder 2">
            <a:extLst>
              <a:ext uri="{FF2B5EF4-FFF2-40B4-BE49-F238E27FC236}">
                <a16:creationId xmlns:a16="http://schemas.microsoft.com/office/drawing/2014/main" id="{63864245-EB7E-0B44-A943-FEB893BC1333}"/>
              </a:ext>
            </a:extLst>
          </p:cNvPr>
          <p:cNvSpPr>
            <a:spLocks noGrp="1"/>
          </p:cNvSpPr>
          <p:nvPr>
            <p:ph idx="1"/>
          </p:nvPr>
        </p:nvSpPr>
        <p:spPr/>
        <p:txBody>
          <a:bodyPr>
            <a:normAutofit/>
          </a:bodyPr>
          <a:lstStyle/>
          <a:p>
            <a:r>
              <a:rPr lang="en-US" dirty="0"/>
              <a:t>Adding the </a:t>
            </a:r>
            <a:r>
              <a:rPr lang="en-US" dirty="0" err="1"/>
              <a:t>RecyclerView</a:t>
            </a:r>
            <a:r>
              <a:rPr lang="en-US" dirty="0"/>
              <a:t> dependency </a:t>
            </a:r>
          </a:p>
          <a:p>
            <a:endParaRPr lang="en-US" dirty="0"/>
          </a:p>
          <a:p>
            <a:endParaRPr lang="en-US" dirty="0"/>
          </a:p>
          <a:p>
            <a:endParaRPr lang="en-US" dirty="0"/>
          </a:p>
          <a:p>
            <a:endParaRPr lang="en-US" dirty="0"/>
          </a:p>
          <a:p>
            <a:r>
              <a:rPr lang="en-US" dirty="0"/>
              <a:t>Your </a:t>
            </a:r>
            <a:r>
              <a:rPr lang="en-US" dirty="0" err="1"/>
              <a:t>RecyclerView</a:t>
            </a:r>
            <a:r>
              <a:rPr lang="en-US" dirty="0"/>
              <a:t> will live in </a:t>
            </a:r>
            <a:r>
              <a:rPr lang="en-US" dirty="0" err="1"/>
              <a:t>CrimeListFragment’s</a:t>
            </a:r>
            <a:r>
              <a:rPr lang="en-US" dirty="0"/>
              <a:t> layout file. First, you must create the layout file.</a:t>
            </a:r>
          </a:p>
          <a:p>
            <a:endParaRPr lang="en-US" dirty="0"/>
          </a:p>
        </p:txBody>
      </p:sp>
      <p:pic>
        <p:nvPicPr>
          <p:cNvPr id="5" name="Picture 4">
            <a:extLst>
              <a:ext uri="{FF2B5EF4-FFF2-40B4-BE49-F238E27FC236}">
                <a16:creationId xmlns:a16="http://schemas.microsoft.com/office/drawing/2014/main" id="{65A83DA4-BA3D-3E43-80CC-124A8BB037C9}"/>
              </a:ext>
            </a:extLst>
          </p:cNvPr>
          <p:cNvPicPr>
            <a:picLocks noChangeAspect="1"/>
          </p:cNvPicPr>
          <p:nvPr/>
        </p:nvPicPr>
        <p:blipFill>
          <a:blip r:embed="rId2"/>
          <a:stretch>
            <a:fillRect/>
          </a:stretch>
        </p:blipFill>
        <p:spPr>
          <a:xfrm>
            <a:off x="0" y="2147353"/>
            <a:ext cx="8973879" cy="2463205"/>
          </a:xfrm>
          <a:prstGeom prst="rect">
            <a:avLst/>
          </a:prstGeom>
        </p:spPr>
      </p:pic>
    </p:spTree>
    <p:extLst>
      <p:ext uri="{BB962C8B-B14F-4D97-AF65-F5344CB8AC3E}">
        <p14:creationId xmlns:p14="http://schemas.microsoft.com/office/powerpoint/2010/main" val="2393632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961C-5777-3840-B591-45DD30DE81C6}"/>
              </a:ext>
            </a:extLst>
          </p:cNvPr>
          <p:cNvSpPr>
            <a:spLocks noGrp="1"/>
          </p:cNvSpPr>
          <p:nvPr>
            <p:ph type="title"/>
          </p:nvPr>
        </p:nvSpPr>
        <p:spPr/>
        <p:txBody>
          <a:bodyPr>
            <a:normAutofit fontScale="90000"/>
          </a:bodyPr>
          <a:lstStyle/>
          <a:p>
            <a:r>
              <a:rPr lang="en-US" dirty="0" err="1"/>
              <a:t>RecyclerView</a:t>
            </a:r>
            <a:r>
              <a:rPr lang="en-US" dirty="0"/>
              <a:t> to a layout file (</a:t>
            </a:r>
            <a:r>
              <a:rPr lang="en-US" dirty="0" err="1"/>
              <a:t>fragment_crime_list.xml</a:t>
            </a:r>
            <a:r>
              <a:rPr lang="en-US" dirty="0"/>
              <a:t>)</a:t>
            </a:r>
          </a:p>
        </p:txBody>
      </p:sp>
      <p:pic>
        <p:nvPicPr>
          <p:cNvPr id="5" name="Content Placeholder 4">
            <a:extLst>
              <a:ext uri="{FF2B5EF4-FFF2-40B4-BE49-F238E27FC236}">
                <a16:creationId xmlns:a16="http://schemas.microsoft.com/office/drawing/2014/main" id="{BB2B92F8-E754-7C4C-BBD9-A18D4B7336FF}"/>
              </a:ext>
            </a:extLst>
          </p:cNvPr>
          <p:cNvPicPr>
            <a:picLocks noGrp="1" noChangeAspect="1"/>
          </p:cNvPicPr>
          <p:nvPr>
            <p:ph idx="1"/>
          </p:nvPr>
        </p:nvPicPr>
        <p:blipFill>
          <a:blip r:embed="rId2"/>
          <a:stretch>
            <a:fillRect/>
          </a:stretch>
        </p:blipFill>
        <p:spPr>
          <a:xfrm>
            <a:off x="457200" y="1658680"/>
            <a:ext cx="8229600" cy="3934046"/>
          </a:xfrm>
        </p:spPr>
      </p:pic>
    </p:spTree>
    <p:extLst>
      <p:ext uri="{BB962C8B-B14F-4D97-AF65-F5344CB8AC3E}">
        <p14:creationId xmlns:p14="http://schemas.microsoft.com/office/powerpoint/2010/main" val="356228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0627-41A4-5B40-99D8-B847DC2F7109}"/>
              </a:ext>
            </a:extLst>
          </p:cNvPr>
          <p:cNvSpPr>
            <a:spLocks noGrp="1"/>
          </p:cNvSpPr>
          <p:nvPr>
            <p:ph type="title"/>
          </p:nvPr>
        </p:nvSpPr>
        <p:spPr/>
        <p:txBody>
          <a:bodyPr/>
          <a:lstStyle/>
          <a:p>
            <a:r>
              <a:rPr lang="en-US" dirty="0" err="1"/>
              <a:t>RecyclerView</a:t>
            </a:r>
            <a:r>
              <a:rPr lang="en-US" dirty="0"/>
              <a:t> </a:t>
            </a:r>
            <a:r>
              <a:rPr lang="en-US" dirty="0" err="1"/>
              <a:t>Cont</a:t>
            </a:r>
            <a:endParaRPr lang="en-US" dirty="0"/>
          </a:p>
        </p:txBody>
      </p:sp>
      <p:sp>
        <p:nvSpPr>
          <p:cNvPr id="3" name="Content Placeholder 2">
            <a:extLst>
              <a:ext uri="{FF2B5EF4-FFF2-40B4-BE49-F238E27FC236}">
                <a16:creationId xmlns:a16="http://schemas.microsoft.com/office/drawing/2014/main" id="{4E2BFA52-0E50-DB42-84D9-B1B34C742613}"/>
              </a:ext>
            </a:extLst>
          </p:cNvPr>
          <p:cNvSpPr>
            <a:spLocks noGrp="1"/>
          </p:cNvSpPr>
          <p:nvPr>
            <p:ph idx="1"/>
          </p:nvPr>
        </p:nvSpPr>
        <p:spPr/>
        <p:txBody>
          <a:bodyPr>
            <a:normAutofit fontScale="92500" lnSpcReduction="10000"/>
          </a:bodyPr>
          <a:lstStyle/>
          <a:p>
            <a:r>
              <a:rPr lang="en-US" dirty="0"/>
              <a:t>Note that as soon as you create your </a:t>
            </a:r>
            <a:r>
              <a:rPr lang="en-US" dirty="0" err="1"/>
              <a:t>RecyclerView</a:t>
            </a:r>
            <a:r>
              <a:rPr lang="en-US" dirty="0"/>
              <a:t>, you give it another object called a </a:t>
            </a:r>
            <a:r>
              <a:rPr lang="en-US" dirty="0" err="1"/>
              <a:t>LayoutManager</a:t>
            </a:r>
            <a:r>
              <a:rPr lang="en-US" dirty="0"/>
              <a:t>. </a:t>
            </a:r>
          </a:p>
          <a:p>
            <a:r>
              <a:rPr lang="en-US" dirty="0" err="1"/>
              <a:t>RecyclerView</a:t>
            </a:r>
            <a:r>
              <a:rPr lang="en-US" dirty="0"/>
              <a:t> requires a </a:t>
            </a:r>
            <a:r>
              <a:rPr lang="en-US" dirty="0" err="1"/>
              <a:t>LayoutManager</a:t>
            </a:r>
            <a:r>
              <a:rPr lang="en-US" dirty="0"/>
              <a:t> to work. If you forget to give it one, it will crash.</a:t>
            </a:r>
          </a:p>
          <a:p>
            <a:r>
              <a:rPr lang="en-US" dirty="0"/>
              <a:t> </a:t>
            </a:r>
            <a:r>
              <a:rPr lang="en-US" dirty="0" err="1"/>
              <a:t>onCreateViewHolder</a:t>
            </a:r>
            <a:r>
              <a:rPr lang="en-US" dirty="0"/>
              <a:t> is called by the </a:t>
            </a:r>
            <a:r>
              <a:rPr lang="en-US" dirty="0" err="1"/>
              <a:t>RecyclerView</a:t>
            </a:r>
            <a:r>
              <a:rPr lang="en-US" dirty="0"/>
              <a:t> when it needs a new </a:t>
            </a:r>
            <a:r>
              <a:rPr lang="en-US" dirty="0" err="1"/>
              <a:t>ViewHolder</a:t>
            </a:r>
            <a:r>
              <a:rPr lang="en-US" dirty="0"/>
              <a:t> to display an item with.</a:t>
            </a:r>
          </a:p>
          <a:p>
            <a:r>
              <a:rPr lang="en-US" dirty="0"/>
              <a:t>In this method, you create a </a:t>
            </a:r>
            <a:r>
              <a:rPr lang="en-US" dirty="0" err="1"/>
              <a:t>LayoutInflater</a:t>
            </a:r>
            <a:r>
              <a:rPr lang="en-US" dirty="0"/>
              <a:t> and use it to construct a new </a:t>
            </a:r>
            <a:r>
              <a:rPr lang="en-US" dirty="0" err="1"/>
              <a:t>CrimeHolder</a:t>
            </a:r>
            <a:r>
              <a:rPr lang="en-US" dirty="0"/>
              <a:t>.</a:t>
            </a:r>
          </a:p>
          <a:p>
            <a:endParaRPr lang="en-US" dirty="0"/>
          </a:p>
          <a:p>
            <a:endParaRPr lang="en-US" dirty="0"/>
          </a:p>
        </p:txBody>
      </p:sp>
    </p:spTree>
    <p:extLst>
      <p:ext uri="{BB962C8B-B14F-4D97-AF65-F5344CB8AC3E}">
        <p14:creationId xmlns:p14="http://schemas.microsoft.com/office/powerpoint/2010/main" val="1465940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3ACCE4-E3A0-294F-AB16-DE0031440A34}"/>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6DB9ED50-C4C6-C547-9BA7-E8426F0D27CB}"/>
              </a:ext>
            </a:extLst>
          </p:cNvPr>
          <p:cNvPicPr>
            <a:picLocks noGrp="1" noChangeAspect="1"/>
          </p:cNvPicPr>
          <p:nvPr>
            <p:ph sz="half" idx="1"/>
          </p:nvPr>
        </p:nvPicPr>
        <p:blipFill>
          <a:blip r:embed="rId2"/>
          <a:stretch>
            <a:fillRect/>
          </a:stretch>
        </p:blipFill>
        <p:spPr>
          <a:xfrm>
            <a:off x="148855" y="1600200"/>
            <a:ext cx="5507665" cy="5098311"/>
          </a:xfrm>
        </p:spPr>
      </p:pic>
      <p:pic>
        <p:nvPicPr>
          <p:cNvPr id="10" name="Content Placeholder 9">
            <a:extLst>
              <a:ext uri="{FF2B5EF4-FFF2-40B4-BE49-F238E27FC236}">
                <a16:creationId xmlns:a16="http://schemas.microsoft.com/office/drawing/2014/main" id="{3CAF6A9D-4A46-6B43-BB1A-3EE3F270EDD8}"/>
              </a:ext>
            </a:extLst>
          </p:cNvPr>
          <p:cNvPicPr>
            <a:picLocks noGrp="1" noChangeAspect="1"/>
          </p:cNvPicPr>
          <p:nvPr>
            <p:ph sz="half" idx="2"/>
          </p:nvPr>
        </p:nvPicPr>
        <p:blipFill>
          <a:blip r:embed="rId3"/>
          <a:stretch>
            <a:fillRect/>
          </a:stretch>
        </p:blipFill>
        <p:spPr>
          <a:xfrm>
            <a:off x="5917357" y="1886373"/>
            <a:ext cx="3226643" cy="4525963"/>
          </a:xfrm>
        </p:spPr>
      </p:pic>
    </p:spTree>
    <p:extLst>
      <p:ext uri="{BB962C8B-B14F-4D97-AF65-F5344CB8AC3E}">
        <p14:creationId xmlns:p14="http://schemas.microsoft.com/office/powerpoint/2010/main" val="3834579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4C09-364E-E34C-8BA5-EFF6A8AB5619}"/>
              </a:ext>
            </a:extLst>
          </p:cNvPr>
          <p:cNvSpPr>
            <a:spLocks noGrp="1"/>
          </p:cNvSpPr>
          <p:nvPr>
            <p:ph type="title"/>
          </p:nvPr>
        </p:nvSpPr>
        <p:spPr/>
        <p:txBody>
          <a:bodyPr/>
          <a:lstStyle/>
          <a:p>
            <a:r>
              <a:rPr lang="en-US" dirty="0"/>
              <a:t>Binding List Items</a:t>
            </a:r>
          </a:p>
        </p:txBody>
      </p:sp>
      <p:sp>
        <p:nvSpPr>
          <p:cNvPr id="3" name="Content Placeholder 2">
            <a:extLst>
              <a:ext uri="{FF2B5EF4-FFF2-40B4-BE49-F238E27FC236}">
                <a16:creationId xmlns:a16="http://schemas.microsoft.com/office/drawing/2014/main" id="{EB23565B-5A28-2047-B842-DA29E839CC1D}"/>
              </a:ext>
            </a:extLst>
          </p:cNvPr>
          <p:cNvSpPr>
            <a:spLocks noGrp="1"/>
          </p:cNvSpPr>
          <p:nvPr>
            <p:ph idx="1"/>
          </p:nvPr>
        </p:nvSpPr>
        <p:spPr/>
        <p:txBody>
          <a:bodyPr>
            <a:normAutofit fontScale="92500" lnSpcReduction="20000"/>
          </a:bodyPr>
          <a:lstStyle/>
          <a:p>
            <a:r>
              <a:rPr lang="en-US" dirty="0"/>
              <a:t>Binding is taking Java code (like model data in a Crime, or click listeners) and hooking it up to a widget.</a:t>
            </a:r>
          </a:p>
          <a:p>
            <a:r>
              <a:rPr lang="en-US" dirty="0"/>
              <a:t>All the code that will do the real work of binding will go inside your </a:t>
            </a:r>
            <a:r>
              <a:rPr lang="en-US" dirty="0" err="1"/>
              <a:t>CrimeHolder</a:t>
            </a:r>
            <a:r>
              <a:rPr lang="en-US" dirty="0"/>
              <a:t>. That work starts with pulling out all the widgets you are interested in. This only needs to happen one time, so write this code in your constructor.</a:t>
            </a:r>
          </a:p>
          <a:p>
            <a:r>
              <a:rPr lang="en-US" dirty="0"/>
              <a:t>Your </a:t>
            </a:r>
            <a:r>
              <a:rPr lang="en-US" dirty="0" err="1"/>
              <a:t>CrimeHolder</a:t>
            </a:r>
            <a:r>
              <a:rPr lang="en-US" dirty="0"/>
              <a:t> will also need a bind( Crime) method. This will be called each time a new Crime should be displayed in your </a:t>
            </a:r>
            <a:r>
              <a:rPr lang="en-US" dirty="0" err="1"/>
              <a:t>CrimeHolder</a:t>
            </a:r>
            <a:r>
              <a:rPr lang="en-US" dirty="0"/>
              <a:t>.</a:t>
            </a:r>
          </a:p>
          <a:p>
            <a:endParaRPr lang="en-US" dirty="0"/>
          </a:p>
        </p:txBody>
      </p:sp>
    </p:spTree>
    <p:extLst>
      <p:ext uri="{BB962C8B-B14F-4D97-AF65-F5344CB8AC3E}">
        <p14:creationId xmlns:p14="http://schemas.microsoft.com/office/powerpoint/2010/main" val="279022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BD4D-67F3-5046-825F-A3ACFB0B5235}"/>
              </a:ext>
            </a:extLst>
          </p:cNvPr>
          <p:cNvSpPr>
            <a:spLocks noGrp="1"/>
          </p:cNvSpPr>
          <p:nvPr>
            <p:ph type="title"/>
          </p:nvPr>
        </p:nvSpPr>
        <p:spPr/>
        <p:txBody>
          <a:bodyPr/>
          <a:lstStyle/>
          <a:p>
            <a:r>
              <a:rPr lang="en-US" dirty="0"/>
              <a:t>Bind()</a:t>
            </a:r>
          </a:p>
        </p:txBody>
      </p:sp>
      <p:sp>
        <p:nvSpPr>
          <p:cNvPr id="3" name="Content Placeholder 2">
            <a:extLst>
              <a:ext uri="{FF2B5EF4-FFF2-40B4-BE49-F238E27FC236}">
                <a16:creationId xmlns:a16="http://schemas.microsoft.com/office/drawing/2014/main" id="{0F878EB9-0319-C04A-A262-64CE9690D0E3}"/>
              </a:ext>
            </a:extLst>
          </p:cNvPr>
          <p:cNvSpPr>
            <a:spLocks noGrp="1"/>
          </p:cNvSpPr>
          <p:nvPr>
            <p:ph idx="1"/>
          </p:nvPr>
        </p:nvSpPr>
        <p:spPr>
          <a:xfrm>
            <a:off x="457199" y="1600200"/>
            <a:ext cx="8474149" cy="4800600"/>
          </a:xfrm>
        </p:spPr>
        <p:txBody>
          <a:bodyPr>
            <a:normAutofit fontScale="92500" lnSpcReduction="10000"/>
          </a:bodyPr>
          <a:lstStyle/>
          <a:p>
            <a:r>
              <a:rPr lang="en-US" sz="1600" b="1" dirty="0"/>
              <a:t>private class </a:t>
            </a:r>
            <a:r>
              <a:rPr lang="en-US" sz="1600" dirty="0" err="1"/>
              <a:t>CrimeHolder</a:t>
            </a:r>
            <a:r>
              <a:rPr lang="en-US" sz="1600" dirty="0"/>
              <a:t> </a:t>
            </a:r>
            <a:r>
              <a:rPr lang="en-US" sz="1600" b="1" dirty="0"/>
              <a:t>extends </a:t>
            </a:r>
            <a:r>
              <a:rPr lang="en-US" sz="1600" dirty="0" err="1"/>
              <a:t>RecyclerView.ViewHolder</a:t>
            </a:r>
            <a:br>
              <a:rPr lang="en-US" sz="1600" dirty="0"/>
            </a:br>
            <a:r>
              <a:rPr lang="en-US" sz="1600" dirty="0"/>
              <a:t>        </a:t>
            </a:r>
            <a:r>
              <a:rPr lang="en-US" sz="1600" b="1" dirty="0"/>
              <a:t>implements </a:t>
            </a:r>
            <a:r>
              <a:rPr lang="en-US" sz="1600" dirty="0" err="1"/>
              <a:t>View.OnClickListener</a:t>
            </a:r>
            <a:r>
              <a:rPr lang="en-US" sz="1600" dirty="0"/>
              <a:t> {</a:t>
            </a:r>
            <a:br>
              <a:rPr lang="en-US" sz="1600" dirty="0"/>
            </a:br>
            <a:br>
              <a:rPr lang="en-US" sz="1600" dirty="0"/>
            </a:br>
            <a:r>
              <a:rPr lang="en-US" sz="1600" dirty="0"/>
              <a:t>    </a:t>
            </a:r>
            <a:r>
              <a:rPr lang="en-US" sz="1600" b="1" dirty="0"/>
              <a:t>private </a:t>
            </a:r>
            <a:r>
              <a:rPr lang="en-US" sz="1600" dirty="0"/>
              <a:t>Crime </a:t>
            </a:r>
            <a:r>
              <a:rPr lang="en-US" sz="1600" b="1" dirty="0" err="1"/>
              <a:t>mCrime</a:t>
            </a:r>
            <a:r>
              <a:rPr lang="en-US" sz="1600" dirty="0"/>
              <a:t>;</a:t>
            </a:r>
            <a:br>
              <a:rPr lang="en-US" sz="1600" dirty="0"/>
            </a:br>
            <a:br>
              <a:rPr lang="en-US" sz="1600" dirty="0"/>
            </a:br>
            <a:r>
              <a:rPr lang="en-US" sz="1600" dirty="0"/>
              <a:t>    </a:t>
            </a:r>
            <a:r>
              <a:rPr lang="en-US" sz="1600" b="1" dirty="0"/>
              <a:t>private </a:t>
            </a:r>
            <a:r>
              <a:rPr lang="en-US" sz="1600" dirty="0" err="1"/>
              <a:t>TextView</a:t>
            </a:r>
            <a:r>
              <a:rPr lang="en-US" sz="1600" dirty="0"/>
              <a:t> </a:t>
            </a:r>
            <a:r>
              <a:rPr lang="en-US" sz="1600" b="1" dirty="0" err="1"/>
              <a:t>mTitleTextView</a:t>
            </a:r>
            <a:r>
              <a:rPr lang="en-US" sz="1600" dirty="0"/>
              <a:t>;</a:t>
            </a:r>
            <a:br>
              <a:rPr lang="en-US" sz="1600" dirty="0"/>
            </a:br>
            <a:r>
              <a:rPr lang="en-US" sz="1600" dirty="0"/>
              <a:t>    </a:t>
            </a:r>
            <a:r>
              <a:rPr lang="en-US" sz="1600" b="1" dirty="0"/>
              <a:t>private </a:t>
            </a:r>
            <a:r>
              <a:rPr lang="en-US" sz="1600" dirty="0" err="1"/>
              <a:t>TextView</a:t>
            </a:r>
            <a:r>
              <a:rPr lang="en-US" sz="1600" dirty="0"/>
              <a:t> </a:t>
            </a:r>
            <a:r>
              <a:rPr lang="en-US" sz="1600" b="1" dirty="0" err="1"/>
              <a:t>mDateTextView</a:t>
            </a:r>
            <a:r>
              <a:rPr lang="en-US" sz="1600" dirty="0"/>
              <a:t>;</a:t>
            </a:r>
            <a:br>
              <a:rPr lang="en-US" sz="1600" dirty="0"/>
            </a:br>
            <a:br>
              <a:rPr lang="en-US" sz="1600" dirty="0"/>
            </a:br>
            <a:r>
              <a:rPr lang="en-US" sz="1600" dirty="0"/>
              <a:t>    </a:t>
            </a:r>
            <a:r>
              <a:rPr lang="en-US" sz="1600" b="1" dirty="0"/>
              <a:t>public </a:t>
            </a:r>
            <a:r>
              <a:rPr lang="en-US" sz="1600" dirty="0" err="1"/>
              <a:t>CrimeHolder</a:t>
            </a:r>
            <a:r>
              <a:rPr lang="en-US" sz="1600" dirty="0"/>
              <a:t>(</a:t>
            </a:r>
            <a:r>
              <a:rPr lang="en-US" sz="1600" dirty="0" err="1"/>
              <a:t>LayoutInflater</a:t>
            </a:r>
            <a:r>
              <a:rPr lang="en-US" sz="1600" dirty="0"/>
              <a:t> </a:t>
            </a:r>
            <a:r>
              <a:rPr lang="en-US" sz="1600" dirty="0" err="1"/>
              <a:t>inflater</a:t>
            </a:r>
            <a:r>
              <a:rPr lang="en-US" sz="1600" dirty="0"/>
              <a:t>, </a:t>
            </a:r>
            <a:r>
              <a:rPr lang="en-US" sz="1600" dirty="0" err="1"/>
              <a:t>ViewGroup</a:t>
            </a:r>
            <a:r>
              <a:rPr lang="en-US" sz="1600" dirty="0"/>
              <a:t> parent) {</a:t>
            </a:r>
            <a:br>
              <a:rPr lang="en-US" sz="1600" dirty="0"/>
            </a:br>
            <a:r>
              <a:rPr lang="en-US" sz="1600" dirty="0"/>
              <a:t>        </a:t>
            </a:r>
            <a:r>
              <a:rPr lang="en-US" sz="1600" b="1" dirty="0"/>
              <a:t>super</a:t>
            </a:r>
            <a:r>
              <a:rPr lang="en-US" sz="1600" dirty="0"/>
              <a:t>(</a:t>
            </a:r>
            <a:r>
              <a:rPr lang="en-US" sz="1600" dirty="0" err="1"/>
              <a:t>inflater.inflate</a:t>
            </a:r>
            <a:r>
              <a:rPr lang="en-US" sz="1600" dirty="0"/>
              <a:t>(</a:t>
            </a:r>
            <a:r>
              <a:rPr lang="en-US" sz="1600" dirty="0" err="1"/>
              <a:t>R.layout.</a:t>
            </a:r>
            <a:r>
              <a:rPr lang="en-US" sz="1600" b="1" i="1" dirty="0" err="1"/>
              <a:t>list_item_crime</a:t>
            </a:r>
            <a:r>
              <a:rPr lang="en-US" sz="1600" dirty="0"/>
              <a:t>, parent, </a:t>
            </a:r>
            <a:r>
              <a:rPr lang="en-US" sz="1600" b="1" dirty="0"/>
              <a:t>false</a:t>
            </a:r>
            <a:r>
              <a:rPr lang="en-US" sz="1600" dirty="0"/>
              <a:t>));</a:t>
            </a:r>
            <a:br>
              <a:rPr lang="en-US" sz="1600" dirty="0"/>
            </a:br>
            <a:r>
              <a:rPr lang="en-US" sz="1600" dirty="0"/>
              <a:t>        </a:t>
            </a:r>
            <a:r>
              <a:rPr lang="en-US" sz="1600" b="1" dirty="0" err="1"/>
              <a:t>itemView</a:t>
            </a:r>
            <a:r>
              <a:rPr lang="en-US" sz="1600" dirty="0" err="1"/>
              <a:t>.setOnClickListener</a:t>
            </a:r>
            <a:r>
              <a:rPr lang="en-US" sz="1600" dirty="0"/>
              <a:t>(</a:t>
            </a:r>
            <a:r>
              <a:rPr lang="en-US" sz="1600" b="1" dirty="0"/>
              <a:t>this</a:t>
            </a:r>
            <a:r>
              <a:rPr lang="en-US" sz="1600" dirty="0"/>
              <a:t>);</a:t>
            </a:r>
            <a:br>
              <a:rPr lang="en-US" sz="1600" dirty="0"/>
            </a:br>
            <a:br>
              <a:rPr lang="en-US" sz="1600" dirty="0"/>
            </a:br>
            <a:r>
              <a:rPr lang="en-US" sz="1600" dirty="0"/>
              <a:t>        </a:t>
            </a:r>
            <a:r>
              <a:rPr lang="en-US" sz="1600" b="1" dirty="0" err="1"/>
              <a:t>mTitleTextView</a:t>
            </a:r>
            <a:r>
              <a:rPr lang="en-US" sz="1600" b="1" dirty="0"/>
              <a:t> </a:t>
            </a:r>
            <a:r>
              <a:rPr lang="en-US" sz="1600" dirty="0"/>
              <a:t>= (</a:t>
            </a:r>
            <a:r>
              <a:rPr lang="en-US" sz="1600" dirty="0" err="1"/>
              <a:t>TextView</a:t>
            </a:r>
            <a:r>
              <a:rPr lang="en-US" sz="1600" dirty="0"/>
              <a:t>) </a:t>
            </a:r>
            <a:r>
              <a:rPr lang="en-US" sz="1600" b="1" dirty="0" err="1"/>
              <a:t>itemView</a:t>
            </a:r>
            <a:r>
              <a:rPr lang="en-US" sz="1600" dirty="0" err="1"/>
              <a:t>.findViewById</a:t>
            </a:r>
            <a:r>
              <a:rPr lang="en-US" sz="1600" dirty="0"/>
              <a:t>(</a:t>
            </a:r>
            <a:r>
              <a:rPr lang="en-US" sz="1600" dirty="0" err="1"/>
              <a:t>R.id.</a:t>
            </a:r>
            <a:r>
              <a:rPr lang="en-US" sz="1600" b="1" i="1" dirty="0" err="1"/>
              <a:t>crime_title</a:t>
            </a:r>
            <a:r>
              <a:rPr lang="en-US" sz="1600" dirty="0"/>
              <a:t>);</a:t>
            </a:r>
            <a:br>
              <a:rPr lang="en-US" sz="1600" dirty="0"/>
            </a:br>
            <a:r>
              <a:rPr lang="en-US" sz="1600" dirty="0"/>
              <a:t>        </a:t>
            </a:r>
            <a:r>
              <a:rPr lang="en-US" sz="1600" b="1" dirty="0" err="1"/>
              <a:t>mDateTextView</a:t>
            </a:r>
            <a:r>
              <a:rPr lang="en-US" sz="1600" b="1" dirty="0"/>
              <a:t> </a:t>
            </a:r>
            <a:r>
              <a:rPr lang="en-US" sz="1600" dirty="0"/>
              <a:t>= (</a:t>
            </a:r>
            <a:r>
              <a:rPr lang="en-US" sz="1600" dirty="0" err="1"/>
              <a:t>TextView</a:t>
            </a:r>
            <a:r>
              <a:rPr lang="en-US" sz="1600" dirty="0"/>
              <a:t>) </a:t>
            </a:r>
            <a:r>
              <a:rPr lang="en-US" sz="1600" b="1" dirty="0" err="1"/>
              <a:t>itemView</a:t>
            </a:r>
            <a:r>
              <a:rPr lang="en-US" sz="1600" dirty="0" err="1"/>
              <a:t>.findViewById</a:t>
            </a:r>
            <a:r>
              <a:rPr lang="en-US" sz="1600" dirty="0"/>
              <a:t>(</a:t>
            </a:r>
            <a:r>
              <a:rPr lang="en-US" sz="1600" dirty="0" err="1"/>
              <a:t>R.id.</a:t>
            </a:r>
            <a:r>
              <a:rPr lang="en-US" sz="1600" b="1" i="1" dirty="0" err="1"/>
              <a:t>crime_date</a:t>
            </a:r>
            <a:r>
              <a:rPr lang="en-US" sz="1600" dirty="0"/>
              <a:t>);</a:t>
            </a:r>
            <a:br>
              <a:rPr lang="en-US" sz="1600" dirty="0"/>
            </a:br>
            <a:r>
              <a:rPr lang="en-US" sz="1600" dirty="0"/>
              <a:t>    }</a:t>
            </a:r>
            <a:br>
              <a:rPr lang="en-US" sz="1600" dirty="0"/>
            </a:br>
            <a:br>
              <a:rPr lang="en-US" sz="1600" dirty="0"/>
            </a:br>
            <a:r>
              <a:rPr lang="en-US" sz="1600" dirty="0"/>
              <a:t>    </a:t>
            </a:r>
            <a:r>
              <a:rPr lang="en-US" sz="1600" b="1" dirty="0"/>
              <a:t>public void </a:t>
            </a:r>
            <a:r>
              <a:rPr lang="en-US" sz="1600" dirty="0"/>
              <a:t>bind(Crime crime) {</a:t>
            </a:r>
            <a:br>
              <a:rPr lang="en-US" sz="1600" dirty="0"/>
            </a:br>
            <a:r>
              <a:rPr lang="en-US" sz="1600" dirty="0"/>
              <a:t>        </a:t>
            </a:r>
            <a:r>
              <a:rPr lang="en-US" sz="1600" b="1" dirty="0" err="1"/>
              <a:t>mCrime</a:t>
            </a:r>
            <a:r>
              <a:rPr lang="en-US" sz="1600" b="1" dirty="0"/>
              <a:t> </a:t>
            </a:r>
            <a:r>
              <a:rPr lang="en-US" sz="1600" dirty="0"/>
              <a:t>= crime;</a:t>
            </a:r>
            <a:br>
              <a:rPr lang="en-US" sz="1600" dirty="0"/>
            </a:br>
            <a:r>
              <a:rPr lang="en-US" sz="1600" dirty="0"/>
              <a:t>        </a:t>
            </a:r>
            <a:r>
              <a:rPr lang="en-US" sz="1600" b="1" dirty="0" err="1"/>
              <a:t>mTitleTextView</a:t>
            </a:r>
            <a:r>
              <a:rPr lang="en-US" sz="1600" dirty="0" err="1"/>
              <a:t>.setText</a:t>
            </a:r>
            <a:r>
              <a:rPr lang="en-US" sz="1600" dirty="0"/>
              <a:t>(</a:t>
            </a:r>
            <a:r>
              <a:rPr lang="en-US" sz="1600" b="1" dirty="0" err="1"/>
              <a:t>mCrime</a:t>
            </a:r>
            <a:r>
              <a:rPr lang="en-US" sz="1600" dirty="0" err="1"/>
              <a:t>.getTitle</a:t>
            </a:r>
            <a:r>
              <a:rPr lang="en-US" sz="1600" dirty="0"/>
              <a:t>());</a:t>
            </a:r>
            <a:br>
              <a:rPr lang="en-US" sz="1600" dirty="0"/>
            </a:br>
            <a:r>
              <a:rPr lang="en-US" sz="1600" dirty="0"/>
              <a:t>        </a:t>
            </a:r>
            <a:r>
              <a:rPr lang="en-US" sz="1600" b="1" dirty="0" err="1"/>
              <a:t>mDateTextView</a:t>
            </a:r>
            <a:r>
              <a:rPr lang="en-US" sz="1600" dirty="0" err="1"/>
              <a:t>.setText</a:t>
            </a:r>
            <a:r>
              <a:rPr lang="en-US" sz="1600" dirty="0"/>
              <a:t>(</a:t>
            </a:r>
            <a:r>
              <a:rPr lang="en-US" sz="1600" b="1" dirty="0" err="1"/>
              <a:t>mCrime</a:t>
            </a:r>
            <a:r>
              <a:rPr lang="en-US" sz="1600" dirty="0" err="1"/>
              <a:t>.getDate</a:t>
            </a:r>
            <a:r>
              <a:rPr lang="en-US" sz="1600" dirty="0"/>
              <a:t>().</a:t>
            </a:r>
            <a:r>
              <a:rPr lang="en-US" sz="1600" dirty="0" err="1"/>
              <a:t>toString</a:t>
            </a:r>
            <a:r>
              <a:rPr lang="en-US" sz="1600" dirty="0"/>
              <a:t>());</a:t>
            </a:r>
            <a:br>
              <a:rPr lang="en-US" sz="1600" dirty="0"/>
            </a:br>
            <a:r>
              <a:rPr lang="en-US" sz="1600" dirty="0"/>
              <a:t>    }</a:t>
            </a:r>
          </a:p>
        </p:txBody>
      </p:sp>
    </p:spTree>
    <p:extLst>
      <p:ext uri="{BB962C8B-B14F-4D97-AF65-F5344CB8AC3E}">
        <p14:creationId xmlns:p14="http://schemas.microsoft.com/office/powerpoint/2010/main" val="421293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Crime Lab Object</a:t>
            </a:r>
          </a:p>
        </p:txBody>
      </p:sp>
      <p:sp>
        <p:nvSpPr>
          <p:cNvPr id="3" name="Content Placeholder 2"/>
          <p:cNvSpPr>
            <a:spLocks noGrp="1"/>
          </p:cNvSpPr>
          <p:nvPr>
            <p:ph idx="1"/>
          </p:nvPr>
        </p:nvSpPr>
        <p:spPr/>
        <p:txBody>
          <a:bodyPr>
            <a:normAutofit/>
          </a:bodyPr>
          <a:lstStyle/>
          <a:p>
            <a:r>
              <a:rPr lang="en-US" dirty="0"/>
              <a:t>In the model layer, you have a new object, </a:t>
            </a:r>
            <a:r>
              <a:rPr lang="en-US" b="1" dirty="0" err="1"/>
              <a:t>CrimeLab</a:t>
            </a:r>
            <a:r>
              <a:rPr lang="en-US" dirty="0"/>
              <a:t>, that will be a centralized data stash that stores </a:t>
            </a:r>
            <a:r>
              <a:rPr lang="en-US" b="1" dirty="0"/>
              <a:t>Crime </a:t>
            </a:r>
            <a:r>
              <a:rPr lang="en-US" dirty="0"/>
              <a:t>objects.</a:t>
            </a:r>
          </a:p>
          <a:p>
            <a:r>
              <a:rPr lang="en-US" dirty="0"/>
              <a:t>Displaying a list of crimes requires a new activity and a new fragment in </a:t>
            </a:r>
            <a:r>
              <a:rPr lang="en-US" dirty="0" err="1"/>
              <a:t>CriminalIntent’s</a:t>
            </a:r>
            <a:r>
              <a:rPr lang="en-US" dirty="0"/>
              <a:t> controller layer: </a:t>
            </a:r>
            <a:r>
              <a:rPr lang="en-US" b="1" dirty="0" err="1"/>
              <a:t>CrimeListActivity</a:t>
            </a:r>
            <a:r>
              <a:rPr lang="en-US" b="1" dirty="0"/>
              <a:t> </a:t>
            </a:r>
            <a:r>
              <a:rPr lang="en-US" dirty="0"/>
              <a:t>and </a:t>
            </a:r>
            <a:r>
              <a:rPr lang="en-US" b="1" dirty="0" err="1"/>
              <a:t>CrimeListFragment</a:t>
            </a:r>
            <a:r>
              <a:rPr lang="en-US" dirty="0"/>
              <a:t>.</a:t>
            </a:r>
          </a:p>
        </p:txBody>
      </p:sp>
    </p:spTree>
    <p:extLst>
      <p:ext uri="{BB962C8B-B14F-4D97-AF65-F5344CB8AC3E}">
        <p14:creationId xmlns:p14="http://schemas.microsoft.com/office/powerpoint/2010/main" val="4145563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DF8E-B8B1-B749-BF6F-9DDF2DD291C4}"/>
              </a:ext>
            </a:extLst>
          </p:cNvPr>
          <p:cNvSpPr>
            <a:spLocks noGrp="1"/>
          </p:cNvSpPr>
          <p:nvPr>
            <p:ph type="title"/>
          </p:nvPr>
        </p:nvSpPr>
        <p:spPr/>
        <p:txBody>
          <a:bodyPr/>
          <a:lstStyle/>
          <a:p>
            <a:r>
              <a:rPr lang="en-US" dirty="0"/>
              <a:t>Calling bind()</a:t>
            </a:r>
          </a:p>
        </p:txBody>
      </p:sp>
      <p:sp>
        <p:nvSpPr>
          <p:cNvPr id="3" name="Content Placeholder 2">
            <a:extLst>
              <a:ext uri="{FF2B5EF4-FFF2-40B4-BE49-F238E27FC236}">
                <a16:creationId xmlns:a16="http://schemas.microsoft.com/office/drawing/2014/main" id="{E8FB4EF1-B439-2940-851E-8716824D77FD}"/>
              </a:ext>
            </a:extLst>
          </p:cNvPr>
          <p:cNvSpPr>
            <a:spLocks noGrp="1"/>
          </p:cNvSpPr>
          <p:nvPr>
            <p:ph idx="1"/>
          </p:nvPr>
        </p:nvSpPr>
        <p:spPr/>
        <p:txBody>
          <a:bodyPr>
            <a:normAutofit fontScale="92500"/>
          </a:bodyPr>
          <a:lstStyle/>
          <a:p>
            <a:r>
              <a:rPr lang="en-US" b="1" dirty="0"/>
              <a:t>(inside of ) private class </a:t>
            </a:r>
            <a:r>
              <a:rPr lang="en-US" dirty="0" err="1"/>
              <a:t>CrimeAdapter</a:t>
            </a:r>
            <a:r>
              <a:rPr lang="en-US" dirty="0"/>
              <a:t> </a:t>
            </a:r>
            <a:r>
              <a:rPr lang="en-US" b="1" dirty="0"/>
              <a:t>extends </a:t>
            </a:r>
            <a:r>
              <a:rPr lang="en-US" dirty="0" err="1"/>
              <a:t>RecyclerView.Adapter</a:t>
            </a:r>
            <a:r>
              <a:rPr lang="en-US" dirty="0"/>
              <a:t>&lt;</a:t>
            </a:r>
            <a:r>
              <a:rPr lang="en-US" dirty="0" err="1"/>
              <a:t>CrimeHolder</a:t>
            </a:r>
            <a:r>
              <a:rPr lang="en-US" dirty="0"/>
              <a:t>&gt; {</a:t>
            </a:r>
            <a:br>
              <a:rPr lang="en-US" dirty="0"/>
            </a:br>
            <a:endParaRPr lang="en-US" dirty="0"/>
          </a:p>
          <a:p>
            <a:r>
              <a:rPr lang="en-US" dirty="0"/>
              <a:t>@Override</a:t>
            </a:r>
            <a:br>
              <a:rPr lang="en-US" dirty="0"/>
            </a:br>
            <a:r>
              <a:rPr lang="en-US" b="1" dirty="0"/>
              <a:t>public void </a:t>
            </a:r>
            <a:r>
              <a:rPr lang="en-US" dirty="0" err="1"/>
              <a:t>onBindViewHolder</a:t>
            </a:r>
            <a:r>
              <a:rPr lang="en-US" dirty="0"/>
              <a:t>(</a:t>
            </a:r>
            <a:r>
              <a:rPr lang="en-US" dirty="0" err="1"/>
              <a:t>CrimeHolder</a:t>
            </a:r>
            <a:r>
              <a:rPr lang="en-US" dirty="0"/>
              <a:t> holder, </a:t>
            </a:r>
            <a:r>
              <a:rPr lang="en-US" b="1" dirty="0" err="1"/>
              <a:t>int</a:t>
            </a:r>
            <a:r>
              <a:rPr lang="en-US" b="1" dirty="0"/>
              <a:t> </a:t>
            </a:r>
            <a:r>
              <a:rPr lang="en-US" dirty="0"/>
              <a:t>position) {</a:t>
            </a:r>
            <a:br>
              <a:rPr lang="en-US" dirty="0"/>
            </a:br>
            <a:r>
              <a:rPr lang="en-US" dirty="0"/>
              <a:t>    Crime crime = </a:t>
            </a:r>
            <a:r>
              <a:rPr lang="en-US" b="1" dirty="0" err="1"/>
              <a:t>mCrimes</a:t>
            </a:r>
            <a:r>
              <a:rPr lang="en-US" dirty="0" err="1"/>
              <a:t>.get</a:t>
            </a:r>
            <a:r>
              <a:rPr lang="en-US" dirty="0"/>
              <a:t>(position);</a:t>
            </a:r>
            <a:br>
              <a:rPr lang="en-US" dirty="0"/>
            </a:br>
            <a:r>
              <a:rPr lang="en-US" dirty="0"/>
              <a:t>    </a:t>
            </a:r>
            <a:r>
              <a:rPr lang="en-US" dirty="0" err="1"/>
              <a:t>holder.bind</a:t>
            </a:r>
            <a:r>
              <a:rPr lang="en-US" dirty="0"/>
              <a:t>(crime);</a:t>
            </a:r>
            <a:br>
              <a:rPr lang="en-US" dirty="0"/>
            </a:br>
            <a:r>
              <a:rPr lang="en-US" dirty="0"/>
              <a:t>}</a:t>
            </a:r>
          </a:p>
        </p:txBody>
      </p:sp>
    </p:spTree>
    <p:extLst>
      <p:ext uri="{BB962C8B-B14F-4D97-AF65-F5344CB8AC3E}">
        <p14:creationId xmlns:p14="http://schemas.microsoft.com/office/powerpoint/2010/main" val="3992156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5FA46-F6A2-F842-A0E0-1EB3F9E20602}"/>
              </a:ext>
            </a:extLst>
          </p:cNvPr>
          <p:cNvSpPr>
            <a:spLocks noGrp="1"/>
          </p:cNvSpPr>
          <p:nvPr>
            <p:ph type="title"/>
          </p:nvPr>
        </p:nvSpPr>
        <p:spPr/>
        <p:txBody>
          <a:bodyPr/>
          <a:lstStyle/>
          <a:p>
            <a:r>
              <a:rPr lang="en-US" dirty="0"/>
              <a:t>Responding to Presses</a:t>
            </a:r>
          </a:p>
        </p:txBody>
      </p:sp>
      <p:sp>
        <p:nvSpPr>
          <p:cNvPr id="3" name="Content Placeholder 2">
            <a:extLst>
              <a:ext uri="{FF2B5EF4-FFF2-40B4-BE49-F238E27FC236}">
                <a16:creationId xmlns:a16="http://schemas.microsoft.com/office/drawing/2014/main" id="{7D6402D0-064E-8940-B345-28653C78C2E3}"/>
              </a:ext>
            </a:extLst>
          </p:cNvPr>
          <p:cNvSpPr>
            <a:spLocks noGrp="1"/>
          </p:cNvSpPr>
          <p:nvPr>
            <p:ph idx="1"/>
          </p:nvPr>
        </p:nvSpPr>
        <p:spPr/>
        <p:txBody>
          <a:bodyPr>
            <a:normAutofit/>
          </a:bodyPr>
          <a:lstStyle/>
          <a:p>
            <a:r>
              <a:rPr lang="en-US" dirty="0"/>
              <a:t>Handling touch events is mostly up to you. If you need them, </a:t>
            </a:r>
            <a:r>
              <a:rPr lang="en-US" dirty="0" err="1"/>
              <a:t>RecyclerView</a:t>
            </a:r>
            <a:r>
              <a:rPr lang="en-US" dirty="0"/>
              <a:t> can forward along raw touch events.</a:t>
            </a:r>
          </a:p>
          <a:p>
            <a:r>
              <a:rPr lang="en-US" dirty="0"/>
              <a:t>Instead, you can handle them like you normally do: by setting an </a:t>
            </a:r>
            <a:r>
              <a:rPr lang="en-US" dirty="0" err="1"/>
              <a:t>OnClickListener</a:t>
            </a:r>
            <a:r>
              <a:rPr lang="en-US" dirty="0"/>
              <a:t>. Since each View has an associated </a:t>
            </a:r>
            <a:r>
              <a:rPr lang="en-US" dirty="0" err="1"/>
              <a:t>ViewHolder</a:t>
            </a:r>
            <a:r>
              <a:rPr lang="en-US" dirty="0"/>
              <a:t>, you can make your </a:t>
            </a:r>
            <a:r>
              <a:rPr lang="en-US" dirty="0" err="1"/>
              <a:t>ViewHolder</a:t>
            </a:r>
            <a:r>
              <a:rPr lang="en-US" dirty="0"/>
              <a:t> the </a:t>
            </a:r>
            <a:r>
              <a:rPr lang="en-US" dirty="0" err="1"/>
              <a:t>OnClickListener</a:t>
            </a:r>
            <a:r>
              <a:rPr lang="en-US" dirty="0"/>
              <a:t> for its View.</a:t>
            </a:r>
          </a:p>
          <a:p>
            <a:endParaRPr lang="en-US" dirty="0"/>
          </a:p>
        </p:txBody>
      </p:sp>
    </p:spTree>
    <p:extLst>
      <p:ext uri="{BB962C8B-B14F-4D97-AF65-F5344CB8AC3E}">
        <p14:creationId xmlns:p14="http://schemas.microsoft.com/office/powerpoint/2010/main" val="1787939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Creating the list item layout</a:t>
            </a:r>
            <a:endParaRPr lang="en-US" dirty="0"/>
          </a:p>
        </p:txBody>
      </p:sp>
      <p:sp>
        <p:nvSpPr>
          <p:cNvPr id="5" name="Content Placeholder 4"/>
          <p:cNvSpPr>
            <a:spLocks noGrp="1"/>
          </p:cNvSpPr>
          <p:nvPr>
            <p:ph sz="half" idx="1"/>
          </p:nvPr>
        </p:nvSpPr>
        <p:spPr/>
        <p:txBody>
          <a:bodyPr/>
          <a:lstStyle/>
          <a:p>
            <a:r>
              <a:rPr lang="en-US" dirty="0"/>
              <a:t>For </a:t>
            </a:r>
            <a:r>
              <a:rPr lang="en-US" dirty="0" err="1"/>
              <a:t>CriminalIntent</a:t>
            </a:r>
            <a:r>
              <a:rPr lang="en-US" dirty="0"/>
              <a:t>, a list item’s layout should include the crime’s title, its date, and whether the case has been solved.</a:t>
            </a:r>
          </a:p>
          <a:p>
            <a:r>
              <a:rPr lang="en-US" dirty="0"/>
              <a:t>This layout calls for two </a:t>
            </a:r>
            <a:r>
              <a:rPr lang="en-US" b="1" dirty="0" err="1"/>
              <a:t>TextView</a:t>
            </a:r>
            <a:r>
              <a:rPr lang="en-US" dirty="0" err="1"/>
              <a:t>s</a:t>
            </a:r>
            <a:r>
              <a:rPr lang="en-US" dirty="0"/>
              <a:t> and a </a:t>
            </a:r>
            <a:r>
              <a:rPr lang="en-US" b="1" dirty="0" err="1"/>
              <a:t>CheckBox</a:t>
            </a:r>
            <a:r>
              <a:rPr lang="en-US" dirty="0"/>
              <a:t>.</a:t>
            </a:r>
          </a:p>
        </p:txBody>
      </p:sp>
      <p:pic>
        <p:nvPicPr>
          <p:cNvPr id="7" name="Content Placeholder 6" descr="Screen Shot 2014-03-14 at 10.56.18 PM.png"/>
          <p:cNvPicPr>
            <a:picLocks noGrp="1" noChangeAspect="1"/>
          </p:cNvPicPr>
          <p:nvPr>
            <p:ph sz="half" idx="2"/>
          </p:nvPr>
        </p:nvPicPr>
        <p:blipFill>
          <a:blip r:embed="rId2">
            <a:extLst>
              <a:ext uri="{28A0092B-C50C-407E-A947-70E740481C1C}">
                <a14:useLocalDpi xmlns:a14="http://schemas.microsoft.com/office/drawing/2010/main" val="0"/>
              </a:ext>
            </a:extLst>
          </a:blip>
          <a:srcRect t="-61367" b="-61367"/>
          <a:stretch>
            <a:fillRect/>
          </a:stretch>
        </p:blipFill>
        <p:spPr/>
      </p:pic>
    </p:spTree>
    <p:extLst>
      <p:ext uri="{BB962C8B-B14F-4D97-AF65-F5344CB8AC3E}">
        <p14:creationId xmlns:p14="http://schemas.microsoft.com/office/powerpoint/2010/main" val="2011116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A71E5F-9580-9248-9E51-D1FEE1E19AB4}"/>
              </a:ext>
            </a:extLst>
          </p:cNvPr>
          <p:cNvSpPr>
            <a:spLocks noGrp="1"/>
          </p:cNvSpPr>
          <p:nvPr>
            <p:ph type="title"/>
          </p:nvPr>
        </p:nvSpPr>
        <p:spPr/>
        <p:txBody>
          <a:bodyPr/>
          <a:lstStyle/>
          <a:p>
            <a:r>
              <a:rPr lang="en-US" dirty="0"/>
              <a:t>Responding to Presses</a:t>
            </a:r>
          </a:p>
        </p:txBody>
      </p:sp>
      <p:pic>
        <p:nvPicPr>
          <p:cNvPr id="8" name="Content Placeholder 7">
            <a:extLst>
              <a:ext uri="{FF2B5EF4-FFF2-40B4-BE49-F238E27FC236}">
                <a16:creationId xmlns:a16="http://schemas.microsoft.com/office/drawing/2014/main" id="{C16B9C70-DCF1-CF45-992C-36F47D117461}"/>
              </a:ext>
            </a:extLst>
          </p:cNvPr>
          <p:cNvPicPr>
            <a:picLocks noGrp="1" noChangeAspect="1"/>
          </p:cNvPicPr>
          <p:nvPr>
            <p:ph idx="1"/>
          </p:nvPr>
        </p:nvPicPr>
        <p:blipFill>
          <a:blip r:embed="rId2"/>
          <a:stretch>
            <a:fillRect/>
          </a:stretch>
        </p:blipFill>
        <p:spPr>
          <a:xfrm>
            <a:off x="339012" y="1533082"/>
            <a:ext cx="8347788" cy="4991986"/>
          </a:xfrm>
        </p:spPr>
      </p:pic>
      <p:cxnSp>
        <p:nvCxnSpPr>
          <p:cNvPr id="14" name="Straight Arrow Connector 13">
            <a:extLst>
              <a:ext uri="{FF2B5EF4-FFF2-40B4-BE49-F238E27FC236}">
                <a16:creationId xmlns:a16="http://schemas.microsoft.com/office/drawing/2014/main" id="{6421CC23-D78C-424A-8FCA-2F01B4939AC0}"/>
              </a:ext>
            </a:extLst>
          </p:cNvPr>
          <p:cNvCxnSpPr/>
          <p:nvPr/>
        </p:nvCxnSpPr>
        <p:spPr>
          <a:xfrm flipH="1" flipV="1">
            <a:off x="4914900" y="3457575"/>
            <a:ext cx="4486275" cy="571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064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Checkbox update</a:t>
            </a:r>
          </a:p>
        </p:txBody>
      </p:sp>
      <p:sp>
        <p:nvSpPr>
          <p:cNvPr id="3" name="Content Placeholder 2"/>
          <p:cNvSpPr>
            <a:spLocks noGrp="1"/>
          </p:cNvSpPr>
          <p:nvPr>
            <p:ph idx="1"/>
          </p:nvPr>
        </p:nvSpPr>
        <p:spPr>
          <a:xfrm>
            <a:off x="457200" y="1346200"/>
            <a:ext cx="8229600" cy="4525963"/>
          </a:xfrm>
        </p:spPr>
        <p:txBody>
          <a:bodyPr>
            <a:noAutofit/>
          </a:bodyPr>
          <a:lstStyle/>
          <a:p>
            <a:r>
              <a:rPr lang="en-US" sz="2200" dirty="0"/>
              <a:t>Under ordinary circumstances, you would now be ready to run. </a:t>
            </a:r>
          </a:p>
          <a:p>
            <a:r>
              <a:rPr lang="en-US" sz="2200" dirty="0"/>
              <a:t>However, because you have a </a:t>
            </a:r>
            <a:r>
              <a:rPr lang="en-US" sz="2200" b="1" dirty="0" err="1"/>
              <a:t>CheckBox</a:t>
            </a:r>
            <a:r>
              <a:rPr lang="en-US" sz="2200" b="1" dirty="0"/>
              <a:t> </a:t>
            </a:r>
            <a:r>
              <a:rPr lang="en-US" sz="2200" dirty="0"/>
              <a:t>in your list item, there is one more change to make. A </a:t>
            </a:r>
            <a:r>
              <a:rPr lang="en-US" sz="2200" b="1" dirty="0" err="1"/>
              <a:t>CheckBox</a:t>
            </a:r>
            <a:r>
              <a:rPr lang="en-US" sz="2200" b="1" dirty="0"/>
              <a:t> </a:t>
            </a:r>
            <a:r>
              <a:rPr lang="en-US" sz="2200" dirty="0"/>
              <a:t>is </a:t>
            </a:r>
            <a:r>
              <a:rPr lang="en-US" sz="2200" i="1" dirty="0"/>
              <a:t>focusable </a:t>
            </a:r>
            <a:r>
              <a:rPr lang="en-US" sz="2200" dirty="0"/>
              <a:t>by default. </a:t>
            </a:r>
          </a:p>
          <a:p>
            <a:r>
              <a:rPr lang="en-US" sz="2200" dirty="0"/>
              <a:t>This means that a click on a list item will be interpreted as toggling the </a:t>
            </a:r>
            <a:r>
              <a:rPr lang="en-US" sz="2200" b="1" dirty="0" err="1"/>
              <a:t>CheckBox</a:t>
            </a:r>
            <a:r>
              <a:rPr lang="en-US" sz="2200" b="1" dirty="0"/>
              <a:t> </a:t>
            </a:r>
            <a:r>
              <a:rPr lang="en-US" sz="2200" dirty="0"/>
              <a:t>and will not reach your </a:t>
            </a:r>
            <a:r>
              <a:rPr lang="en-US" sz="2200" b="1" dirty="0" err="1"/>
              <a:t>onListItemClick</a:t>
            </a:r>
            <a:r>
              <a:rPr lang="en-US" sz="2200" b="1" dirty="0"/>
              <a:t>(…) </a:t>
            </a:r>
            <a:r>
              <a:rPr lang="en-US" sz="2200" dirty="0"/>
              <a:t>method.</a:t>
            </a:r>
          </a:p>
          <a:p>
            <a:r>
              <a:rPr lang="en-US" sz="2200" dirty="0"/>
              <a:t>This internal quirk of </a:t>
            </a:r>
            <a:r>
              <a:rPr lang="en-US" sz="2200" b="1" dirty="0" err="1"/>
              <a:t>ListView</a:t>
            </a:r>
            <a:r>
              <a:rPr lang="en-US" sz="2200" b="1" dirty="0"/>
              <a:t> </a:t>
            </a:r>
            <a:r>
              <a:rPr lang="en-US" sz="2200" dirty="0"/>
              <a:t>means that any focusable widget that appears in a list item layout (like a </a:t>
            </a:r>
            <a:r>
              <a:rPr lang="en-US" sz="2200" b="1" dirty="0" err="1"/>
              <a:t>CheckBox</a:t>
            </a:r>
            <a:r>
              <a:rPr lang="en-US" sz="2200" b="1" dirty="0"/>
              <a:t> </a:t>
            </a:r>
            <a:r>
              <a:rPr lang="en-US" sz="2200" dirty="0"/>
              <a:t>or a </a:t>
            </a:r>
            <a:r>
              <a:rPr lang="en-US" sz="2200" b="1" dirty="0"/>
              <a:t>Button</a:t>
            </a:r>
            <a:r>
              <a:rPr lang="en-US" sz="2200" dirty="0"/>
              <a:t>) should be made non-focusable to ensure that a click on a list item will work as you expect.</a:t>
            </a:r>
          </a:p>
          <a:p>
            <a:r>
              <a:rPr lang="en-US" sz="2200" dirty="0"/>
              <a:t>Because your </a:t>
            </a:r>
            <a:r>
              <a:rPr lang="en-US" sz="2200" b="1" dirty="0" err="1"/>
              <a:t>CheckBox</a:t>
            </a:r>
            <a:r>
              <a:rPr lang="en-US" sz="2200" b="1" dirty="0"/>
              <a:t> </a:t>
            </a:r>
            <a:r>
              <a:rPr lang="en-US" sz="2200" dirty="0"/>
              <a:t>only reports information and is not tied to any application logic, there is a simple solution. You can update </a:t>
            </a:r>
            <a:r>
              <a:rPr lang="en-US" sz="2200" dirty="0" err="1"/>
              <a:t>list_item_crime.xml</a:t>
            </a:r>
            <a:r>
              <a:rPr lang="en-US" sz="2200" dirty="0"/>
              <a:t> to define the </a:t>
            </a:r>
            <a:r>
              <a:rPr lang="en-US" sz="2200" b="1" dirty="0" err="1"/>
              <a:t>CheckBox</a:t>
            </a:r>
            <a:r>
              <a:rPr lang="en-US" sz="2200" b="1" dirty="0"/>
              <a:t> </a:t>
            </a:r>
            <a:r>
              <a:rPr lang="en-US" sz="2200" dirty="0"/>
              <a:t>as not focusable.</a:t>
            </a:r>
          </a:p>
        </p:txBody>
      </p:sp>
    </p:spTree>
    <p:extLst>
      <p:ext uri="{BB962C8B-B14F-4D97-AF65-F5344CB8AC3E}">
        <p14:creationId xmlns:p14="http://schemas.microsoft.com/office/powerpoint/2010/main" val="133534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MVC</a:t>
            </a:r>
          </a:p>
        </p:txBody>
      </p:sp>
      <p:pic>
        <p:nvPicPr>
          <p:cNvPr id="7" name="Content Placeholder 6">
            <a:extLst>
              <a:ext uri="{FF2B5EF4-FFF2-40B4-BE49-F238E27FC236}">
                <a16:creationId xmlns:a16="http://schemas.microsoft.com/office/drawing/2014/main" id="{2DDADAAA-15CA-4D49-880A-1633B0C9752C}"/>
              </a:ext>
            </a:extLst>
          </p:cNvPr>
          <p:cNvPicPr>
            <a:picLocks noGrp="1" noChangeAspect="1"/>
          </p:cNvPicPr>
          <p:nvPr>
            <p:ph idx="1"/>
          </p:nvPr>
        </p:nvPicPr>
        <p:blipFill>
          <a:blip r:embed="rId2"/>
          <a:stretch>
            <a:fillRect/>
          </a:stretch>
        </p:blipFill>
        <p:spPr>
          <a:xfrm>
            <a:off x="457200" y="1116758"/>
            <a:ext cx="8229600" cy="5492847"/>
          </a:xfrm>
        </p:spPr>
      </p:pic>
    </p:spTree>
    <p:extLst>
      <p:ext uri="{BB962C8B-B14F-4D97-AF65-F5344CB8AC3E}">
        <p14:creationId xmlns:p14="http://schemas.microsoft.com/office/powerpoint/2010/main" val="83797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E4AB-FD9E-C44D-BFD1-B988044C4EA8}"/>
              </a:ext>
            </a:extLst>
          </p:cNvPr>
          <p:cNvSpPr>
            <a:spLocks noGrp="1"/>
          </p:cNvSpPr>
          <p:nvPr>
            <p:ph type="title"/>
          </p:nvPr>
        </p:nvSpPr>
        <p:spPr/>
        <p:txBody>
          <a:bodyPr/>
          <a:lstStyle/>
          <a:p>
            <a:r>
              <a:rPr lang="en-US" dirty="0"/>
              <a:t>MVC Cont’d</a:t>
            </a:r>
          </a:p>
        </p:txBody>
      </p:sp>
      <p:sp>
        <p:nvSpPr>
          <p:cNvPr id="3" name="Content Placeholder 2">
            <a:extLst>
              <a:ext uri="{FF2B5EF4-FFF2-40B4-BE49-F238E27FC236}">
                <a16:creationId xmlns:a16="http://schemas.microsoft.com/office/drawing/2014/main" id="{CFB5D8F0-F197-EA42-A949-1817FA881CD8}"/>
              </a:ext>
            </a:extLst>
          </p:cNvPr>
          <p:cNvSpPr>
            <a:spLocks noGrp="1"/>
          </p:cNvSpPr>
          <p:nvPr>
            <p:ph idx="1"/>
          </p:nvPr>
        </p:nvSpPr>
        <p:spPr/>
        <p:txBody>
          <a:bodyPr>
            <a:normAutofit fontScale="85000" lnSpcReduction="10000"/>
          </a:bodyPr>
          <a:lstStyle/>
          <a:p>
            <a:r>
              <a:rPr lang="en-US" dirty="0"/>
              <a:t>In the model layer, you have a new object, </a:t>
            </a:r>
            <a:r>
              <a:rPr lang="en-US" dirty="0" err="1"/>
              <a:t>CrimeLab</a:t>
            </a:r>
            <a:r>
              <a:rPr lang="en-US" dirty="0"/>
              <a:t>, that will be a centralized data stash for Crime objects. </a:t>
            </a:r>
          </a:p>
          <a:p>
            <a:r>
              <a:rPr lang="en-US" dirty="0"/>
              <a:t>Displaying a list of crimes requires a new activity and a new fragment in </a:t>
            </a:r>
            <a:r>
              <a:rPr lang="en-US" dirty="0" err="1"/>
              <a:t>CriminalIntent’s</a:t>
            </a:r>
            <a:r>
              <a:rPr lang="en-US" dirty="0"/>
              <a:t> controller layer: </a:t>
            </a:r>
            <a:r>
              <a:rPr lang="en-US" dirty="0" err="1"/>
              <a:t>CrimeListActivity</a:t>
            </a:r>
            <a:r>
              <a:rPr lang="en-US" dirty="0"/>
              <a:t> and </a:t>
            </a:r>
            <a:r>
              <a:rPr lang="en-US" dirty="0" err="1"/>
              <a:t>CrimeListFragment</a:t>
            </a:r>
            <a:r>
              <a:rPr lang="en-US" dirty="0"/>
              <a:t>.</a:t>
            </a:r>
          </a:p>
          <a:p>
            <a:r>
              <a:rPr lang="en-US" dirty="0" err="1"/>
              <a:t>CrimeActivity</a:t>
            </a:r>
            <a:r>
              <a:rPr lang="en-US" dirty="0"/>
              <a:t> and </a:t>
            </a:r>
            <a:r>
              <a:rPr lang="en-US" dirty="0" err="1"/>
              <a:t>CrimeaFragment</a:t>
            </a:r>
            <a:r>
              <a:rPr lang="en-US" dirty="0"/>
              <a:t> are for details and not used in Chapter 9.</a:t>
            </a:r>
          </a:p>
          <a:p>
            <a:r>
              <a:rPr lang="en-US" dirty="0"/>
              <a:t>the view objects associated with </a:t>
            </a:r>
            <a:r>
              <a:rPr lang="en-US" dirty="0" err="1"/>
              <a:t>CrimeListActivity</a:t>
            </a:r>
            <a:r>
              <a:rPr lang="en-US" dirty="0"/>
              <a:t> and </a:t>
            </a:r>
            <a:r>
              <a:rPr lang="en-US" dirty="0" err="1"/>
              <a:t>CrimeListFragment</a:t>
            </a:r>
            <a:r>
              <a:rPr lang="en-US" dirty="0"/>
              <a:t>. The activity’s view will consist of a fragment-containing </a:t>
            </a:r>
            <a:r>
              <a:rPr lang="en-US" dirty="0" err="1"/>
              <a:t>FrameLayout</a:t>
            </a:r>
            <a:r>
              <a:rPr lang="en-US" dirty="0"/>
              <a:t>. The fragment’s view will consist of a </a:t>
            </a:r>
            <a:r>
              <a:rPr lang="en-US" dirty="0" err="1"/>
              <a:t>RecyclerView</a:t>
            </a:r>
            <a:r>
              <a:rPr lang="en-US" dirty="0"/>
              <a:t>.</a:t>
            </a:r>
          </a:p>
          <a:p>
            <a:endParaRPr lang="en-US" dirty="0"/>
          </a:p>
        </p:txBody>
      </p:sp>
    </p:spTree>
    <p:extLst>
      <p:ext uri="{BB962C8B-B14F-4D97-AF65-F5344CB8AC3E}">
        <p14:creationId xmlns:p14="http://schemas.microsoft.com/office/powerpoint/2010/main" val="81029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Updating </a:t>
            </a:r>
            <a:r>
              <a:rPr lang="en-US" b="1" dirty="0" err="1"/>
              <a:t>CriminalIntent’s</a:t>
            </a:r>
            <a:r>
              <a:rPr lang="en-US" b="1" dirty="0"/>
              <a:t> Model Layer</a:t>
            </a:r>
            <a:endParaRPr lang="en-US" dirty="0"/>
          </a:p>
        </p:txBody>
      </p:sp>
      <p:sp>
        <p:nvSpPr>
          <p:cNvPr id="3" name="Content Placeholder 2"/>
          <p:cNvSpPr>
            <a:spLocks noGrp="1"/>
          </p:cNvSpPr>
          <p:nvPr>
            <p:ph idx="1"/>
          </p:nvPr>
        </p:nvSpPr>
        <p:spPr/>
        <p:txBody>
          <a:bodyPr>
            <a:normAutofit fontScale="85000" lnSpcReduction="10000"/>
          </a:bodyPr>
          <a:lstStyle/>
          <a:p>
            <a:r>
              <a:rPr lang="en-US" dirty="0"/>
              <a:t>You are going to store the list of crimes in a </a:t>
            </a:r>
            <a:r>
              <a:rPr lang="en-US" i="1" dirty="0"/>
              <a:t>singleton</a:t>
            </a:r>
            <a:r>
              <a:rPr lang="en-US" dirty="0"/>
              <a:t>. </a:t>
            </a:r>
          </a:p>
          <a:p>
            <a:r>
              <a:rPr lang="en-US" dirty="0"/>
              <a:t>A </a:t>
            </a:r>
            <a:r>
              <a:rPr lang="en-US" i="1" dirty="0"/>
              <a:t>singleton </a:t>
            </a:r>
            <a:r>
              <a:rPr lang="en-US" dirty="0"/>
              <a:t>is a class that allows only one instance of itself to be created.</a:t>
            </a:r>
          </a:p>
          <a:p>
            <a:r>
              <a:rPr lang="en-US" dirty="0"/>
              <a:t>A singleton exists as long as the application stays in memory, so storing the list in a singleton will keep the crime data available no matter what happens with activities, fragments, and their lifecycles.</a:t>
            </a:r>
          </a:p>
          <a:p>
            <a:r>
              <a:rPr lang="en-US" dirty="0"/>
              <a:t>Note , that with singleton classes, as they will be destroyed when Android removes your application from memory.</a:t>
            </a:r>
          </a:p>
        </p:txBody>
      </p:sp>
    </p:spTree>
    <p:extLst>
      <p:ext uri="{BB962C8B-B14F-4D97-AF65-F5344CB8AC3E}">
        <p14:creationId xmlns:p14="http://schemas.microsoft.com/office/powerpoint/2010/main" val="134724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Singletons and Centralized Storage</a:t>
            </a:r>
          </a:p>
        </p:txBody>
      </p:sp>
      <p:sp>
        <p:nvSpPr>
          <p:cNvPr id="3" name="Content Placeholder 2"/>
          <p:cNvSpPr>
            <a:spLocks noGrp="1"/>
          </p:cNvSpPr>
          <p:nvPr>
            <p:ph idx="1"/>
          </p:nvPr>
        </p:nvSpPr>
        <p:spPr/>
        <p:txBody>
          <a:bodyPr>
            <a:normAutofit/>
          </a:bodyPr>
          <a:lstStyle/>
          <a:p>
            <a:r>
              <a:rPr lang="en-US" dirty="0"/>
              <a:t>To create a singleton, you create a class with a private constructor (static)and a </a:t>
            </a:r>
            <a:r>
              <a:rPr lang="en-US" b="1" dirty="0"/>
              <a:t>get() </a:t>
            </a:r>
            <a:r>
              <a:rPr lang="en-US" dirty="0"/>
              <a:t>method that returns the instance. </a:t>
            </a:r>
          </a:p>
          <a:p>
            <a:r>
              <a:rPr lang="en-US" dirty="0"/>
              <a:t>If the instance already exists, then get() simply returns the instance. If the instance does not exist yet, then get() will call the constructor to create it.</a:t>
            </a:r>
          </a:p>
        </p:txBody>
      </p:sp>
    </p:spTree>
    <p:extLst>
      <p:ext uri="{BB962C8B-B14F-4D97-AF65-F5344CB8AC3E}">
        <p14:creationId xmlns:p14="http://schemas.microsoft.com/office/powerpoint/2010/main" val="328954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Singletons </a:t>
            </a:r>
            <a:r>
              <a:rPr lang="en-US" dirty="0" err="1"/>
              <a:t>Con’t</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a:t>
            </a:r>
            <a:r>
              <a:rPr lang="en-US" b="1" dirty="0" err="1"/>
              <a:t>CrimeLab</a:t>
            </a:r>
            <a:r>
              <a:rPr lang="en-US" b="1" dirty="0"/>
              <a:t> </a:t>
            </a:r>
            <a:r>
              <a:rPr lang="en-US" dirty="0"/>
              <a:t>constructor requires a </a:t>
            </a:r>
            <a:r>
              <a:rPr lang="en-US" b="1" dirty="0"/>
              <a:t>Context </a:t>
            </a:r>
            <a:r>
              <a:rPr lang="en-US" dirty="0"/>
              <a:t>parameter. This is common in Android; </a:t>
            </a:r>
          </a:p>
          <a:p>
            <a:r>
              <a:rPr lang="en-US" dirty="0"/>
              <a:t>Having a </a:t>
            </a:r>
            <a:r>
              <a:rPr lang="en-US" b="1" dirty="0"/>
              <a:t>Context </a:t>
            </a:r>
            <a:r>
              <a:rPr lang="en-US" dirty="0"/>
              <a:t>parameter allows the singleton to start activities, access project resources, find your application’s private storage, and more.</a:t>
            </a:r>
          </a:p>
          <a:p>
            <a:r>
              <a:rPr lang="en-US" dirty="0"/>
              <a:t>Notice in </a:t>
            </a:r>
            <a:r>
              <a:rPr lang="en-US" b="1" dirty="0"/>
              <a:t>get(Context) </a:t>
            </a:r>
            <a:r>
              <a:rPr lang="en-US" dirty="0"/>
              <a:t>that you do not directly pass in the </a:t>
            </a:r>
            <a:r>
              <a:rPr lang="en-US" b="1" dirty="0"/>
              <a:t>Context </a:t>
            </a:r>
            <a:r>
              <a:rPr lang="en-US" dirty="0"/>
              <a:t>parameter to the constructor. This </a:t>
            </a:r>
            <a:r>
              <a:rPr lang="en-US" b="1" dirty="0"/>
              <a:t>Context </a:t>
            </a:r>
            <a:r>
              <a:rPr lang="en-US" dirty="0"/>
              <a:t>could be an </a:t>
            </a:r>
            <a:r>
              <a:rPr lang="en-US" b="1" dirty="0"/>
              <a:t>Activity </a:t>
            </a:r>
            <a:r>
              <a:rPr lang="en-US" dirty="0"/>
              <a:t>or another </a:t>
            </a:r>
            <a:r>
              <a:rPr lang="en-US" b="1" dirty="0"/>
              <a:t>Context </a:t>
            </a:r>
            <a:r>
              <a:rPr lang="en-US" dirty="0"/>
              <a:t>object, like </a:t>
            </a:r>
            <a:r>
              <a:rPr lang="en-US" b="1" dirty="0"/>
              <a:t>Service</a:t>
            </a:r>
            <a:r>
              <a:rPr lang="en-US" dirty="0"/>
              <a:t>.</a:t>
            </a:r>
          </a:p>
          <a:p>
            <a:r>
              <a:rPr lang="en-US" dirty="0"/>
              <a:t>You cannot be sure that just any </a:t>
            </a:r>
            <a:r>
              <a:rPr lang="en-US" b="1" dirty="0"/>
              <a:t>Context </a:t>
            </a:r>
            <a:r>
              <a:rPr lang="en-US" dirty="0"/>
              <a:t>will exist as long as </a:t>
            </a:r>
            <a:r>
              <a:rPr lang="en-US" b="1" dirty="0" err="1"/>
              <a:t>CrimeLab</a:t>
            </a:r>
            <a:r>
              <a:rPr lang="en-US" b="1" dirty="0"/>
              <a:t> </a:t>
            </a:r>
            <a:r>
              <a:rPr lang="en-US" dirty="0"/>
              <a:t>needs it, which is for the life of the application.</a:t>
            </a:r>
          </a:p>
        </p:txBody>
      </p:sp>
    </p:spTree>
    <p:extLst>
      <p:ext uri="{BB962C8B-B14F-4D97-AF65-F5344CB8AC3E}">
        <p14:creationId xmlns:p14="http://schemas.microsoft.com/office/powerpoint/2010/main" val="27000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Context?</a:t>
            </a:r>
          </a:p>
        </p:txBody>
      </p:sp>
      <p:sp>
        <p:nvSpPr>
          <p:cNvPr id="3" name="Content Placeholder 2"/>
          <p:cNvSpPr>
            <a:spLocks noGrp="1"/>
          </p:cNvSpPr>
          <p:nvPr>
            <p:ph idx="1"/>
          </p:nvPr>
        </p:nvSpPr>
        <p:spPr/>
        <p:txBody>
          <a:bodyPr>
            <a:normAutofit lnSpcReduction="10000"/>
          </a:bodyPr>
          <a:lstStyle/>
          <a:p>
            <a:r>
              <a:rPr lang="en-US" dirty="0"/>
              <a:t>Its the context of current state of the application/object. </a:t>
            </a:r>
          </a:p>
          <a:p>
            <a:r>
              <a:rPr lang="en-US" dirty="0"/>
              <a:t>It lets newly created objects understand what has been going on. </a:t>
            </a:r>
          </a:p>
          <a:p>
            <a:r>
              <a:rPr lang="en-US" dirty="0"/>
              <a:t>Typically you call it to get information regarding another part of your program (activity, package/application)</a:t>
            </a:r>
          </a:p>
          <a:p>
            <a:r>
              <a:rPr lang="en-US" dirty="0">
                <a:solidFill>
                  <a:srgbClr val="3366FF"/>
                </a:solidFill>
              </a:rPr>
              <a:t>The </a:t>
            </a:r>
            <a:r>
              <a:rPr lang="en-US" i="1" dirty="0">
                <a:solidFill>
                  <a:srgbClr val="3366FF"/>
                </a:solidFill>
              </a:rPr>
              <a:t>application context </a:t>
            </a:r>
            <a:r>
              <a:rPr lang="en-US" dirty="0">
                <a:solidFill>
                  <a:srgbClr val="3366FF"/>
                </a:solidFill>
              </a:rPr>
              <a:t>is a </a:t>
            </a:r>
            <a:r>
              <a:rPr lang="en-US" b="1" dirty="0">
                <a:solidFill>
                  <a:srgbClr val="3366FF"/>
                </a:solidFill>
              </a:rPr>
              <a:t>Context </a:t>
            </a:r>
            <a:r>
              <a:rPr lang="en-US" dirty="0">
                <a:solidFill>
                  <a:srgbClr val="3366FF"/>
                </a:solidFill>
              </a:rPr>
              <a:t>that is global to your application. </a:t>
            </a:r>
          </a:p>
          <a:p>
            <a:endParaRPr lang="en-US" dirty="0"/>
          </a:p>
        </p:txBody>
      </p:sp>
    </p:spTree>
    <p:extLst>
      <p:ext uri="{BB962C8B-B14F-4D97-AF65-F5344CB8AC3E}">
        <p14:creationId xmlns:p14="http://schemas.microsoft.com/office/powerpoint/2010/main" val="3737286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8919</TotalTime>
  <Words>1678</Words>
  <Application>Microsoft Macintosh PowerPoint</Application>
  <PresentationFormat>On-screen Show (4:3)</PresentationFormat>
  <Paragraphs>110</Paragraphs>
  <Slides>34</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Courier New</vt:lpstr>
      <vt:lpstr>Office Theme</vt:lpstr>
      <vt:lpstr>Displaying Lists with Recycle View</vt:lpstr>
      <vt:lpstr>What are we covering? </vt:lpstr>
      <vt:lpstr>Crime Lab Object</vt:lpstr>
      <vt:lpstr>MVC</vt:lpstr>
      <vt:lpstr>MVC Cont’d</vt:lpstr>
      <vt:lpstr>Updating CriminalIntent’s Model Layer</vt:lpstr>
      <vt:lpstr>Singletons and Centralized Storage</vt:lpstr>
      <vt:lpstr>Singletons Con’t</vt:lpstr>
      <vt:lpstr>What is a Context?</vt:lpstr>
      <vt:lpstr>PowerPoint Presentation</vt:lpstr>
      <vt:lpstr>ArrayList</vt:lpstr>
      <vt:lpstr>Abstract Activity for Hosting Fragment</vt:lpstr>
      <vt:lpstr>An abstract Activity class</vt:lpstr>
      <vt:lpstr>Creating the new controllers </vt:lpstr>
      <vt:lpstr>Declaring CrimeListActivity</vt:lpstr>
      <vt:lpstr>RecyclerView, Adapter, and ViewHolder</vt:lpstr>
      <vt:lpstr>RecyclerView</vt:lpstr>
      <vt:lpstr>View Holders and Adapters</vt:lpstr>
      <vt:lpstr>ViewHolders</vt:lpstr>
      <vt:lpstr>PowerPoint Presentation</vt:lpstr>
      <vt:lpstr>Adapters</vt:lpstr>
      <vt:lpstr>RecyclerView Adapter </vt:lpstr>
      <vt:lpstr>PowerPoint Presentation</vt:lpstr>
      <vt:lpstr>Using a Recycler View</vt:lpstr>
      <vt:lpstr>RecyclerView to a layout file (fragment_crime_list.xml)</vt:lpstr>
      <vt:lpstr>RecyclerView Cont</vt:lpstr>
      <vt:lpstr>PowerPoint Presentation</vt:lpstr>
      <vt:lpstr>Binding List Items</vt:lpstr>
      <vt:lpstr>Bind()</vt:lpstr>
      <vt:lpstr>Calling bind()</vt:lpstr>
      <vt:lpstr>Responding to Presses</vt:lpstr>
      <vt:lpstr>Creating the list item layout</vt:lpstr>
      <vt:lpstr>Responding to Presses</vt:lpstr>
      <vt:lpstr>Checkbox update</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 Playback</dc:title>
  <dc:creator>Tavaris</dc:creator>
  <cp:lastModifiedBy>Tavaris Thomas</cp:lastModifiedBy>
  <cp:revision>64</cp:revision>
  <dcterms:created xsi:type="dcterms:W3CDTF">2014-03-07T01:59:30Z</dcterms:created>
  <dcterms:modified xsi:type="dcterms:W3CDTF">2018-05-26T11:28:59Z</dcterms:modified>
</cp:coreProperties>
</file>