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2" r:id="rId20"/>
    <p:sldId id="274" r:id="rId21"/>
    <p:sldId id="277" r:id="rId22"/>
    <p:sldId id="278" r:id="rId23"/>
    <p:sldId id="279" r:id="rId24"/>
    <p:sldId id="27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8" r:id="rId42"/>
    <p:sldId id="297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3170" autoAdjust="0"/>
  </p:normalViewPr>
  <p:slideViewPr>
    <p:cSldViewPr snapToGrid="0" snapToObjects="1">
      <p:cViewPr varScale="1">
        <p:scale>
          <a:sx n="130" d="100"/>
          <a:sy n="130" d="100"/>
        </p:scale>
        <p:origin x="17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ADD-549A-C740-B3B5-87CC4B0E6107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B55F-1D64-DE49-981B-9E6E3FCE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7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ADD-549A-C740-B3B5-87CC4B0E6107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B55F-1D64-DE49-981B-9E6E3FCE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2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ADD-549A-C740-B3B5-87CC4B0E6107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B55F-1D64-DE49-981B-9E6E3FCE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6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ADD-549A-C740-B3B5-87CC4B0E6107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B55F-1D64-DE49-981B-9E6E3FCE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ADD-549A-C740-B3B5-87CC4B0E6107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B55F-1D64-DE49-981B-9E6E3FCE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ADD-549A-C740-B3B5-87CC4B0E6107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B55F-1D64-DE49-981B-9E6E3FCE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5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ADD-549A-C740-B3B5-87CC4B0E6107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B55F-1D64-DE49-981B-9E6E3FCE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ADD-549A-C740-B3B5-87CC4B0E6107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B55F-1D64-DE49-981B-9E6E3FCE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ADD-549A-C740-B3B5-87CC4B0E6107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B55F-1D64-DE49-981B-9E6E3FCE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ADD-549A-C740-B3B5-87CC4B0E6107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B55F-1D64-DE49-981B-9E6E3FCE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9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ADD-549A-C740-B3B5-87CC4B0E6107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B55F-1D64-DE49-981B-9E6E3FCE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8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80ADD-549A-C740-B3B5-87CC4B0E6107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B55F-1D64-DE49-981B-9E6E3FCE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9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Audio Playback Using Media Player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13</a:t>
            </a:r>
          </a:p>
        </p:txBody>
      </p:sp>
    </p:spTree>
    <p:extLst>
      <p:ext uri="{BB962C8B-B14F-4D97-AF65-F5344CB8AC3E}">
        <p14:creationId xmlns:p14="http://schemas.microsoft.com/office/powerpoint/2010/main" val="30696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fragment_hello_moon.xml</a:t>
            </a:r>
            <a:endParaRPr lang="en-US" dirty="0"/>
          </a:p>
        </p:txBody>
      </p:sp>
      <p:pic>
        <p:nvPicPr>
          <p:cNvPr id="4" name="Content Placeholder 3" descr="Screen Shot 2014-03-16 at 10.02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6" r="-1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439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TableLayout</a:t>
            </a:r>
            <a:r>
              <a:rPr lang="en-US" b="1" dirty="0"/>
              <a:t> </a:t>
            </a:r>
            <a:r>
              <a:rPr lang="en-US" dirty="0"/>
              <a:t>works a lot like a </a:t>
            </a:r>
            <a:r>
              <a:rPr lang="en-US" b="1" dirty="0" err="1"/>
              <a:t>LinearLayout</a:t>
            </a:r>
            <a:r>
              <a:rPr lang="en-US" dirty="0"/>
              <a:t>. </a:t>
            </a:r>
          </a:p>
          <a:p>
            <a:r>
              <a:rPr lang="en-US" dirty="0"/>
              <a:t>Instead of nesting </a:t>
            </a:r>
            <a:r>
              <a:rPr lang="en-US" b="1" dirty="0" err="1"/>
              <a:t>LinearLayout</a:t>
            </a:r>
            <a:r>
              <a:rPr lang="en-US" dirty="0" err="1"/>
              <a:t>s</a:t>
            </a:r>
            <a:r>
              <a:rPr lang="en-US" dirty="0"/>
              <a:t>, you can arrange widgets using </a:t>
            </a:r>
            <a:r>
              <a:rPr lang="en-US" b="1" dirty="0" err="1"/>
              <a:t>TableRow</a:t>
            </a:r>
            <a:r>
              <a:rPr lang="en-US" dirty="0" err="1"/>
              <a:t>s</a:t>
            </a:r>
            <a:r>
              <a:rPr lang="en-US" dirty="0"/>
              <a:t>. </a:t>
            </a:r>
          </a:p>
          <a:p>
            <a:r>
              <a:rPr lang="en-US" b="1" dirty="0" err="1"/>
              <a:t>TableLayout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/>
              <a:t>TableRow</a:t>
            </a:r>
            <a:r>
              <a:rPr lang="en-US" b="1" dirty="0"/>
              <a:t> </a:t>
            </a:r>
            <a:r>
              <a:rPr lang="en-US" dirty="0"/>
              <a:t>can team up to make it easier to arrange views in neat columns. </a:t>
            </a:r>
          </a:p>
          <a:p>
            <a:r>
              <a:rPr lang="en-US" dirty="0"/>
              <a:t>Here, </a:t>
            </a:r>
            <a:r>
              <a:rPr lang="en-US" b="1" dirty="0" err="1"/>
              <a:t>TableLayout</a:t>
            </a:r>
            <a:r>
              <a:rPr lang="en-US" b="1" dirty="0"/>
              <a:t> </a:t>
            </a:r>
            <a:r>
              <a:rPr lang="en-US" dirty="0"/>
              <a:t>helps arrange your buttons side by side in equally sized columns.</a:t>
            </a:r>
          </a:p>
        </p:txBody>
      </p:sp>
    </p:spTree>
    <p:extLst>
      <p:ext uri="{BB962C8B-B14F-4D97-AF65-F5344CB8AC3E}">
        <p14:creationId xmlns:p14="http://schemas.microsoft.com/office/powerpoint/2010/main" val="258430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Layout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See Android Studio for example</a:t>
            </a:r>
          </a:p>
          <a:p>
            <a:r>
              <a:rPr lang="en-US" dirty="0"/>
              <a:t>Notice that the </a:t>
            </a:r>
            <a:r>
              <a:rPr lang="en-US" b="1" dirty="0" err="1"/>
              <a:t>TableRow</a:t>
            </a:r>
            <a:r>
              <a:rPr lang="en-US" b="1" dirty="0"/>
              <a:t> </a:t>
            </a:r>
            <a:r>
              <a:rPr lang="en-US" dirty="0"/>
              <a:t>widget does not have to declare height and width attributes.</a:t>
            </a:r>
          </a:p>
          <a:p>
            <a:r>
              <a:rPr lang="en-US" dirty="0"/>
              <a:t> It uses the </a:t>
            </a:r>
            <a:r>
              <a:rPr lang="en-US" b="1" dirty="0" err="1"/>
              <a:t>TableLayout</a:t>
            </a:r>
            <a:r>
              <a:rPr lang="en-US" dirty="0" err="1"/>
              <a:t>’s</a:t>
            </a:r>
            <a:r>
              <a:rPr lang="en-US" dirty="0"/>
              <a:t> width and height as well as every other attribute of the </a:t>
            </a:r>
            <a:r>
              <a:rPr lang="en-US" b="1" dirty="0" err="1"/>
              <a:t>TableLayout</a:t>
            </a:r>
            <a:r>
              <a:rPr lang="en-US" dirty="0"/>
              <a:t>. </a:t>
            </a:r>
          </a:p>
          <a:p>
            <a:r>
              <a:rPr lang="en-US" dirty="0"/>
              <a:t>A nested </a:t>
            </a:r>
            <a:r>
              <a:rPr lang="en-US" b="1" dirty="0" err="1"/>
              <a:t>LinearLayout</a:t>
            </a:r>
            <a:r>
              <a:rPr lang="en-US" dirty="0"/>
              <a:t>, on the other hand, can offer more flexibility in how your widgets will appear.</a:t>
            </a:r>
          </a:p>
        </p:txBody>
      </p:sp>
    </p:spTree>
    <p:extLst>
      <p:ext uri="{BB962C8B-B14F-4D97-AF65-F5344CB8AC3E}">
        <p14:creationId xmlns:p14="http://schemas.microsoft.com/office/powerpoint/2010/main" val="366541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Hello Moon </a:t>
            </a:r>
            <a:r>
              <a:rPr lang="en-US" dirty="0" err="1"/>
              <a:t>Fragement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Listing 13.3 </a:t>
            </a:r>
          </a:p>
          <a:p>
            <a:r>
              <a:rPr lang="en-US" dirty="0"/>
              <a:t>Create a new class named </a:t>
            </a:r>
            <a:r>
              <a:rPr lang="en-US" b="1" dirty="0" err="1"/>
              <a:t>HelloMoonFragment</a:t>
            </a:r>
            <a:r>
              <a:rPr lang="en-US" b="1" dirty="0"/>
              <a:t> </a:t>
            </a:r>
            <a:r>
              <a:rPr lang="en-US" dirty="0"/>
              <a:t>and make its superclass</a:t>
            </a:r>
          </a:p>
          <a:p>
            <a:pPr lvl="1"/>
            <a:r>
              <a:rPr lang="en-US" b="1" dirty="0"/>
              <a:t>android.support.v4.app.Fragment</a:t>
            </a:r>
            <a:r>
              <a:rPr lang="en-US" dirty="0"/>
              <a:t>.</a:t>
            </a:r>
          </a:p>
          <a:p>
            <a:r>
              <a:rPr lang="en-US" dirty="0"/>
              <a:t>Override </a:t>
            </a:r>
            <a:r>
              <a:rPr lang="en-US" b="1" dirty="0" err="1"/>
              <a:t>HelloMoonFragment.onCreateView</a:t>
            </a:r>
            <a:r>
              <a:rPr lang="en-US" b="1" dirty="0"/>
              <a:t>(…) </a:t>
            </a:r>
            <a:r>
              <a:rPr lang="en-US" dirty="0"/>
              <a:t>to inflate the layout you just defined and get references to the buttons.</a:t>
            </a:r>
          </a:p>
        </p:txBody>
      </p:sp>
    </p:spTree>
    <p:extLst>
      <p:ext uri="{BB962C8B-B14F-4D97-AF65-F5344CB8AC3E}">
        <p14:creationId xmlns:p14="http://schemas.microsoft.com/office/powerpoint/2010/main" val="295007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Layout Fragment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</a:t>
            </a:r>
            <a:r>
              <a:rPr lang="en-US" dirty="0" err="1"/>
              <a:t>CriminalIntent</a:t>
            </a:r>
            <a:r>
              <a:rPr lang="en-US" dirty="0"/>
              <a:t>, you have been hosting fragments by adding them in the activity’s code. </a:t>
            </a:r>
          </a:p>
          <a:p>
            <a:r>
              <a:rPr lang="en-US" dirty="0"/>
              <a:t>In </a:t>
            </a:r>
            <a:r>
              <a:rPr lang="en-US" dirty="0" err="1"/>
              <a:t>HelloMoon</a:t>
            </a:r>
            <a:r>
              <a:rPr lang="en-US" dirty="0"/>
              <a:t>, you are going to use a layout fragment instead. </a:t>
            </a:r>
          </a:p>
          <a:p>
            <a:r>
              <a:rPr lang="en-US" dirty="0"/>
              <a:t>When you use a layout fragment, you specify the fragment class in a fragment element.</a:t>
            </a:r>
          </a:p>
          <a:p>
            <a:r>
              <a:rPr lang="en-US" dirty="0"/>
              <a:t>See in Listing 13.4.</a:t>
            </a:r>
          </a:p>
          <a:p>
            <a:r>
              <a:rPr lang="en-US" dirty="0"/>
              <a:t>There is only one change that you need to make in </a:t>
            </a:r>
            <a:r>
              <a:rPr lang="en-US" b="1" dirty="0" err="1"/>
              <a:t>HelloMoonActivity</a:t>
            </a:r>
            <a:r>
              <a:rPr lang="en-US" dirty="0" err="1"/>
              <a:t>’s</a:t>
            </a:r>
            <a:r>
              <a:rPr lang="en-US" dirty="0"/>
              <a:t> code before you can run the app. </a:t>
            </a:r>
          </a:p>
          <a:p>
            <a:r>
              <a:rPr lang="en-US" dirty="0"/>
              <a:t>Change </a:t>
            </a:r>
            <a:r>
              <a:rPr lang="en-US" b="1" dirty="0" err="1"/>
              <a:t>HelloMoonActivity</a:t>
            </a:r>
            <a:r>
              <a:rPr lang="en-US" dirty="0" err="1"/>
              <a:t>’s</a:t>
            </a:r>
            <a:r>
              <a:rPr lang="en-US" dirty="0"/>
              <a:t> superclass to </a:t>
            </a:r>
            <a:r>
              <a:rPr lang="en-US" b="1" dirty="0" err="1"/>
              <a:t>FragmentActivity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581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Scenes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 named the fragment class in the layout and it was added to the activity and put on screen. Here is what happened behind the scenes. </a:t>
            </a:r>
          </a:p>
          <a:p>
            <a:r>
              <a:rPr lang="en-US" dirty="0"/>
              <a:t>When </a:t>
            </a:r>
            <a:r>
              <a:rPr lang="en-US" b="1" dirty="0" err="1"/>
              <a:t>HelloMoonActivity</a:t>
            </a:r>
            <a:r>
              <a:rPr lang="en-US" b="1" dirty="0"/>
              <a:t> </a:t>
            </a:r>
            <a:r>
              <a:rPr lang="en-US" dirty="0"/>
              <a:t>called </a:t>
            </a:r>
            <a:r>
              <a:rPr lang="en-US" b="1" dirty="0"/>
              <a:t>.</a:t>
            </a:r>
            <a:r>
              <a:rPr lang="en-US" b="1" dirty="0" err="1"/>
              <a:t>setContentView</a:t>
            </a:r>
            <a:r>
              <a:rPr lang="en-US" b="1" dirty="0"/>
              <a:t>(…) </a:t>
            </a:r>
            <a:r>
              <a:rPr lang="en-US" dirty="0"/>
              <a:t>and inflated </a:t>
            </a:r>
            <a:r>
              <a:rPr lang="en-US" dirty="0" err="1"/>
              <a:t>activity_hello_moon.xml</a:t>
            </a:r>
            <a:r>
              <a:rPr lang="en-US" dirty="0"/>
              <a:t>, it found the fragment element. </a:t>
            </a:r>
          </a:p>
          <a:p>
            <a:r>
              <a:rPr lang="en-US" dirty="0"/>
              <a:t>At that point, the </a:t>
            </a:r>
            <a:r>
              <a:rPr lang="en-US" b="1" dirty="0" err="1"/>
              <a:t>FragmentManager</a:t>
            </a:r>
            <a:r>
              <a:rPr lang="en-US" b="1" dirty="0"/>
              <a:t> </a:t>
            </a:r>
            <a:r>
              <a:rPr lang="en-US" dirty="0"/>
              <a:t>created an instance of </a:t>
            </a:r>
            <a:r>
              <a:rPr lang="en-US" b="1" dirty="0" err="1"/>
              <a:t>HelloMoonFragment</a:t>
            </a:r>
            <a:r>
              <a:rPr lang="en-US" b="1" dirty="0"/>
              <a:t> </a:t>
            </a:r>
            <a:r>
              <a:rPr lang="en-US" dirty="0"/>
              <a:t>and added it to its list.</a:t>
            </a:r>
          </a:p>
          <a:p>
            <a:r>
              <a:rPr lang="en-US" dirty="0"/>
              <a:t> It then called </a:t>
            </a:r>
            <a:r>
              <a:rPr lang="en-US" b="1" dirty="0" err="1"/>
              <a:t>HelloMoonFragment</a:t>
            </a:r>
            <a:r>
              <a:rPr lang="en-US" dirty="0" err="1"/>
              <a:t>’s</a:t>
            </a:r>
            <a:r>
              <a:rPr lang="en-US" dirty="0"/>
              <a:t> </a:t>
            </a:r>
            <a:r>
              <a:rPr lang="en-US" b="1" dirty="0" err="1"/>
              <a:t>onCreateView</a:t>
            </a:r>
            <a:r>
              <a:rPr lang="en-US" b="1" dirty="0"/>
              <a:t>(…) </a:t>
            </a:r>
            <a:r>
              <a:rPr lang="en-US" dirty="0"/>
              <a:t>and placed the view that this method returns in the spot that the fragment tag was keeping warm.</a:t>
            </a:r>
          </a:p>
        </p:txBody>
      </p:sp>
    </p:spTree>
    <p:extLst>
      <p:ext uri="{BB962C8B-B14F-4D97-AF65-F5344CB8AC3E}">
        <p14:creationId xmlns:p14="http://schemas.microsoft.com/office/powerpoint/2010/main" val="19520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Notice, This Is Different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does this ease cost you? You lose the flexibility and power you get when explicitly working with the </a:t>
            </a:r>
            <a:r>
              <a:rPr lang="en-US" b="1" dirty="0" err="1"/>
              <a:t>FragmentManager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You can override the fragment’s lifecycle methods to respond to events, but you have no control over when these methods are called.</a:t>
            </a:r>
          </a:p>
          <a:p>
            <a:pPr lvl="1"/>
            <a:r>
              <a:rPr lang="en-US" dirty="0"/>
              <a:t>You cannot commit fragment transactions that remove, replace, or detach a layout fragment. You are stuck with what you have when the activity is created.</a:t>
            </a:r>
          </a:p>
          <a:p>
            <a:pPr lvl="1"/>
            <a:r>
              <a:rPr lang="en-US" dirty="0"/>
              <a:t>You cannot attach arguments to a layout fragment. Attaching arguments must be done after the fragment is created and before it is added to the </a:t>
            </a:r>
            <a:r>
              <a:rPr lang="en-US" b="1" dirty="0" err="1"/>
              <a:t>FragmentManager</a:t>
            </a:r>
            <a:r>
              <a:rPr lang="en-US" dirty="0"/>
              <a:t>. </a:t>
            </a:r>
          </a:p>
          <a:p>
            <a:r>
              <a:rPr lang="en-US" dirty="0"/>
              <a:t>With layout fragments, these events all happen out of your reach.</a:t>
            </a:r>
          </a:p>
        </p:txBody>
      </p:sp>
    </p:spTree>
    <p:extLst>
      <p:ext uri="{BB962C8B-B14F-4D97-AF65-F5344CB8AC3E}">
        <p14:creationId xmlns:p14="http://schemas.microsoft.com/office/powerpoint/2010/main" val="108002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Android Media Player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MediaPlayer</a:t>
            </a:r>
            <a:r>
              <a:rPr lang="en-US" dirty="0"/>
              <a:t> class is  used to control playback of audio/video files and streams.</a:t>
            </a:r>
          </a:p>
          <a:p>
            <a:r>
              <a:rPr lang="en-US" dirty="0"/>
              <a:t>Using </a:t>
            </a:r>
            <a:r>
              <a:rPr lang="en-US" dirty="0" err="1"/>
              <a:t>MediaPlayer</a:t>
            </a:r>
            <a:r>
              <a:rPr lang="en-US" dirty="0"/>
              <a:t> class we can control the behavior of player like volume control, whether to repeat the </a:t>
            </a:r>
            <a:r>
              <a:rPr lang="en-US"/>
              <a:t>current track </a:t>
            </a:r>
            <a:r>
              <a:rPr lang="en-US" dirty="0"/>
              <a:t>or not, stop or pause the playback etc.</a:t>
            </a:r>
          </a:p>
          <a:p>
            <a:r>
              <a:rPr lang="en-US" b="1" dirty="0"/>
              <a:t>Steps: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Initialize the Media Player with media to play.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Prepare the Media Player for playback.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Start the playback.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Pause or stop the playback prior to its completing.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Playback complete.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99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Android Media Player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play a media resource you need to create a new </a:t>
            </a:r>
            <a:r>
              <a:rPr lang="en-US" dirty="0" err="1"/>
              <a:t>MediaPlayer</a:t>
            </a:r>
            <a:r>
              <a:rPr lang="en-US" dirty="0"/>
              <a:t> object, initialize it with a media</a:t>
            </a:r>
            <a:br>
              <a:rPr lang="en-US" dirty="0"/>
            </a:br>
            <a:r>
              <a:rPr lang="en-US" dirty="0"/>
              <a:t>source, and prepare it for playback.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When you have finished playing , call the release method on your Media Player object to free the resources associated with the </a:t>
            </a:r>
            <a:r>
              <a:rPr lang="en-US" dirty="0" err="1"/>
              <a:t>MediaPlayer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mediaPlayer.release</a:t>
            </a:r>
            <a:r>
              <a:rPr lang="en-US" b="1" dirty="0"/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77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Audio Playback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Create a new class in the </a:t>
            </a:r>
            <a:r>
              <a:rPr lang="en-US" dirty="0" err="1"/>
              <a:t>com.bignerdranch.android.hellomoon</a:t>
            </a:r>
            <a:r>
              <a:rPr lang="en-US" dirty="0"/>
              <a:t> package named</a:t>
            </a:r>
          </a:p>
          <a:p>
            <a:r>
              <a:rPr lang="en-US" b="1" dirty="0" err="1"/>
              <a:t>AudioPlayer</a:t>
            </a:r>
            <a:r>
              <a:rPr lang="en-US" dirty="0"/>
              <a:t>. Leave its superclass as </a:t>
            </a:r>
            <a:r>
              <a:rPr lang="en-US" b="1" dirty="0" err="1"/>
              <a:t>java.lang.Object</a:t>
            </a:r>
            <a:r>
              <a:rPr lang="en-US" dirty="0"/>
              <a:t>.</a:t>
            </a:r>
          </a:p>
          <a:p>
            <a:r>
              <a:rPr lang="en-US" dirty="0"/>
              <a:t>In </a:t>
            </a:r>
            <a:r>
              <a:rPr lang="en-US" dirty="0" err="1"/>
              <a:t>AudioPlayer.java</a:t>
            </a:r>
            <a:r>
              <a:rPr lang="en-US" dirty="0"/>
              <a:t>, add a member variable to hold an instance of </a:t>
            </a:r>
            <a:r>
              <a:rPr lang="en-US" b="1" dirty="0" err="1"/>
              <a:t>MediaPlayer</a:t>
            </a:r>
            <a:r>
              <a:rPr lang="en-US" b="1" dirty="0"/>
              <a:t> </a:t>
            </a:r>
            <a:r>
              <a:rPr lang="en-US" dirty="0"/>
              <a:t>and methods to stop and play this instance.</a:t>
            </a:r>
          </a:p>
          <a:p>
            <a:r>
              <a:rPr lang="en-US" b="1" dirty="0"/>
              <a:t>See Listing 13.6 Simple playback code using </a:t>
            </a:r>
            <a:r>
              <a:rPr lang="en-US" b="1" dirty="0" err="1"/>
              <a:t>MediaPlayer</a:t>
            </a:r>
            <a:r>
              <a:rPr lang="en-US" b="1" dirty="0"/>
              <a:t> (</a:t>
            </a:r>
            <a:r>
              <a:rPr lang="en-US" b="1" dirty="0" err="1"/>
              <a:t>AudioPlayer.java</a:t>
            </a:r>
            <a:r>
              <a:rPr lang="en-US" b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9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cover?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This app will play a historical audio file using the </a:t>
            </a:r>
            <a:r>
              <a:rPr lang="en-US" b="1" dirty="0" err="1"/>
              <a:t>MediaPlayer</a:t>
            </a:r>
            <a:r>
              <a:rPr lang="en-US" b="1" dirty="0"/>
              <a:t> </a:t>
            </a:r>
            <a:r>
              <a:rPr lang="en-US" dirty="0"/>
              <a:t>class.</a:t>
            </a:r>
          </a:p>
          <a:p>
            <a:r>
              <a:rPr lang="en-US" b="1" dirty="0" err="1"/>
              <a:t>MediaPlayer</a:t>
            </a:r>
            <a:r>
              <a:rPr lang="en-US" b="1" dirty="0"/>
              <a:t> </a:t>
            </a:r>
            <a:r>
              <a:rPr lang="en-US" dirty="0"/>
              <a:t>is the Android class for audio and video playback. It can play media from different sources (like a local file or streamed from the Internet) and in many different formats </a:t>
            </a:r>
          </a:p>
          <a:p>
            <a:r>
              <a:rPr lang="en-US" dirty="0"/>
              <a:t>(like WAV,MP3, </a:t>
            </a:r>
            <a:r>
              <a:rPr lang="en-US" dirty="0" err="1"/>
              <a:t>Ogg</a:t>
            </a:r>
            <a:r>
              <a:rPr lang="en-US" dirty="0"/>
              <a:t> </a:t>
            </a:r>
            <a:r>
              <a:rPr lang="en-US" dirty="0" err="1"/>
              <a:t>Vorbis</a:t>
            </a:r>
            <a:r>
              <a:rPr lang="en-US" dirty="0"/>
              <a:t>, MPEG-4, and 3GPP).</a:t>
            </a:r>
          </a:p>
        </p:txBody>
      </p:sp>
      <p:pic>
        <p:nvPicPr>
          <p:cNvPr id="6" name="Content Placeholder 5" descr="Screen Shot 2014-03-15 at 11.52.40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39" r="-22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6980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Audio Playback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 the </a:t>
            </a:r>
            <a:r>
              <a:rPr lang="en-US" b="1" dirty="0"/>
              <a:t>play(Context) </a:t>
            </a:r>
            <a:r>
              <a:rPr lang="en-US" dirty="0"/>
              <a:t>method, you call </a:t>
            </a:r>
            <a:r>
              <a:rPr lang="en-US" b="1" dirty="0" err="1"/>
              <a:t>MediaPlayer.create</a:t>
            </a:r>
            <a:r>
              <a:rPr lang="en-US" b="1" dirty="0"/>
              <a:t>(Context, </a:t>
            </a:r>
            <a:r>
              <a:rPr lang="en-US" b="1" dirty="0" err="1"/>
              <a:t>int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b="1" dirty="0" err="1"/>
              <a:t>MediaPlayer</a:t>
            </a:r>
            <a:r>
              <a:rPr lang="en-US" b="1" dirty="0"/>
              <a:t> </a:t>
            </a:r>
            <a:r>
              <a:rPr lang="en-US" dirty="0"/>
              <a:t>needs the </a:t>
            </a:r>
            <a:r>
              <a:rPr lang="en-US" b="1" dirty="0"/>
              <a:t>Context </a:t>
            </a:r>
            <a:r>
              <a:rPr lang="en-US" dirty="0"/>
              <a:t>to make sense of the audio file’s resource ID. (There are other </a:t>
            </a:r>
            <a:r>
              <a:rPr lang="en-US" b="1" dirty="0" err="1"/>
              <a:t>MediaPlayer.create</a:t>
            </a:r>
            <a:r>
              <a:rPr lang="en-US" b="1" dirty="0"/>
              <a:t>(…) </a:t>
            </a:r>
            <a:r>
              <a:rPr lang="en-US" dirty="0"/>
              <a:t>methods to use if you are getting audio from somewhere else, like the Internet or a local URI.)</a:t>
            </a:r>
          </a:p>
          <a:p>
            <a:r>
              <a:rPr lang="en-US" dirty="0">
                <a:effectLst/>
              </a:rPr>
              <a:t>A resource identifier</a:t>
            </a:r>
          </a:p>
          <a:p>
            <a:r>
              <a:rPr lang="en-US" dirty="0">
                <a:effectLst/>
              </a:rPr>
              <a:t>A URI to a local file using the file </a:t>
            </a:r>
          </a:p>
          <a:p>
            <a:r>
              <a:rPr lang="en-US" dirty="0">
                <a:effectLst/>
              </a:rPr>
              <a:t>A URI to an online audio resource as a URL </a:t>
            </a:r>
          </a:p>
          <a:p>
            <a:r>
              <a:rPr lang="en-US" dirty="0">
                <a:effectLst/>
              </a:rPr>
              <a:t>A URI to a local Content Provider row</a:t>
            </a:r>
          </a:p>
          <a:p>
            <a:pPr lvl="1"/>
            <a:r>
              <a:rPr lang="en-US" dirty="0" err="1"/>
              <a:t>MediaPlayer</a:t>
            </a:r>
            <a:r>
              <a:rPr lang="en-US" dirty="0"/>
              <a:t> </a:t>
            </a:r>
            <a:r>
              <a:rPr lang="en-US" dirty="0" err="1"/>
              <a:t>filePlayer</a:t>
            </a:r>
            <a:r>
              <a:rPr lang="en-US" dirty="0"/>
              <a:t> = </a:t>
            </a:r>
            <a:r>
              <a:rPr lang="en-US" dirty="0" err="1"/>
              <a:t>MediaPlayer.create</a:t>
            </a:r>
            <a:r>
              <a:rPr lang="en-US" dirty="0"/>
              <a:t>(</a:t>
            </a:r>
            <a:r>
              <a:rPr lang="en-US" dirty="0" err="1"/>
              <a:t>appContext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Uri.parse</a:t>
            </a:r>
            <a:r>
              <a:rPr lang="en-US" dirty="0"/>
              <a:t>("file:///</a:t>
            </a:r>
            <a:r>
              <a:rPr lang="en-US" dirty="0" err="1"/>
              <a:t>sdcard</a:t>
            </a:r>
            <a:r>
              <a:rPr lang="en-US" dirty="0"/>
              <a:t>/localfile.mp3"));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MediaPlayer</a:t>
            </a:r>
            <a:r>
              <a:rPr lang="en-US" dirty="0"/>
              <a:t> </a:t>
            </a:r>
            <a:r>
              <a:rPr lang="en-US" dirty="0" err="1"/>
              <a:t>urlPlayer</a:t>
            </a:r>
            <a:r>
              <a:rPr lang="en-US" dirty="0"/>
              <a:t> = </a:t>
            </a:r>
            <a:r>
              <a:rPr lang="en-US" dirty="0" err="1"/>
              <a:t>MediaPlayer.create</a:t>
            </a:r>
            <a:r>
              <a:rPr lang="en-US" dirty="0"/>
              <a:t>(</a:t>
            </a:r>
            <a:r>
              <a:rPr lang="en-US" dirty="0" err="1"/>
              <a:t>appContext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Uri.parse</a:t>
            </a:r>
            <a:r>
              <a:rPr lang="en-US" dirty="0"/>
              <a:t>("http://</a:t>
            </a:r>
            <a:r>
              <a:rPr lang="en-US" dirty="0" err="1"/>
              <a:t>site.com</a:t>
            </a:r>
            <a:r>
              <a:rPr lang="en-US" dirty="0"/>
              <a:t>/audio/audio.mp3"));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MediaPlayer</a:t>
            </a:r>
            <a:r>
              <a:rPr lang="en-US" dirty="0"/>
              <a:t> </a:t>
            </a:r>
            <a:r>
              <a:rPr lang="en-US" dirty="0" err="1"/>
              <a:t>contentPlayer</a:t>
            </a:r>
            <a:r>
              <a:rPr lang="en-US" dirty="0"/>
              <a:t> = </a:t>
            </a:r>
            <a:r>
              <a:rPr lang="en-US" dirty="0" err="1"/>
              <a:t>MediaPlayer.create</a:t>
            </a:r>
            <a:r>
              <a:rPr lang="en-US" dirty="0"/>
              <a:t>(</a:t>
            </a:r>
            <a:r>
              <a:rPr lang="en-US" dirty="0" err="1"/>
              <a:t>appContext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Settings.System.DEFAULT_RINGTONE_URI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(ignore this for now)</a:t>
            </a:r>
          </a:p>
        </p:txBody>
      </p:sp>
    </p:spTree>
    <p:extLst>
      <p:ext uri="{BB962C8B-B14F-4D97-AF65-F5344CB8AC3E}">
        <p14:creationId xmlns:p14="http://schemas.microsoft.com/office/powerpoint/2010/main" val="1778527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Playback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Skip for a particular time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mediaPlayerObject.start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= </a:t>
            </a:r>
            <a:r>
              <a:rPr lang="en-US" dirty="0" err="1"/>
              <a:t>mediaPlayerObject.getCurrentPosition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 duration = </a:t>
            </a:r>
            <a:r>
              <a:rPr lang="en-US" dirty="0" err="1"/>
              <a:t>mediaPlayerObject.getDuration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mediaPlayerObject.seekTo</a:t>
            </a:r>
            <a:r>
              <a:rPr lang="en-US" dirty="0"/>
              <a:t>(</a:t>
            </a:r>
            <a:r>
              <a:rPr lang="en-US" dirty="0" err="1"/>
              <a:t>pos</a:t>
            </a:r>
            <a:r>
              <a:rPr lang="en-US" dirty="0"/>
              <a:t> + (duration-</a:t>
            </a:r>
            <a:r>
              <a:rPr lang="en-US" dirty="0" err="1"/>
              <a:t>pos</a:t>
            </a:r>
            <a:r>
              <a:rPr lang="en-US" dirty="0"/>
              <a:t>)/10);</a:t>
            </a:r>
          </a:p>
        </p:txBody>
      </p:sp>
    </p:spTree>
    <p:extLst>
      <p:ext uri="{BB962C8B-B14F-4D97-AF65-F5344CB8AC3E}">
        <p14:creationId xmlns:p14="http://schemas.microsoft.com/office/powerpoint/2010/main" val="721929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Repeating Audio Playback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the </a:t>
            </a:r>
            <a:r>
              <a:rPr lang="en-US" dirty="0" err="1"/>
              <a:t>isLooping</a:t>
            </a:r>
            <a:r>
              <a:rPr lang="en-US" dirty="0"/>
              <a:t> and </a:t>
            </a:r>
            <a:r>
              <a:rPr lang="en-US" dirty="0" err="1"/>
              <a:t>setLooping</a:t>
            </a:r>
            <a:r>
              <a:rPr lang="en-US" dirty="0"/>
              <a:t> methods to specify if the media being played should repeat or loop when it completes.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(!</a:t>
            </a:r>
            <a:r>
              <a:rPr lang="en-US" dirty="0" err="1"/>
              <a:t>mediaPlayer.isLooping</a:t>
            </a:r>
            <a:r>
              <a:rPr lang="en-US" dirty="0"/>
              <a:t>())</a:t>
            </a:r>
            <a:br>
              <a:rPr lang="en-US" dirty="0"/>
            </a:br>
            <a:r>
              <a:rPr lang="en-US" dirty="0" err="1"/>
              <a:t>mediaPlayer.setLooping</a:t>
            </a:r>
            <a:r>
              <a:rPr lang="en-US" dirty="0"/>
              <a:t>(true);</a:t>
            </a:r>
          </a:p>
        </p:txBody>
      </p:sp>
    </p:spTree>
    <p:extLst>
      <p:ext uri="{BB962C8B-B14F-4D97-AF65-F5344CB8AC3E}">
        <p14:creationId xmlns:p14="http://schemas.microsoft.com/office/powerpoint/2010/main" val="906254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can also  control the volume for each channel during playback using the </a:t>
            </a:r>
            <a:r>
              <a:rPr lang="en-US" dirty="0" err="1"/>
              <a:t>setVolume</a:t>
            </a:r>
            <a:r>
              <a:rPr lang="en-US" dirty="0"/>
              <a:t> method.</a:t>
            </a:r>
          </a:p>
          <a:p>
            <a:r>
              <a:rPr lang="en-US" dirty="0"/>
              <a:t> </a:t>
            </a:r>
            <a:r>
              <a:rPr lang="en-US" dirty="0" err="1"/>
              <a:t>MediaPlayer’s</a:t>
            </a:r>
            <a:r>
              <a:rPr lang="en-US" dirty="0"/>
              <a:t> basic set Volume is poor – I </a:t>
            </a:r>
            <a:r>
              <a:rPr lang="en-US" dirty="0" err="1"/>
              <a:t>googled</a:t>
            </a:r>
            <a:r>
              <a:rPr lang="en-US" dirty="0"/>
              <a:t> and found the following: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private final static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MAX_VOLUME = 100; ... ... final float volume = (float) (1 - (</a:t>
            </a:r>
            <a:r>
              <a:rPr lang="en-US" dirty="0" err="1">
                <a:latin typeface="Courier"/>
                <a:cs typeface="Courier"/>
              </a:rPr>
              <a:t>Math.log</a:t>
            </a:r>
            <a:r>
              <a:rPr lang="en-US" dirty="0">
                <a:latin typeface="Courier"/>
                <a:cs typeface="Courier"/>
              </a:rPr>
              <a:t>(MAX_VOLUME - </a:t>
            </a:r>
            <a:r>
              <a:rPr lang="en-US" dirty="0" err="1">
                <a:latin typeface="Courier"/>
                <a:cs typeface="Courier"/>
              </a:rPr>
              <a:t>soundVolume</a:t>
            </a:r>
            <a:r>
              <a:rPr lang="en-US" dirty="0">
                <a:latin typeface="Courier"/>
                <a:cs typeface="Courier"/>
              </a:rPr>
              <a:t>) / </a:t>
            </a:r>
            <a:r>
              <a:rPr lang="en-US" dirty="0" err="1">
                <a:latin typeface="Courier"/>
                <a:cs typeface="Courier"/>
              </a:rPr>
              <a:t>Math.log</a:t>
            </a:r>
            <a:r>
              <a:rPr lang="en-US" dirty="0">
                <a:latin typeface="Courier"/>
                <a:cs typeface="Courier"/>
              </a:rPr>
              <a:t>(MAX_VOLUME))); </a:t>
            </a:r>
            <a:r>
              <a:rPr lang="en-US" dirty="0" err="1">
                <a:latin typeface="Courier"/>
                <a:cs typeface="Courier"/>
              </a:rPr>
              <a:t>mediaPlayer.setVolume</a:t>
            </a:r>
            <a:r>
              <a:rPr lang="en-US" dirty="0">
                <a:latin typeface="Courier"/>
                <a:cs typeface="Courier"/>
              </a:rPr>
              <a:t>(volume, volume);</a:t>
            </a:r>
            <a:br>
              <a:rPr lang="en-US" dirty="0">
                <a:latin typeface="Courier"/>
                <a:cs typeface="Courier"/>
              </a:rPr>
            </a:b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7914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Playback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the </a:t>
            </a:r>
            <a:r>
              <a:rPr lang="en-US" b="1" dirty="0"/>
              <a:t>play(Context) </a:t>
            </a:r>
            <a:r>
              <a:rPr lang="en-US" dirty="0"/>
              <a:t>method, you call </a:t>
            </a:r>
            <a:r>
              <a:rPr lang="en-US" b="1" dirty="0" err="1"/>
              <a:t>MediaPlayer.create</a:t>
            </a:r>
            <a:r>
              <a:rPr lang="en-US" b="1" dirty="0"/>
              <a:t>(Context, </a:t>
            </a:r>
            <a:r>
              <a:rPr lang="en-US" b="1" dirty="0" err="1"/>
              <a:t>int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b="1" dirty="0" err="1"/>
              <a:t>MediaPlayer</a:t>
            </a:r>
            <a:r>
              <a:rPr lang="en-US" b="1" dirty="0"/>
              <a:t> </a:t>
            </a:r>
            <a:r>
              <a:rPr lang="en-US" dirty="0"/>
              <a:t>needs the </a:t>
            </a:r>
            <a:r>
              <a:rPr lang="en-US" b="1" dirty="0"/>
              <a:t>Context </a:t>
            </a:r>
            <a:r>
              <a:rPr lang="en-US" dirty="0"/>
              <a:t>to make sense of the audio file’s resource ID. (There are other</a:t>
            </a:r>
          </a:p>
          <a:p>
            <a:r>
              <a:rPr lang="en-US" b="1" dirty="0" err="1"/>
              <a:t>MediaPlayer.create</a:t>
            </a:r>
            <a:r>
              <a:rPr lang="en-US" b="1" dirty="0"/>
              <a:t>(…) </a:t>
            </a:r>
            <a:r>
              <a:rPr lang="en-US" dirty="0"/>
              <a:t>methods to use if you are getting audio from somewhere else, like the Internet or a local URI.)</a:t>
            </a:r>
          </a:p>
          <a:p>
            <a:r>
              <a:rPr lang="en-US" dirty="0"/>
              <a:t>In </a:t>
            </a:r>
            <a:r>
              <a:rPr lang="en-US" b="1" dirty="0" err="1"/>
              <a:t>AudioPlayer.stop</a:t>
            </a:r>
            <a:r>
              <a:rPr lang="en-US" b="1" dirty="0"/>
              <a:t>()</a:t>
            </a:r>
            <a:r>
              <a:rPr lang="en-US" dirty="0"/>
              <a:t>, you release the </a:t>
            </a:r>
            <a:r>
              <a:rPr lang="en-US" b="1" dirty="0" err="1"/>
              <a:t>MediaPlayer</a:t>
            </a:r>
            <a:r>
              <a:rPr lang="en-US" b="1" dirty="0"/>
              <a:t> </a:t>
            </a:r>
            <a:r>
              <a:rPr lang="en-US" dirty="0"/>
              <a:t>and set </a:t>
            </a:r>
            <a:r>
              <a:rPr lang="en-US" dirty="0" err="1"/>
              <a:t>mPlayer</a:t>
            </a:r>
            <a:r>
              <a:rPr lang="en-US" dirty="0"/>
              <a:t> to null. Calling </a:t>
            </a:r>
            <a:r>
              <a:rPr lang="en-US" b="1" dirty="0" err="1"/>
              <a:t>MediaPlayer.release</a:t>
            </a:r>
            <a:r>
              <a:rPr lang="en-US" b="1" dirty="0"/>
              <a:t>() </a:t>
            </a:r>
            <a:r>
              <a:rPr lang="en-US" dirty="0"/>
              <a:t>destroys the instance.</a:t>
            </a:r>
          </a:p>
        </p:txBody>
      </p:sp>
    </p:spTree>
    <p:extLst>
      <p:ext uri="{BB962C8B-B14F-4D97-AF65-F5344CB8AC3E}">
        <p14:creationId xmlns:p14="http://schemas.microsoft.com/office/powerpoint/2010/main" val="3933650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72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Destruction is an aggressive interpretation of “stop,” but there is good reason to be aggressive.</a:t>
            </a:r>
          </a:p>
          <a:p>
            <a:r>
              <a:rPr lang="en-US" sz="2400" b="1" dirty="0" err="1"/>
              <a:t>MediaPlayer</a:t>
            </a:r>
            <a:r>
              <a:rPr lang="en-US" sz="2400" b="1" dirty="0"/>
              <a:t> </a:t>
            </a:r>
            <a:r>
              <a:rPr lang="en-US" sz="2400" dirty="0"/>
              <a:t>will hold on to the audio decoder hardware and other system resources until you call </a:t>
            </a:r>
            <a:r>
              <a:rPr lang="en-US" sz="2400" b="1" dirty="0"/>
              <a:t>release()</a:t>
            </a:r>
            <a:r>
              <a:rPr lang="en-US" sz="2400" dirty="0"/>
              <a:t>. </a:t>
            </a:r>
          </a:p>
          <a:p>
            <a:r>
              <a:rPr lang="en-US" sz="2400" dirty="0"/>
              <a:t>These resources are shared across all apps. </a:t>
            </a:r>
          </a:p>
          <a:p>
            <a:r>
              <a:rPr lang="en-US" sz="2400" dirty="0"/>
              <a:t>The </a:t>
            </a:r>
            <a:r>
              <a:rPr lang="en-US" sz="2400" b="1" dirty="0" err="1"/>
              <a:t>MediaPlayer</a:t>
            </a:r>
            <a:r>
              <a:rPr lang="en-US" sz="2400" b="1" dirty="0"/>
              <a:t> </a:t>
            </a:r>
            <a:r>
              <a:rPr lang="en-US" sz="2400" dirty="0"/>
              <a:t>class includes a </a:t>
            </a:r>
            <a:r>
              <a:rPr lang="en-US" sz="2400" b="1" dirty="0"/>
              <a:t>stop() </a:t>
            </a:r>
            <a:r>
              <a:rPr lang="en-US" sz="2400" dirty="0"/>
              <a:t>method. It puts your </a:t>
            </a:r>
            <a:r>
              <a:rPr lang="en-US" sz="2400" b="1" dirty="0" err="1"/>
              <a:t>MediaPlayer</a:t>
            </a:r>
            <a:r>
              <a:rPr lang="en-US" sz="2400" b="1" dirty="0"/>
              <a:t> </a:t>
            </a:r>
            <a:r>
              <a:rPr lang="en-US" sz="2400" dirty="0"/>
              <a:t>instance in a stopped state, from which it can</a:t>
            </a:r>
          </a:p>
          <a:p>
            <a:r>
              <a:rPr lang="en-US" sz="2400" dirty="0"/>
              <a:t>eventually be restarted. </a:t>
            </a:r>
          </a:p>
          <a:p>
            <a:pPr lvl="1"/>
            <a:r>
              <a:rPr lang="en-US" sz="2400" dirty="0"/>
              <a:t>However, in simple audio playback, it is better citizenship to destroy the instance with </a:t>
            </a:r>
            <a:r>
              <a:rPr lang="en-US" sz="2400" b="1" dirty="0"/>
              <a:t>release() </a:t>
            </a:r>
            <a:r>
              <a:rPr lang="en-US" sz="2400" dirty="0"/>
              <a:t>and then recreate it later.</a:t>
            </a:r>
          </a:p>
          <a:p>
            <a:r>
              <a:rPr lang="en-US" sz="2400" dirty="0"/>
              <a:t>So here is a simple rule: keep exactly one </a:t>
            </a:r>
            <a:r>
              <a:rPr lang="en-US" sz="2400" b="1" dirty="0" err="1"/>
              <a:t>MediaPlayer</a:t>
            </a:r>
            <a:r>
              <a:rPr lang="en-US" sz="2400" b="1" dirty="0"/>
              <a:t> </a:t>
            </a:r>
            <a:r>
              <a:rPr lang="en-US" sz="2400" dirty="0"/>
              <a:t>around and keep it around only as long as it is playing something.</a:t>
            </a:r>
          </a:p>
        </p:txBody>
      </p:sp>
    </p:spTree>
    <p:extLst>
      <p:ext uri="{BB962C8B-B14F-4D97-AF65-F5344CB8AC3E}">
        <p14:creationId xmlns:p14="http://schemas.microsoft.com/office/powerpoint/2010/main" val="2586607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Releasing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Calling </a:t>
            </a:r>
            <a:r>
              <a:rPr lang="en-US" b="1" dirty="0"/>
              <a:t>stop() </a:t>
            </a:r>
            <a:r>
              <a:rPr lang="en-US" dirty="0"/>
              <a:t>at the beginning of </a:t>
            </a:r>
            <a:r>
              <a:rPr lang="en-US" b="1" dirty="0"/>
              <a:t>play(Context) </a:t>
            </a:r>
            <a:r>
              <a:rPr lang="en-US" dirty="0"/>
              <a:t>prevents the creation of multiple instances of </a:t>
            </a:r>
            <a:r>
              <a:rPr lang="en-US" b="1" dirty="0" err="1"/>
              <a:t>MediaPlayer</a:t>
            </a:r>
            <a:r>
              <a:rPr lang="en-US" b="1" dirty="0"/>
              <a:t> </a:t>
            </a:r>
            <a:r>
              <a:rPr lang="en-US" dirty="0"/>
              <a:t>if the user clicks the Play button twice. </a:t>
            </a:r>
          </a:p>
          <a:p>
            <a:r>
              <a:rPr lang="en-US" dirty="0"/>
              <a:t>Calling </a:t>
            </a:r>
            <a:r>
              <a:rPr lang="en-US" b="1" dirty="0"/>
              <a:t>stop() </a:t>
            </a:r>
            <a:r>
              <a:rPr lang="en-US" dirty="0"/>
              <a:t>when the file has finished playing releases your hold on the </a:t>
            </a:r>
            <a:r>
              <a:rPr lang="en-US" b="1" dirty="0" err="1"/>
              <a:t>MediaPlayer</a:t>
            </a:r>
            <a:r>
              <a:rPr lang="en-US" b="1" dirty="0"/>
              <a:t> </a:t>
            </a:r>
            <a:r>
              <a:rPr lang="en-US" dirty="0"/>
              <a:t>instance as soon as you no longer need it.</a:t>
            </a:r>
          </a:p>
          <a:p>
            <a:r>
              <a:rPr lang="en-US" dirty="0"/>
              <a:t>You also need to call </a:t>
            </a:r>
            <a:r>
              <a:rPr lang="en-US" b="1" dirty="0" err="1"/>
              <a:t>AudioPlayer.stop</a:t>
            </a:r>
            <a:r>
              <a:rPr lang="en-US" b="1" dirty="0"/>
              <a:t>() </a:t>
            </a:r>
            <a:r>
              <a:rPr lang="en-US" dirty="0"/>
              <a:t>in </a:t>
            </a:r>
            <a:r>
              <a:rPr lang="en-US" b="1" dirty="0" err="1"/>
              <a:t>HelloMoonFragment</a:t>
            </a:r>
            <a:r>
              <a:rPr lang="en-US" b="1" dirty="0"/>
              <a:t> </a:t>
            </a:r>
            <a:r>
              <a:rPr lang="en-US" dirty="0"/>
              <a:t>to prevent the </a:t>
            </a:r>
            <a:r>
              <a:rPr lang="en-US" b="1" dirty="0" err="1"/>
              <a:t>MediaPlayer</a:t>
            </a:r>
            <a:r>
              <a:rPr lang="en-US" b="1" dirty="0"/>
              <a:t> </a:t>
            </a:r>
            <a:r>
              <a:rPr lang="en-US" dirty="0"/>
              <a:t>from continuing playback after the fragment has been destroyed.</a:t>
            </a:r>
          </a:p>
          <a:p>
            <a:r>
              <a:rPr lang="en-US" dirty="0"/>
              <a:t> In </a:t>
            </a:r>
            <a:r>
              <a:rPr lang="en-US" b="1" dirty="0" err="1"/>
              <a:t>HelloMoonFragment</a:t>
            </a:r>
            <a:r>
              <a:rPr lang="en-US" dirty="0"/>
              <a:t>, override </a:t>
            </a:r>
            <a:r>
              <a:rPr lang="en-US" b="1" dirty="0" err="1"/>
              <a:t>onDestroy</a:t>
            </a:r>
            <a:r>
              <a:rPr lang="en-US" b="1" dirty="0"/>
              <a:t>() </a:t>
            </a:r>
            <a:r>
              <a:rPr lang="en-US" dirty="0"/>
              <a:t>to call </a:t>
            </a:r>
            <a:r>
              <a:rPr lang="en-US" b="1" dirty="0" err="1"/>
              <a:t>AudioPlayer.stop</a:t>
            </a:r>
            <a:r>
              <a:rPr lang="en-US" b="1" dirty="0"/>
              <a:t>()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162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Wiring buttons to play and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to </a:t>
            </a:r>
            <a:r>
              <a:rPr lang="en-US" dirty="0" err="1"/>
              <a:t>HelloMoonFragment.java</a:t>
            </a:r>
            <a:r>
              <a:rPr lang="en-US" dirty="0"/>
              <a:t> and play some audio. </a:t>
            </a:r>
          </a:p>
          <a:p>
            <a:r>
              <a:rPr lang="en-US" dirty="0"/>
              <a:t>Create an instance of your </a:t>
            </a:r>
            <a:r>
              <a:rPr lang="en-US" b="1" dirty="0" err="1"/>
              <a:t>AudioPlayer</a:t>
            </a:r>
            <a:r>
              <a:rPr lang="en-US" b="1" dirty="0"/>
              <a:t> </a:t>
            </a:r>
            <a:r>
              <a:rPr lang="en-US" dirty="0"/>
              <a:t>class and then set listeners on the buttons to play and stop.</a:t>
            </a:r>
          </a:p>
          <a:p>
            <a:r>
              <a:rPr lang="en-US" b="1" dirty="0"/>
              <a:t>See Listing 13.9 Hook up Play button (</a:t>
            </a:r>
            <a:r>
              <a:rPr lang="en-US" b="1" dirty="0" err="1"/>
              <a:t>HelloMoonFragment.java</a:t>
            </a:r>
            <a:r>
              <a:rPr lang="en-US" b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4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Challenge: Pausing Audio Playback</a:t>
            </a:r>
          </a:p>
          <a:p>
            <a:r>
              <a:rPr lang="en-US" dirty="0"/>
              <a:t>Give users the option to pause the audio playback. Head to the reference for the </a:t>
            </a:r>
            <a:r>
              <a:rPr lang="en-US" b="1" dirty="0" err="1"/>
              <a:t>MediaPlayer</a:t>
            </a:r>
            <a:r>
              <a:rPr lang="en-US" b="1" dirty="0"/>
              <a:t> </a:t>
            </a:r>
            <a:r>
              <a:rPr lang="en-US" dirty="0"/>
              <a:t>class to find the methods you will need to implement pausing.</a:t>
            </a:r>
          </a:p>
        </p:txBody>
      </p:sp>
    </p:spTree>
    <p:extLst>
      <p:ext uri="{BB962C8B-B14F-4D97-AF65-F5344CB8AC3E}">
        <p14:creationId xmlns:p14="http://schemas.microsoft.com/office/powerpoint/2010/main" val="4101009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</a:t>
            </a:r>
          </a:p>
        </p:txBody>
      </p:sp>
      <p:pic>
        <p:nvPicPr>
          <p:cNvPr id="5" name="Content Placeholder 4" descr="Screen Shot 2014-03-16 at 11.35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6" r="-29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660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Project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holo</a:t>
            </a:r>
            <a:r>
              <a:rPr lang="en-US" dirty="0"/>
              <a:t> dark theme</a:t>
            </a:r>
          </a:p>
          <a:p>
            <a:r>
              <a:rPr lang="en-US" dirty="0"/>
              <a:t>Click Next. This app will not have a custom launcher icon. It will use the blank activity template.</a:t>
            </a:r>
          </a:p>
          <a:p>
            <a:r>
              <a:rPr lang="en-US" dirty="0"/>
              <a:t>Have the template create an activity named </a:t>
            </a:r>
            <a:r>
              <a:rPr lang="en-US" b="1" dirty="0" err="1"/>
              <a:t>HelloMoonActivity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029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92BA-7937-5D45-948C-8AC0371E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Publish App on Google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DD2BF-FDA8-2440-86CC-DA8E305F0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Sign up for a Google developer account</a:t>
            </a:r>
          </a:p>
          <a:p>
            <a:r>
              <a:rPr lang="en-US" dirty="0">
                <a:hlinkClick r:id="rId2"/>
              </a:rPr>
              <a:t>https://play.google.com</a:t>
            </a:r>
            <a:r>
              <a:rPr lang="en-US" dirty="0"/>
              <a:t>  Cost $25 (one time fee)</a:t>
            </a:r>
          </a:p>
        </p:txBody>
      </p:sp>
    </p:spTree>
    <p:extLst>
      <p:ext uri="{BB962C8B-B14F-4D97-AF65-F5344CB8AC3E}">
        <p14:creationId xmlns:p14="http://schemas.microsoft.com/office/powerpoint/2010/main" val="597208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7504-8682-D940-A778-F7024F9A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Play.google.com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C3C022-F482-E24F-86FB-660793B71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515" y="1600200"/>
            <a:ext cx="7462969" cy="4525963"/>
          </a:xfrm>
        </p:spPr>
      </p:pic>
    </p:spTree>
    <p:extLst>
      <p:ext uri="{BB962C8B-B14F-4D97-AF65-F5344CB8AC3E}">
        <p14:creationId xmlns:p14="http://schemas.microsoft.com/office/powerpoint/2010/main" val="3363833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E5C3-9017-0643-8972-077FDFBD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Create a merchant account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45E3F5-72BE-824C-AFD3-6813190CB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248" y="1600200"/>
            <a:ext cx="538750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49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F404-1B56-244E-8F18-94F87355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Create an App Entry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81CBB5-BBA9-AC41-9872-559B1D780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826" y="1433122"/>
            <a:ext cx="5753515" cy="46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45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AFF082-FBB0-1B4D-96EF-2C66A8330F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4297" y="498987"/>
            <a:ext cx="8383137" cy="5872316"/>
          </a:xfrm>
        </p:spPr>
      </p:pic>
    </p:spTree>
    <p:extLst>
      <p:ext uri="{BB962C8B-B14F-4D97-AF65-F5344CB8AC3E}">
        <p14:creationId xmlns:p14="http://schemas.microsoft.com/office/powerpoint/2010/main" val="2133063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00B071-097D-1A43-80C1-007B5608E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50" y="0"/>
            <a:ext cx="8667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21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29129-81E8-2340-8141-899050378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8"/>
            <a:ext cx="9144000" cy="68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91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232D3-924B-364C-B8D9-CB0BDA518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021"/>
            <a:ext cx="9144000" cy="567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65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07BBA-3D7F-3F4C-A270-0943FF595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937"/>
            <a:ext cx="9144000" cy="43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2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AD7F8-0C31-614E-8D08-04192A7C1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8530"/>
            <a:ext cx="9144000" cy="23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HelloMoon</a:t>
            </a:r>
            <a:r>
              <a:rPr lang="en-US" dirty="0"/>
              <a:t> requires an image file and an audio file that are available in the solutions file for this book</a:t>
            </a:r>
          </a:p>
          <a:p>
            <a:pPr lvl="1"/>
            <a:r>
              <a:rPr lang="en-US" dirty="0"/>
              <a:t> (http://</a:t>
            </a:r>
            <a:r>
              <a:rPr lang="en-US" dirty="0" err="1"/>
              <a:t>www.bignerdranch.com</a:t>
            </a:r>
            <a:r>
              <a:rPr lang="en-US" dirty="0"/>
              <a:t>/solutions/</a:t>
            </a:r>
            <a:r>
              <a:rPr lang="en-US" dirty="0" err="1"/>
              <a:t>AndroidProgramming.zip</a:t>
            </a:r>
            <a:r>
              <a:rPr lang="en-US" dirty="0"/>
              <a:t>).</a:t>
            </a:r>
          </a:p>
          <a:p>
            <a:r>
              <a:rPr lang="en-US" dirty="0"/>
              <a:t>Within the solutions, find the following files:</a:t>
            </a:r>
          </a:p>
          <a:p>
            <a:r>
              <a:rPr lang="en-US" dirty="0"/>
              <a:t>13_Audio/</a:t>
            </a:r>
            <a:r>
              <a:rPr lang="en-US" dirty="0" err="1"/>
              <a:t>HelloMoon</a:t>
            </a:r>
            <a:r>
              <a:rPr lang="en-US" dirty="0"/>
              <a:t>/res/</a:t>
            </a:r>
            <a:r>
              <a:rPr lang="en-US" dirty="0" err="1"/>
              <a:t>drawable-mdpi</a:t>
            </a:r>
            <a:r>
              <a:rPr lang="en-US" dirty="0"/>
              <a:t>/</a:t>
            </a:r>
            <a:r>
              <a:rPr lang="en-US" dirty="0" err="1"/>
              <a:t>armstrong_on_moon.jpg</a:t>
            </a:r>
            <a:endParaRPr lang="en-US" dirty="0"/>
          </a:p>
          <a:p>
            <a:r>
              <a:rPr lang="en-US" dirty="0"/>
              <a:t>13_Audio/</a:t>
            </a:r>
            <a:r>
              <a:rPr lang="en-US" dirty="0" err="1"/>
              <a:t>HelloMoon</a:t>
            </a:r>
            <a:r>
              <a:rPr lang="en-US" dirty="0"/>
              <a:t>/res/raw/</a:t>
            </a:r>
            <a:r>
              <a:rPr lang="en-US" dirty="0" err="1"/>
              <a:t>one_small_step.wav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4" name="Picture 3" descr="Screen Shot 2014-03-16 at 8.5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04" y="2426564"/>
            <a:ext cx="2750688" cy="22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60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B8D6-E739-5B4F-9BDC-8E22D29D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Generate Singed App Bundle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E4A7B9-40D9-5645-B2BE-C44D1E493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352" y="1600200"/>
            <a:ext cx="6269296" cy="4525963"/>
          </a:xfrm>
        </p:spPr>
      </p:pic>
    </p:spTree>
    <p:extLst>
      <p:ext uri="{BB962C8B-B14F-4D97-AF65-F5344CB8AC3E}">
        <p14:creationId xmlns:p14="http://schemas.microsoft.com/office/powerpoint/2010/main" val="4020767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BB7AA-7350-B04D-A850-2F615AF5B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850900"/>
            <a:ext cx="90297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7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09A00-F0A5-854C-A916-2BA1BA11C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07950"/>
            <a:ext cx="66802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15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AC0DD-2BE3-3C4B-8E4E-F36D07058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2990850"/>
            <a:ext cx="4673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28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A9E8F-8C8C-A24E-A3A7-CEF942741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3099"/>
            <a:ext cx="9144000" cy="22718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25926C-5A25-B24C-A743-20D9C830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Upload your APK</a:t>
            </a:r>
          </a:p>
        </p:txBody>
      </p:sp>
    </p:spTree>
    <p:extLst>
      <p:ext uri="{BB962C8B-B14F-4D97-AF65-F5344CB8AC3E}">
        <p14:creationId xmlns:p14="http://schemas.microsoft.com/office/powerpoint/2010/main" val="34225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Resources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audio file will be placed in the res/raw directory. </a:t>
            </a:r>
          </a:p>
          <a:p>
            <a:r>
              <a:rPr lang="en-US" dirty="0"/>
              <a:t>The raw directory is a catch-all for resources that do not need special handling from Android’s build system.</a:t>
            </a:r>
          </a:p>
          <a:p>
            <a:r>
              <a:rPr lang="en-US" dirty="0"/>
              <a:t>The res/raw directory is not created by default for a project, so you have to add it. </a:t>
            </a:r>
          </a:p>
          <a:p>
            <a:pPr lvl="1"/>
            <a:r>
              <a:rPr lang="en-US" dirty="0"/>
              <a:t>(Right-click the res directory and select New → Folder.) Then copy </a:t>
            </a:r>
            <a:r>
              <a:rPr lang="en-US" dirty="0" err="1"/>
              <a:t>one_small_step.wav</a:t>
            </a:r>
            <a:r>
              <a:rPr lang="en-US" dirty="0"/>
              <a:t> to the new directory.</a:t>
            </a:r>
          </a:p>
          <a:p>
            <a:r>
              <a:rPr lang="en-US" dirty="0"/>
              <a:t>(You can also copy 13_Audio/</a:t>
            </a:r>
            <a:r>
              <a:rPr lang="en-US" dirty="0" err="1"/>
              <a:t>HelloMoon</a:t>
            </a:r>
            <a:r>
              <a:rPr lang="en-US" dirty="0"/>
              <a:t>/res/raw/apollo_17_stroll.mpg into res/raw/. There is information and a challenge at the end of this chapter about playing video that will use this file.)</a:t>
            </a:r>
          </a:p>
        </p:txBody>
      </p:sp>
    </p:spTree>
    <p:extLst>
      <p:ext uri="{BB962C8B-B14F-4D97-AF65-F5344CB8AC3E}">
        <p14:creationId xmlns:p14="http://schemas.microsoft.com/office/powerpoint/2010/main" val="153543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Strings to </a:t>
            </a:r>
            <a:r>
              <a:rPr lang="en-US" dirty="0" err="1"/>
              <a:t>strings.xml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See Listing 13.1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&lt;?xml version="1.0" encoding="utf-8"?&gt;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&lt;resources&gt;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&lt;string name="</a:t>
            </a:r>
            <a:r>
              <a:rPr lang="en-US" dirty="0" err="1">
                <a:latin typeface="Courier"/>
                <a:cs typeface="Courier"/>
              </a:rPr>
              <a:t>app_name</a:t>
            </a:r>
            <a:r>
              <a:rPr lang="en-US" dirty="0">
                <a:latin typeface="Courier"/>
                <a:cs typeface="Courier"/>
              </a:rPr>
              <a:t>"&gt;</a:t>
            </a:r>
            <a:r>
              <a:rPr lang="en-US" dirty="0" err="1">
                <a:latin typeface="Courier"/>
                <a:cs typeface="Courier"/>
              </a:rPr>
              <a:t>HelloMoon</a:t>
            </a:r>
            <a:r>
              <a:rPr lang="en-US" dirty="0">
                <a:latin typeface="Courier"/>
                <a:cs typeface="Courier"/>
              </a:rPr>
              <a:t>&lt;/string&gt;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&lt;string name="</a:t>
            </a:r>
            <a:r>
              <a:rPr lang="en-US" dirty="0" err="1">
                <a:latin typeface="Courier"/>
                <a:cs typeface="Courier"/>
              </a:rPr>
              <a:t>hello_world</a:t>
            </a:r>
            <a:r>
              <a:rPr lang="en-US" dirty="0">
                <a:latin typeface="Courier"/>
                <a:cs typeface="Courier"/>
              </a:rPr>
              <a:t>"&gt;Hello world!&lt;/string&gt;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&lt;string name="</a:t>
            </a:r>
            <a:r>
              <a:rPr lang="en-US" dirty="0" err="1">
                <a:latin typeface="Courier"/>
                <a:cs typeface="Courier"/>
              </a:rPr>
              <a:t>menu_settings</a:t>
            </a:r>
            <a:r>
              <a:rPr lang="en-US" dirty="0">
                <a:latin typeface="Courier"/>
                <a:cs typeface="Courier"/>
              </a:rPr>
              <a:t>"&gt;Settings&lt;/string&gt;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&lt;string name="</a:t>
            </a:r>
            <a:r>
              <a:rPr lang="en-US" b="1" dirty="0" err="1">
                <a:latin typeface="Courier"/>
                <a:cs typeface="Courier"/>
              </a:rPr>
              <a:t>hellomoon_play</a:t>
            </a:r>
            <a:r>
              <a:rPr lang="en-US" b="1" dirty="0">
                <a:latin typeface="Courier"/>
                <a:cs typeface="Courier"/>
              </a:rPr>
              <a:t>"&gt;Play&lt;/string&gt;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&lt;string name="</a:t>
            </a:r>
            <a:r>
              <a:rPr lang="en-US" b="1" dirty="0" err="1">
                <a:latin typeface="Courier"/>
                <a:cs typeface="Courier"/>
              </a:rPr>
              <a:t>hellomoon_stop</a:t>
            </a:r>
            <a:r>
              <a:rPr lang="en-US" b="1" dirty="0">
                <a:latin typeface="Courier"/>
                <a:cs typeface="Courier"/>
              </a:rPr>
              <a:t>"&gt;Stop&lt;/string&gt;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&lt;string name="</a:t>
            </a:r>
            <a:r>
              <a:rPr lang="en-US" b="1" dirty="0" err="1">
                <a:latin typeface="Courier"/>
                <a:cs typeface="Courier"/>
              </a:rPr>
              <a:t>hellomoon_description</a:t>
            </a:r>
            <a:r>
              <a:rPr lang="en-US" b="1" dirty="0">
                <a:latin typeface="Courier"/>
                <a:cs typeface="Courier"/>
              </a:rPr>
              <a:t>"&gt;Neil Armstrong stepping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onto the moon&lt;/string&gt;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&lt;/resources&gt;</a:t>
            </a:r>
          </a:p>
        </p:txBody>
      </p:sp>
    </p:spTree>
    <p:extLst>
      <p:ext uri="{BB962C8B-B14F-4D97-AF65-F5344CB8AC3E}">
        <p14:creationId xmlns:p14="http://schemas.microsoft.com/office/powerpoint/2010/main" val="100298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HelloMoon</a:t>
            </a:r>
            <a:r>
              <a:rPr lang="en-US" dirty="0"/>
              <a:t> MVC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HelloMoon</a:t>
            </a:r>
            <a:r>
              <a:rPr lang="en-US" dirty="0"/>
              <a:t> will have one activity, </a:t>
            </a:r>
            <a:r>
              <a:rPr lang="en-US" b="1" dirty="0" err="1"/>
              <a:t>HelloMoonActivity</a:t>
            </a:r>
            <a:r>
              <a:rPr lang="en-US" dirty="0"/>
              <a:t>, that hosts a </a:t>
            </a:r>
            <a:r>
              <a:rPr lang="en-US" b="1" dirty="0" err="1"/>
              <a:t>HelloMoonFragment</a:t>
            </a:r>
            <a:r>
              <a:rPr lang="en-US" dirty="0"/>
              <a:t>.</a:t>
            </a:r>
          </a:p>
          <a:p>
            <a:r>
              <a:rPr lang="en-US" b="1" dirty="0" err="1"/>
              <a:t>AudioPlayer</a:t>
            </a:r>
            <a:r>
              <a:rPr lang="en-US" b="1" dirty="0"/>
              <a:t> </a:t>
            </a:r>
            <a:r>
              <a:rPr lang="en-US" dirty="0"/>
              <a:t>is a class that you will write to encapsulate the </a:t>
            </a:r>
            <a:r>
              <a:rPr lang="en-US" b="1" dirty="0" err="1"/>
              <a:t>MediaPlayer</a:t>
            </a:r>
            <a:r>
              <a:rPr lang="en-US" dirty="0"/>
              <a:t>.</a:t>
            </a:r>
          </a:p>
          <a:p>
            <a:r>
              <a:rPr lang="en-US" dirty="0"/>
              <a:t>Encapsulating the </a:t>
            </a:r>
            <a:r>
              <a:rPr lang="en-US" b="1" dirty="0" err="1"/>
              <a:t>MediaPlayer</a:t>
            </a:r>
            <a:r>
              <a:rPr lang="en-US" b="1" dirty="0"/>
              <a:t> </a:t>
            </a:r>
            <a:r>
              <a:rPr lang="en-US" dirty="0"/>
              <a:t>is not required;</a:t>
            </a:r>
          </a:p>
          <a:p>
            <a:pPr lvl="1"/>
            <a:r>
              <a:rPr lang="en-US" dirty="0"/>
              <a:t>you could have </a:t>
            </a:r>
            <a:r>
              <a:rPr lang="en-US" b="1" dirty="0" err="1"/>
              <a:t>HelloMoonFragment</a:t>
            </a:r>
            <a:r>
              <a:rPr lang="en-US" b="1" dirty="0"/>
              <a:t> </a:t>
            </a:r>
            <a:r>
              <a:rPr lang="en-US" dirty="0"/>
              <a:t>interact directly with </a:t>
            </a:r>
            <a:r>
              <a:rPr lang="en-US" b="1" dirty="0" err="1"/>
              <a:t>MediaPlayer</a:t>
            </a:r>
            <a:r>
              <a:rPr lang="en-US" dirty="0"/>
              <a:t>. But this design helps keep your code nice and separate.</a:t>
            </a:r>
          </a:p>
        </p:txBody>
      </p:sp>
    </p:spTree>
    <p:extLst>
      <p:ext uri="{BB962C8B-B14F-4D97-AF65-F5344CB8AC3E}">
        <p14:creationId xmlns:p14="http://schemas.microsoft.com/office/powerpoint/2010/main" val="361658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</a:t>
            </a:r>
          </a:p>
        </p:txBody>
      </p:sp>
      <p:pic>
        <p:nvPicPr>
          <p:cNvPr id="4" name="Content Placeholder 3" descr="Screen Shot 2014-03-16 at 9.37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84" r="-188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623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the Fragment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 layout for the fragment</a:t>
            </a:r>
          </a:p>
          <a:p>
            <a:r>
              <a:rPr lang="en-US" dirty="0"/>
              <a:t>Create the fragment class</a:t>
            </a:r>
          </a:p>
          <a:p>
            <a:r>
              <a:rPr lang="en-US" dirty="0"/>
              <a:t>Modify the activity and its layout to host the fragment</a:t>
            </a:r>
          </a:p>
          <a:p>
            <a:r>
              <a:rPr lang="en-US" dirty="0"/>
              <a:t>Create a new Android XML layout file named </a:t>
            </a:r>
            <a:r>
              <a:rPr lang="en-US" dirty="0" err="1"/>
              <a:t>fragment_hello_moon.xml</a:t>
            </a:r>
            <a:r>
              <a:rPr lang="en-US" dirty="0"/>
              <a:t>. </a:t>
            </a:r>
          </a:p>
          <a:p>
            <a:r>
              <a:rPr lang="en-US" dirty="0"/>
              <a:t>Make its root element a </a:t>
            </a:r>
            <a:r>
              <a:rPr lang="en-US" b="1" dirty="0" err="1"/>
              <a:t>TableLayout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9443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1661</Words>
  <Application>Microsoft Macintosh PowerPoint</Application>
  <PresentationFormat>On-screen Show (4:3)</PresentationFormat>
  <Paragraphs>146</Paragraphs>
  <Slides>44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Courier</vt:lpstr>
      <vt:lpstr>Office Theme</vt:lpstr>
      <vt:lpstr>Audio Playback Using Media Player</vt:lpstr>
      <vt:lpstr>What will we cover?</vt:lpstr>
      <vt:lpstr>Create New Project</vt:lpstr>
      <vt:lpstr>Adding Resources</vt:lpstr>
      <vt:lpstr>Adding Resources Con’t</vt:lpstr>
      <vt:lpstr>Adding Strings to strings.xml</vt:lpstr>
      <vt:lpstr>HelloMoon MVC</vt:lpstr>
      <vt:lpstr>MVC</vt:lpstr>
      <vt:lpstr>Set up the Fragment</vt:lpstr>
      <vt:lpstr>fragment_hello_moon.xml</vt:lpstr>
      <vt:lpstr>Table Layout</vt:lpstr>
      <vt:lpstr>Table Layout Con’t</vt:lpstr>
      <vt:lpstr>Create Hello Moon Fragement</vt:lpstr>
      <vt:lpstr>Using Layout Fragment</vt:lpstr>
      <vt:lpstr>Behind The Scenes</vt:lpstr>
      <vt:lpstr>Notice, This Is Different</vt:lpstr>
      <vt:lpstr>Welcome to Android Media Player </vt:lpstr>
      <vt:lpstr>Welcome to Android Media Player</vt:lpstr>
      <vt:lpstr>Time For Audio Playback</vt:lpstr>
      <vt:lpstr>Preparing for Audio Playback</vt:lpstr>
      <vt:lpstr>Controlling the Playback</vt:lpstr>
      <vt:lpstr>Repeating Audio Playback</vt:lpstr>
      <vt:lpstr>Controlling Volume</vt:lpstr>
      <vt:lpstr>Audio Playback</vt:lpstr>
      <vt:lpstr>stop()</vt:lpstr>
      <vt:lpstr>Releasing Audio</vt:lpstr>
      <vt:lpstr>Wiring buttons to play and stop</vt:lpstr>
      <vt:lpstr>Challenge 1</vt:lpstr>
      <vt:lpstr>Challenge 2</vt:lpstr>
      <vt:lpstr>How to Publish App on Google Play</vt:lpstr>
      <vt:lpstr>Play.google.com</vt:lpstr>
      <vt:lpstr>2. Create a merchant account</vt:lpstr>
      <vt:lpstr>3. Create an App Entry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Generate Singed App Bundle</vt:lpstr>
      <vt:lpstr>PowerPoint Presentation</vt:lpstr>
      <vt:lpstr>PowerPoint Presentation</vt:lpstr>
      <vt:lpstr>PowerPoint Presentation</vt:lpstr>
      <vt:lpstr>5. Upload your APK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Playback Using Media Player</dc:title>
  <dc:creator>Tavaris</dc:creator>
  <cp:lastModifiedBy>Tavaris Thomas</cp:lastModifiedBy>
  <cp:revision>43</cp:revision>
  <dcterms:created xsi:type="dcterms:W3CDTF">2014-03-16T03:04:43Z</dcterms:created>
  <dcterms:modified xsi:type="dcterms:W3CDTF">2019-11-23T02:17:26Z</dcterms:modified>
</cp:coreProperties>
</file>