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10" r:id="rId17"/>
    <p:sldId id="311" r:id="rId18"/>
    <p:sldId id="312" r:id="rId19"/>
    <p:sldId id="313" r:id="rId20"/>
    <p:sldId id="314" r:id="rId21"/>
    <p:sldId id="315" r:id="rId22"/>
    <p:sldId id="316" r:id="rId23"/>
    <p:sldId id="317" r:id="rId24"/>
    <p:sldId id="309" r:id="rId25"/>
    <p:sldId id="270" r:id="rId26"/>
    <p:sldId id="271" r:id="rId27"/>
    <p:sldId id="276" r:id="rId28"/>
    <p:sldId id="291" r:id="rId29"/>
    <p:sldId id="274" r:id="rId30"/>
    <p:sldId id="275" r:id="rId31"/>
    <p:sldId id="277" r:id="rId32"/>
    <p:sldId id="294" r:id="rId33"/>
    <p:sldId id="292" r:id="rId34"/>
    <p:sldId id="293" r:id="rId35"/>
    <p:sldId id="273" r:id="rId36"/>
    <p:sldId id="272" r:id="rId37"/>
    <p:sldId id="278" r:id="rId38"/>
    <p:sldId id="279" r:id="rId39"/>
    <p:sldId id="280" r:id="rId40"/>
    <p:sldId id="281" r:id="rId41"/>
    <p:sldId id="257" r:id="rId42"/>
    <p:sldId id="259" r:id="rId43"/>
    <p:sldId id="260" r:id="rId44"/>
    <p:sldId id="261" r:id="rId45"/>
    <p:sldId id="262" r:id="rId46"/>
    <p:sldId id="263" r:id="rId47"/>
    <p:sldId id="264" r:id="rId48"/>
    <p:sldId id="265" r:id="rId49"/>
    <p:sldId id="266" r:id="rId50"/>
    <p:sldId id="267" r:id="rId51"/>
    <p:sldId id="268" r:id="rId52"/>
    <p:sldId id="283" r:id="rId53"/>
    <p:sldId id="285" r:id="rId54"/>
    <p:sldId id="286" r:id="rId55"/>
    <p:sldId id="287" r:id="rId56"/>
    <p:sldId id="288" r:id="rId57"/>
    <p:sldId id="289"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74"/>
  </p:normalViewPr>
  <p:slideViewPr>
    <p:cSldViewPr snapToGrid="0" snapToObjects="1">
      <p:cViewPr varScale="1">
        <p:scale>
          <a:sx n="132" d="100"/>
          <a:sy n="132" d="100"/>
        </p:scale>
        <p:origin x="171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8F39C-4583-0044-ACDC-957AEC533D20}" type="datetimeFigureOut">
              <a:rPr lang="en-US" smtClean="0"/>
              <a:t>12/6/19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B5443-F5FD-BB42-ABFC-1F15294C5711}" type="slidenum">
              <a:rPr lang="en-US" smtClean="0"/>
              <a:t>‹#›</a:t>
            </a:fld>
            <a:endParaRPr lang="en-US"/>
          </a:p>
        </p:txBody>
      </p:sp>
    </p:spTree>
    <p:extLst>
      <p:ext uri="{BB962C8B-B14F-4D97-AF65-F5344CB8AC3E}">
        <p14:creationId xmlns:p14="http://schemas.microsoft.com/office/powerpoint/2010/main" val="2986402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B5443-F5FD-BB42-ABFC-1F15294C5711}" type="slidenum">
              <a:rPr lang="en-US" smtClean="0"/>
              <a:t>26</a:t>
            </a:fld>
            <a:endParaRPr lang="en-US"/>
          </a:p>
        </p:txBody>
      </p:sp>
    </p:spTree>
    <p:extLst>
      <p:ext uri="{BB962C8B-B14F-4D97-AF65-F5344CB8AC3E}">
        <p14:creationId xmlns:p14="http://schemas.microsoft.com/office/powerpoint/2010/main" val="82529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4B8557-1BD6-6340-8F16-7A149ED995A1}" type="datetimeFigureOut">
              <a:rPr lang="en-US" smtClean="0"/>
              <a:t>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268698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B8557-1BD6-6340-8F16-7A149ED995A1}" type="datetimeFigureOut">
              <a:rPr lang="en-US" smtClean="0"/>
              <a:t>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240418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B8557-1BD6-6340-8F16-7A149ED995A1}" type="datetimeFigureOut">
              <a:rPr lang="en-US" smtClean="0"/>
              <a:t>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421181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B8557-1BD6-6340-8F16-7A149ED995A1}" type="datetimeFigureOut">
              <a:rPr lang="en-US" smtClean="0"/>
              <a:t>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20361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B8557-1BD6-6340-8F16-7A149ED995A1}" type="datetimeFigureOut">
              <a:rPr lang="en-US" smtClean="0"/>
              <a:t>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293941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4B8557-1BD6-6340-8F16-7A149ED995A1}" type="datetimeFigureOut">
              <a:rPr lang="en-US" smtClean="0"/>
              <a:t>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22143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4B8557-1BD6-6340-8F16-7A149ED995A1}" type="datetimeFigureOut">
              <a:rPr lang="en-US" smtClean="0"/>
              <a:t>12/6/19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363946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4B8557-1BD6-6340-8F16-7A149ED995A1}" type="datetimeFigureOut">
              <a:rPr lang="en-US" smtClean="0"/>
              <a:t>12/6/19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2039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B8557-1BD6-6340-8F16-7A149ED995A1}" type="datetimeFigureOut">
              <a:rPr lang="en-US" smtClean="0"/>
              <a:t>12/6/19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39066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B8557-1BD6-6340-8F16-7A149ED995A1}" type="datetimeFigureOut">
              <a:rPr lang="en-US" smtClean="0"/>
              <a:t>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25410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B8557-1BD6-6340-8F16-7A149ED995A1}" type="datetimeFigureOut">
              <a:rPr lang="en-US" smtClean="0"/>
              <a:t>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3259F-2D5C-7441-B847-752A40D1AAAE}" type="slidenum">
              <a:rPr lang="en-US" smtClean="0"/>
              <a:t>‹#›</a:t>
            </a:fld>
            <a:endParaRPr lang="en-US"/>
          </a:p>
        </p:txBody>
      </p:sp>
    </p:spTree>
    <p:extLst>
      <p:ext uri="{BB962C8B-B14F-4D97-AF65-F5344CB8AC3E}">
        <p14:creationId xmlns:p14="http://schemas.microsoft.com/office/powerpoint/2010/main" val="341468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B8557-1BD6-6340-8F16-7A149ED995A1}" type="datetimeFigureOut">
              <a:rPr lang="en-US" smtClean="0"/>
              <a:t>12/6/19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3259F-2D5C-7441-B847-752A40D1AAAE}" type="slidenum">
              <a:rPr lang="en-US" smtClean="0"/>
              <a:t>‹#›</a:t>
            </a:fld>
            <a:endParaRPr lang="en-US"/>
          </a:p>
        </p:txBody>
      </p:sp>
    </p:spTree>
    <p:extLst>
      <p:ext uri="{BB962C8B-B14F-4D97-AF65-F5344CB8AC3E}">
        <p14:creationId xmlns:p14="http://schemas.microsoft.com/office/powerpoint/2010/main" val="236604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pi.flickr.com/services/res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developer.android.com/reference/android/content/Inten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eveloper.android.com/reference/android/content/Context.html#startActivity(android.content.Intent)" TargetMode="External"/><Relationship Id="rId2" Type="http://schemas.openxmlformats.org/officeDocument/2006/relationships/hyperlink" Target="http://developer.android.com/reference/android/content/Intent.html#ACTION_VIEW" TargetMode="External"/><Relationship Id="rId1" Type="http://schemas.openxmlformats.org/officeDocument/2006/relationships/slideLayout" Target="../slideLayouts/slideLayout2.xml"/><Relationship Id="rId4" Type="http://schemas.openxmlformats.org/officeDocument/2006/relationships/hyperlink" Target="http://developer.android.com/reference/android/content/Intent.html#ACTION_SEN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developer.android.com/reference/android/content/Context.html#startActivity(android.content.Intent)" TargetMode="External"/><Relationship Id="rId2" Type="http://schemas.openxmlformats.org/officeDocument/2006/relationships/hyperlink" Target="http://developer.android.com/reference/android/content/Intent.html#ACTION_SEN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eveloper.android.com/reference/android/content/Intent.html" TargetMode="External"/><Relationship Id="rId2" Type="http://schemas.openxmlformats.org/officeDocument/2006/relationships/hyperlink" Target="https://developer.android.com/reference/android/content/Intent.html#setAction(java.lang.Str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eveloper.android.com/reference/android/content/Intent.html#ACTION_EDIT" TargetMode="External"/><Relationship Id="rId7" Type="http://schemas.openxmlformats.org/officeDocument/2006/relationships/hyperlink" Target="https://developer.android.com/reference/android/content/Intent.html#setDataAndType(android.net.Uri,%20java.lang.String)" TargetMode="External"/><Relationship Id="rId2" Type="http://schemas.openxmlformats.org/officeDocument/2006/relationships/hyperlink" Target="https://developer.android.com/reference/android/net/Uri.html" TargetMode="External"/><Relationship Id="rId1" Type="http://schemas.openxmlformats.org/officeDocument/2006/relationships/slideLayout" Target="../slideLayouts/slideLayout2.xml"/><Relationship Id="rId6" Type="http://schemas.openxmlformats.org/officeDocument/2006/relationships/hyperlink" Target="https://developer.android.com/reference/android/content/Intent.html#setType(java.lang.String)" TargetMode="External"/><Relationship Id="rId5" Type="http://schemas.openxmlformats.org/officeDocument/2006/relationships/hyperlink" Target="https://developer.android.com/reference/android/content/Intent.html#setData(android.net.Uri)" TargetMode="External"/><Relationship Id="rId4" Type="http://schemas.openxmlformats.org/officeDocument/2006/relationships/hyperlink" Target="https://developer.android.com/reference/android/content/ContentProvider.html"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developer.android.com/reference/android/content/Intent.html#addCategory(java.lang.Str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eveloper.android.com/reference/android/content/Context.html#getPackageManager()"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eveloper.android.com/reference/android/app/Activity.html" TargetMode="External"/><Relationship Id="rId2" Type="http://schemas.openxmlformats.org/officeDocument/2006/relationships/hyperlink" Target="https://developer.android.com/reference/android/app/IntentService.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eveloper.android.com/reference/android/app/IntentService.html#onHandleIntent(android.content.Intent)" TargetMode="External"/><Relationship Id="rId2" Type="http://schemas.openxmlformats.org/officeDocument/2006/relationships/hyperlink" Target="https://developer.android.com/reference/android/app/IntentService.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eveloper.android.com/reference/android/app/IntentService.html" TargetMode="External"/><Relationship Id="rId2" Type="http://schemas.openxmlformats.org/officeDocument/2006/relationships/hyperlink" Target="https://developer.android.com/reference/android/content/Intent.html" TargetMode="External"/><Relationship Id="rId1" Type="http://schemas.openxmlformats.org/officeDocument/2006/relationships/slideLayout" Target="../slideLayouts/slideLayout2.xml"/><Relationship Id="rId5" Type="http://schemas.openxmlformats.org/officeDocument/2006/relationships/hyperlink" Target="https://developer.android.com/reference/android/app/Fragment.html" TargetMode="External"/><Relationship Id="rId4" Type="http://schemas.openxmlformats.org/officeDocument/2006/relationships/hyperlink" Target="https://developer.android.com/reference/android/app/Activity.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eveloper.android.com/guide/topics/manifest/application-element.html" TargetMode="External"/><Relationship Id="rId2" Type="http://schemas.openxmlformats.org/officeDocument/2006/relationships/hyperlink" Target="https://developer.android.com/guide/topics/manifest/service-element.html" TargetMode="External"/><Relationship Id="rId1" Type="http://schemas.openxmlformats.org/officeDocument/2006/relationships/slideLayout" Target="../slideLayouts/slideLayout2.xml"/><Relationship Id="rId5" Type="http://schemas.openxmlformats.org/officeDocument/2006/relationships/hyperlink" Target="https://developer.android.com/reference/android/content/Intent.html" TargetMode="External"/><Relationship Id="rId4" Type="http://schemas.openxmlformats.org/officeDocument/2006/relationships/hyperlink" Target="https://developer.android.com/reference/android/app/Activity.html"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veloper.android.com/reference/android/app/IntentService.html" TargetMode="External"/><Relationship Id="rId2" Type="http://schemas.openxmlformats.org/officeDocument/2006/relationships/hyperlink" Target="https://developer.android.com/reference/android/content/Context.html#startService(android.content.Intent)" TargetMode="External"/><Relationship Id="rId1" Type="http://schemas.openxmlformats.org/officeDocument/2006/relationships/slideLayout" Target="../slideLayouts/slideLayout2.xml"/><Relationship Id="rId4" Type="http://schemas.openxmlformats.org/officeDocument/2006/relationships/hyperlink" Target="https://developer.android.com/reference/android/app/IntentService.html#onHandleIntent(android.content.Inten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24 and 26</a:t>
            </a:r>
          </a:p>
        </p:txBody>
      </p:sp>
      <p:sp>
        <p:nvSpPr>
          <p:cNvPr id="3" name="Subtitle 2"/>
          <p:cNvSpPr>
            <a:spLocks noGrp="1"/>
          </p:cNvSpPr>
          <p:nvPr>
            <p:ph type="subTitle" idx="1"/>
          </p:nvPr>
        </p:nvSpPr>
        <p:spPr/>
        <p:txBody>
          <a:bodyPr/>
          <a:lstStyle/>
          <a:p>
            <a:r>
              <a:rPr lang="en-US"/>
              <a:t>Basic Networking, More </a:t>
            </a:r>
            <a:r>
              <a:rPr lang="en-US" dirty="0"/>
              <a:t>with Intents &amp;</a:t>
            </a:r>
          </a:p>
          <a:p>
            <a:r>
              <a:rPr lang="en-US" dirty="0"/>
              <a:t>Background Services</a:t>
            </a:r>
          </a:p>
        </p:txBody>
      </p:sp>
    </p:spTree>
    <p:extLst>
      <p:ext uri="{BB962C8B-B14F-4D97-AF65-F5344CB8AC3E}">
        <p14:creationId xmlns:p14="http://schemas.microsoft.com/office/powerpoint/2010/main" val="10788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725C-A0C1-9D46-BFA4-3EC15FA97458}"/>
              </a:ext>
            </a:extLst>
          </p:cNvPr>
          <p:cNvSpPr>
            <a:spLocks noGrp="1"/>
          </p:cNvSpPr>
          <p:nvPr>
            <p:ph type="title"/>
          </p:nvPr>
        </p:nvSpPr>
        <p:spPr/>
        <p:txBody>
          <a:bodyPr/>
          <a:lstStyle/>
          <a:p>
            <a:r>
              <a:rPr lang="en-US" dirty="0"/>
              <a:t>Fetching JSON </a:t>
            </a:r>
          </a:p>
        </p:txBody>
      </p:sp>
      <p:sp>
        <p:nvSpPr>
          <p:cNvPr id="3" name="Content Placeholder 2">
            <a:extLst>
              <a:ext uri="{FF2B5EF4-FFF2-40B4-BE49-F238E27FC236}">
                <a16:creationId xmlns:a16="http://schemas.microsoft.com/office/drawing/2014/main" id="{35C73960-18CC-2C44-8741-5852B3A101FE}"/>
              </a:ext>
            </a:extLst>
          </p:cNvPr>
          <p:cNvSpPr>
            <a:spLocks noGrp="1"/>
          </p:cNvSpPr>
          <p:nvPr>
            <p:ph idx="1"/>
          </p:nvPr>
        </p:nvSpPr>
        <p:spPr/>
        <p:txBody>
          <a:bodyPr>
            <a:normAutofit fontScale="92500"/>
          </a:bodyPr>
          <a:lstStyle/>
          <a:p>
            <a:r>
              <a:rPr lang="en-US" dirty="0"/>
              <a:t>﻿In Android, you do something similar – you create a background thread and access the network from there. And what is the easiest way to work with a background thread? Why, </a:t>
            </a:r>
            <a:r>
              <a:rPr lang="en-US" dirty="0" err="1"/>
              <a:t>AsyncTask</a:t>
            </a:r>
            <a:r>
              <a:rPr lang="en-US" dirty="0"/>
              <a:t>.</a:t>
            </a:r>
          </a:p>
          <a:p>
            <a:r>
              <a:rPr lang="en-US" dirty="0"/>
              <a:t>Representational State Transfer (REST) is an architectural style for creating, maintaining, retrieving, and deleting resources. REST's information-driven, resource-oriented approach to building Web service</a:t>
            </a:r>
          </a:p>
          <a:p>
            <a:endParaRPr lang="en-US" dirty="0"/>
          </a:p>
        </p:txBody>
      </p:sp>
    </p:spTree>
    <p:extLst>
      <p:ext uri="{BB962C8B-B14F-4D97-AF65-F5344CB8AC3E}">
        <p14:creationId xmlns:p14="http://schemas.microsoft.com/office/powerpoint/2010/main" val="419257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144E-549A-CA40-9C13-5FB69EA47F6A}"/>
              </a:ext>
            </a:extLst>
          </p:cNvPr>
          <p:cNvSpPr>
            <a:spLocks noGrp="1"/>
          </p:cNvSpPr>
          <p:nvPr>
            <p:ph type="title"/>
          </p:nvPr>
        </p:nvSpPr>
        <p:spPr/>
        <p:txBody>
          <a:bodyPr/>
          <a:lstStyle/>
          <a:p>
            <a:r>
              <a:rPr lang="en-US" dirty="0"/>
              <a:t>JSON </a:t>
            </a:r>
            <a:r>
              <a:rPr lang="en-US" dirty="0" err="1"/>
              <a:t>cont</a:t>
            </a:r>
            <a:endParaRPr lang="en-US" dirty="0"/>
          </a:p>
        </p:txBody>
      </p:sp>
      <p:sp>
        <p:nvSpPr>
          <p:cNvPr id="3" name="Content Placeholder 2">
            <a:extLst>
              <a:ext uri="{FF2B5EF4-FFF2-40B4-BE49-F238E27FC236}">
                <a16:creationId xmlns:a16="http://schemas.microsoft.com/office/drawing/2014/main" id="{113ADDFF-4F0A-9D44-9C8E-8E81ECA88C16}"/>
              </a:ext>
            </a:extLst>
          </p:cNvPr>
          <p:cNvSpPr>
            <a:spLocks noGrp="1"/>
          </p:cNvSpPr>
          <p:nvPr>
            <p:ph idx="1"/>
          </p:nvPr>
        </p:nvSpPr>
        <p:spPr/>
        <p:txBody>
          <a:bodyPr>
            <a:normAutofit fontScale="70000" lnSpcReduction="20000"/>
          </a:bodyPr>
          <a:lstStyle/>
          <a:p>
            <a:r>
              <a:rPr lang="en-US" dirty="0"/>
              <a:t>﻿JSON stands for JavaScript Object Notation, a format that has become popular in recent years, particularly for web services.</a:t>
            </a:r>
          </a:p>
          <a:p>
            <a:r>
              <a:rPr lang="en-US" dirty="0"/>
              <a:t>Android includes the standard </a:t>
            </a:r>
            <a:r>
              <a:rPr lang="en-US" dirty="0" err="1"/>
              <a:t>org.json</a:t>
            </a:r>
            <a:r>
              <a:rPr lang="en-US" dirty="0"/>
              <a:t> package, which has classes that provide simple access to creating and parsing JSON text. </a:t>
            </a:r>
          </a:p>
          <a:p>
            <a:r>
              <a:rPr lang="en-US" dirty="0"/>
              <a:t>The Android developer documentation has information about </a:t>
            </a:r>
            <a:r>
              <a:rPr lang="en-US" dirty="0" err="1"/>
              <a:t>org.json</a:t>
            </a:r>
            <a:r>
              <a:rPr lang="en-US" dirty="0"/>
              <a:t>, and you can get more information about JSON as a format at </a:t>
            </a:r>
            <a:r>
              <a:rPr lang="en-US" dirty="0" err="1"/>
              <a:t>json.org</a:t>
            </a:r>
            <a:r>
              <a:rPr lang="en-US" dirty="0"/>
              <a:t>. </a:t>
            </a:r>
          </a:p>
          <a:p>
            <a:r>
              <a:rPr lang="en-US" dirty="0"/>
              <a:t>Flickr offers a fine JSON API. All the details you need are available in the documentation at </a:t>
            </a:r>
            <a:r>
              <a:rPr lang="en-US" dirty="0" err="1"/>
              <a:t>www.flickr.com</a:t>
            </a:r>
            <a:r>
              <a:rPr lang="en-US" dirty="0"/>
              <a:t>/services/</a:t>
            </a:r>
            <a:r>
              <a:rPr lang="en-US" dirty="0" err="1"/>
              <a:t>api</a:t>
            </a:r>
            <a:r>
              <a:rPr lang="en-US" dirty="0"/>
              <a:t>/. Pull it up in your favorite web browser and find the list of Request Formats. You will be using the simplest – REST. This tells you that the API endpoint is </a:t>
            </a:r>
            <a:r>
              <a:rPr lang="en-US" dirty="0">
                <a:hlinkClick r:id="rId2"/>
              </a:rPr>
              <a:t>https://api.flickr.com/services/rest/</a:t>
            </a:r>
            <a:r>
              <a:rPr lang="en-US" dirty="0"/>
              <a:t>.</a:t>
            </a:r>
          </a:p>
          <a:p>
            <a:r>
              <a:rPr lang="en-US" dirty="0"/>
              <a:t> You can invoke the methods Flickr provides on this endpoint.</a:t>
            </a:r>
          </a:p>
          <a:p>
            <a:endParaRPr lang="en-US" dirty="0"/>
          </a:p>
        </p:txBody>
      </p:sp>
    </p:spTree>
    <p:extLst>
      <p:ext uri="{BB962C8B-B14F-4D97-AF65-F5344CB8AC3E}">
        <p14:creationId xmlns:p14="http://schemas.microsoft.com/office/powerpoint/2010/main" val="27054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8AA1-F470-DF48-89DC-61DB80467D5F}"/>
              </a:ext>
            </a:extLst>
          </p:cNvPr>
          <p:cNvSpPr>
            <a:spLocks noGrp="1"/>
          </p:cNvSpPr>
          <p:nvPr>
            <p:ph type="title"/>
          </p:nvPr>
        </p:nvSpPr>
        <p:spPr/>
        <p:txBody>
          <a:bodyPr/>
          <a:lstStyle/>
          <a:p>
            <a:r>
              <a:rPr lang="en-US" dirty="0"/>
              <a:t>Fetching JSON</a:t>
            </a:r>
          </a:p>
        </p:txBody>
      </p:sp>
      <p:sp>
        <p:nvSpPr>
          <p:cNvPr id="3" name="Content Placeholder 2">
            <a:extLst>
              <a:ext uri="{FF2B5EF4-FFF2-40B4-BE49-F238E27FC236}">
                <a16:creationId xmlns:a16="http://schemas.microsoft.com/office/drawing/2014/main" id="{1DBCD240-68FD-6B4F-984E-C96D78076DF0}"/>
              </a:ext>
            </a:extLst>
          </p:cNvPr>
          <p:cNvSpPr>
            <a:spLocks noGrp="1"/>
          </p:cNvSpPr>
          <p:nvPr>
            <p:ph idx="1"/>
          </p:nvPr>
        </p:nvSpPr>
        <p:spPr/>
        <p:txBody>
          <a:bodyPr>
            <a:normAutofit fontScale="92500" lnSpcReduction="20000"/>
          </a:bodyPr>
          <a:lstStyle/>
          <a:p>
            <a:r>
              <a:rPr lang="en-US" dirty="0"/>
              <a:t>﻿The only required parameter for the </a:t>
            </a:r>
            <a:r>
              <a:rPr lang="en-US" dirty="0" err="1"/>
              <a:t>getRecent</a:t>
            </a:r>
            <a:r>
              <a:rPr lang="en-US" dirty="0"/>
              <a:t> method is an API key. To get an API key, return to </a:t>
            </a:r>
            <a:r>
              <a:rPr lang="en-US" dirty="0" err="1"/>
              <a:t>www.flickr.com</a:t>
            </a:r>
            <a:r>
              <a:rPr lang="en-US" dirty="0"/>
              <a:t>/services/</a:t>
            </a:r>
            <a:r>
              <a:rPr lang="en-US" dirty="0" err="1"/>
              <a:t>api</a:t>
            </a:r>
            <a:r>
              <a:rPr lang="en-US" dirty="0"/>
              <a:t>/ and follow the link for API keys. You will need a Yahoo ID to log in. Once you are logged in, request a new, noncommercial API key. This usually only takes a moment. Your API key will look something like 4f721bgafa75bf6d2cb9af54f937bb70. (You do not need the “Secret,” which is only used when an app will access user-specific information or images.)</a:t>
            </a:r>
          </a:p>
          <a:p>
            <a:endParaRPr lang="en-US" dirty="0"/>
          </a:p>
        </p:txBody>
      </p:sp>
    </p:spTree>
    <p:extLst>
      <p:ext uri="{BB962C8B-B14F-4D97-AF65-F5344CB8AC3E}">
        <p14:creationId xmlns:p14="http://schemas.microsoft.com/office/powerpoint/2010/main" val="106957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FB4F-D996-9A4B-AB30-57F9CF0A847F}"/>
              </a:ext>
            </a:extLst>
          </p:cNvPr>
          <p:cNvSpPr>
            <a:spLocks noGrp="1"/>
          </p:cNvSpPr>
          <p:nvPr>
            <p:ph type="title"/>
          </p:nvPr>
        </p:nvSpPr>
        <p:spPr/>
        <p:txBody>
          <a:bodyPr/>
          <a:lstStyle/>
          <a:p>
            <a:r>
              <a:rPr lang="en-US" dirty="0"/>
              <a:t>Fetching JSON</a:t>
            </a:r>
          </a:p>
        </p:txBody>
      </p:sp>
      <p:sp>
        <p:nvSpPr>
          <p:cNvPr id="3" name="Content Placeholder 2">
            <a:extLst>
              <a:ext uri="{FF2B5EF4-FFF2-40B4-BE49-F238E27FC236}">
                <a16:creationId xmlns:a16="http://schemas.microsoft.com/office/drawing/2014/main" id="{27AC64E6-C6D3-CB42-8221-189026FB4DE9}"/>
              </a:ext>
            </a:extLst>
          </p:cNvPr>
          <p:cNvSpPr>
            <a:spLocks noGrp="1"/>
          </p:cNvSpPr>
          <p:nvPr>
            <p:ph idx="1"/>
          </p:nvPr>
        </p:nvSpPr>
        <p:spPr/>
        <p:txBody>
          <a:bodyPr>
            <a:normAutofit fontScale="85000" lnSpcReduction="20000"/>
          </a:bodyPr>
          <a:lstStyle/>
          <a:p>
            <a:r>
              <a:rPr lang="en-US" dirty="0"/>
              <a:t>﻿Once you have a key, you have all you need to make a request to the Flickr web service. Your GET request URL will look something like this: https://</a:t>
            </a:r>
            <a:r>
              <a:rPr lang="en-US" dirty="0" err="1"/>
              <a:t>api.flickr.com</a:t>
            </a:r>
            <a:r>
              <a:rPr lang="en-US" dirty="0"/>
              <a:t>/services/rest/?method=</a:t>
            </a:r>
            <a:r>
              <a:rPr lang="en-US" dirty="0" err="1"/>
              <a:t>flickr.photos.getRecent&amp;api_key</a:t>
            </a:r>
            <a:r>
              <a:rPr lang="en-US" dirty="0"/>
              <a:t>=</a:t>
            </a:r>
            <a:r>
              <a:rPr lang="en-US" dirty="0" err="1"/>
              <a:t>xxx&amp;format</a:t>
            </a:r>
            <a:r>
              <a:rPr lang="en-US" dirty="0"/>
              <a:t>=</a:t>
            </a:r>
            <a:r>
              <a:rPr lang="en-US" dirty="0" err="1"/>
              <a:t>json&amp;nojsoncallback</a:t>
            </a:r>
            <a:r>
              <a:rPr lang="en-US" dirty="0"/>
              <a:t>=1. The Flickr response is in XML format by default. To get a valid JSON response, you need to specify values for both the format and </a:t>
            </a:r>
            <a:r>
              <a:rPr lang="en-US" dirty="0" err="1"/>
              <a:t>nojsoncallback</a:t>
            </a:r>
            <a:r>
              <a:rPr lang="en-US" dirty="0"/>
              <a:t> parameters. Setting </a:t>
            </a:r>
            <a:r>
              <a:rPr lang="en-US" dirty="0" err="1"/>
              <a:t>nojsoncallback</a:t>
            </a:r>
            <a:r>
              <a:rPr lang="en-US" dirty="0"/>
              <a:t> to 1 tells Flickr to exclude the enclosing method name and parentheses from the response it sends back. This is necessary so that your Java code can more easily parse the response.</a:t>
            </a:r>
          </a:p>
          <a:p>
            <a:endParaRPr lang="en-US" dirty="0"/>
          </a:p>
        </p:txBody>
      </p:sp>
    </p:spTree>
    <p:extLst>
      <p:ext uri="{BB962C8B-B14F-4D97-AF65-F5344CB8AC3E}">
        <p14:creationId xmlns:p14="http://schemas.microsoft.com/office/powerpoint/2010/main" val="415450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EBC7-5D32-D14F-86F1-725BC0D7E2A8}"/>
              </a:ext>
            </a:extLst>
          </p:cNvPr>
          <p:cNvSpPr>
            <a:spLocks noGrp="1"/>
          </p:cNvSpPr>
          <p:nvPr>
            <p:ph type="title"/>
          </p:nvPr>
        </p:nvSpPr>
        <p:spPr/>
        <p:txBody>
          <a:bodyPr/>
          <a:lstStyle/>
          <a:p>
            <a:r>
              <a:rPr lang="en-US" dirty="0"/>
              <a:t>Fetching JSON</a:t>
            </a:r>
          </a:p>
        </p:txBody>
      </p:sp>
      <p:sp>
        <p:nvSpPr>
          <p:cNvPr id="3" name="Content Placeholder 2">
            <a:extLst>
              <a:ext uri="{FF2B5EF4-FFF2-40B4-BE49-F238E27FC236}">
                <a16:creationId xmlns:a16="http://schemas.microsoft.com/office/drawing/2014/main" id="{1A7F85A7-24A6-BF45-B9FF-C623913F8056}"/>
              </a:ext>
            </a:extLst>
          </p:cNvPr>
          <p:cNvSpPr>
            <a:spLocks noGrp="1"/>
          </p:cNvSpPr>
          <p:nvPr>
            <p:ph idx="1"/>
          </p:nvPr>
        </p:nvSpPr>
        <p:spPr/>
        <p:txBody>
          <a:bodyPr>
            <a:normAutofit fontScale="77500" lnSpcReduction="20000"/>
          </a:bodyPr>
          <a:lstStyle/>
          <a:p>
            <a:r>
              <a:rPr lang="en-US" dirty="0"/>
              <a:t>﻿Listing 25.8  Adding </a:t>
            </a:r>
            <a:r>
              <a:rPr lang="en-US" dirty="0" err="1"/>
              <a:t>fetchItems</a:t>
            </a:r>
            <a:r>
              <a:rPr lang="en-US" dirty="0"/>
              <a:t>() method (</a:t>
            </a:r>
            <a:r>
              <a:rPr lang="en-US" dirty="0" err="1"/>
              <a:t>FlickrFetchr.java</a:t>
            </a:r>
            <a:r>
              <a:rPr lang="en-US" dirty="0"/>
              <a:t>)</a:t>
            </a:r>
          </a:p>
          <a:p>
            <a:endParaRPr lang="en-US" dirty="0"/>
          </a:p>
          <a:p>
            <a:r>
              <a:rPr lang="en-US" dirty="0"/>
              <a:t>﻿Here you use a </a:t>
            </a:r>
            <a:r>
              <a:rPr lang="en-US" dirty="0" err="1"/>
              <a:t>Uri.Builder</a:t>
            </a:r>
            <a:r>
              <a:rPr lang="en-US" dirty="0"/>
              <a:t> to build the complete URL for your Flickr API request. </a:t>
            </a:r>
            <a:r>
              <a:rPr lang="en-US" dirty="0" err="1"/>
              <a:t>Uri.Builder</a:t>
            </a:r>
            <a:r>
              <a:rPr lang="en-US" dirty="0"/>
              <a:t> is a convenience class for creating properly escaped parameterized URLs. </a:t>
            </a:r>
            <a:r>
              <a:rPr lang="en-US" dirty="0" err="1"/>
              <a:t>Uri.Builder.appendQueryParameter</a:t>
            </a:r>
            <a:r>
              <a:rPr lang="en-US" dirty="0"/>
              <a:t>(String, String) will automatically escape query strings for you. Notice you added values for the method, </a:t>
            </a:r>
            <a:r>
              <a:rPr lang="en-US" dirty="0" err="1"/>
              <a:t>api_key</a:t>
            </a:r>
            <a:r>
              <a:rPr lang="en-US" dirty="0"/>
              <a:t>, format, and </a:t>
            </a:r>
            <a:r>
              <a:rPr lang="en-US" dirty="0" err="1"/>
              <a:t>nojsoncallback</a:t>
            </a:r>
            <a:r>
              <a:rPr lang="en-US" dirty="0"/>
              <a:t> parameters. You also specified one extra parameter called extras, with a value of </a:t>
            </a:r>
            <a:r>
              <a:rPr lang="en-US" dirty="0" err="1"/>
              <a:t>url_s</a:t>
            </a:r>
            <a:r>
              <a:rPr lang="en-US" dirty="0"/>
              <a:t>. Specifying the </a:t>
            </a:r>
            <a:r>
              <a:rPr lang="en-US" dirty="0" err="1"/>
              <a:t>url_s</a:t>
            </a:r>
            <a:r>
              <a:rPr lang="en-US" dirty="0"/>
              <a:t> extra tells Flickr to include the URL for the small version of the picture if it is available. Finally, modify the </a:t>
            </a:r>
            <a:r>
              <a:rPr lang="en-US" dirty="0" err="1"/>
              <a:t>AsyncTask</a:t>
            </a:r>
            <a:r>
              <a:rPr lang="en-US" dirty="0"/>
              <a:t> in </a:t>
            </a:r>
            <a:r>
              <a:rPr lang="en-US" dirty="0" err="1"/>
              <a:t>PhotoGalleryFragment</a:t>
            </a:r>
            <a:r>
              <a:rPr lang="en-US" dirty="0"/>
              <a:t> to call the new </a:t>
            </a:r>
            <a:r>
              <a:rPr lang="en-US" dirty="0" err="1"/>
              <a:t>fetchItems</a:t>
            </a:r>
            <a:r>
              <a:rPr lang="en-US" dirty="0"/>
              <a:t>() method.</a:t>
            </a:r>
          </a:p>
          <a:p>
            <a:endParaRPr lang="en-US" dirty="0"/>
          </a:p>
        </p:txBody>
      </p:sp>
    </p:spTree>
    <p:extLst>
      <p:ext uri="{BB962C8B-B14F-4D97-AF65-F5344CB8AC3E}">
        <p14:creationId xmlns:p14="http://schemas.microsoft.com/office/powerpoint/2010/main" val="424888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A0AF-7AAE-C043-8511-41093A6498C7}"/>
              </a:ext>
            </a:extLst>
          </p:cNvPr>
          <p:cNvSpPr>
            <a:spLocks noGrp="1"/>
          </p:cNvSpPr>
          <p:nvPr>
            <p:ph type="title"/>
          </p:nvPr>
        </p:nvSpPr>
        <p:spPr/>
        <p:txBody>
          <a:bodyPr/>
          <a:lstStyle/>
          <a:p>
            <a:r>
              <a:rPr lang="en-US" dirty="0"/>
              <a:t>Fetching JSON</a:t>
            </a:r>
          </a:p>
        </p:txBody>
      </p:sp>
      <p:sp>
        <p:nvSpPr>
          <p:cNvPr id="3" name="Content Placeholder 2">
            <a:extLst>
              <a:ext uri="{FF2B5EF4-FFF2-40B4-BE49-F238E27FC236}">
                <a16:creationId xmlns:a16="http://schemas.microsoft.com/office/drawing/2014/main" id="{FAF4D698-D371-F343-897C-439383F90075}"/>
              </a:ext>
            </a:extLst>
          </p:cNvPr>
          <p:cNvSpPr>
            <a:spLocks noGrp="1"/>
          </p:cNvSpPr>
          <p:nvPr>
            <p:ph idx="1"/>
          </p:nvPr>
        </p:nvSpPr>
        <p:spPr/>
        <p:txBody>
          <a:bodyPr>
            <a:normAutofit fontScale="47500" lnSpcReduction="20000"/>
          </a:bodyPr>
          <a:lstStyle/>
          <a:p>
            <a:r>
              <a:rPr lang="en-US" dirty="0"/>
              <a:t>﻿Listing 25.9  Calling </a:t>
            </a:r>
            <a:r>
              <a:rPr lang="en-US" dirty="0" err="1"/>
              <a:t>fetchItems</a:t>
            </a:r>
            <a:r>
              <a:rPr lang="en-US" dirty="0"/>
              <a:t>() method (</a:t>
            </a:r>
            <a:r>
              <a:rPr lang="en-US" dirty="0" err="1"/>
              <a:t>FlickrFetchr.java</a:t>
            </a:r>
            <a:r>
              <a:rPr lang="en-US" dirty="0"/>
              <a:t>)</a:t>
            </a:r>
          </a:p>
          <a:p>
            <a:r>
              <a:rPr lang="en-US" b="1" dirty="0"/>
              <a:t>public </a:t>
            </a:r>
            <a:r>
              <a:rPr lang="en-US" dirty="0"/>
              <a:t>List&lt;</a:t>
            </a:r>
            <a:r>
              <a:rPr lang="en-US" dirty="0" err="1"/>
              <a:t>GalleryItem</a:t>
            </a:r>
            <a:r>
              <a:rPr lang="en-US" dirty="0"/>
              <a:t>&gt; </a:t>
            </a:r>
            <a:r>
              <a:rPr lang="en-US" dirty="0" err="1"/>
              <a:t>fetchItems</a:t>
            </a:r>
            <a:r>
              <a:rPr lang="en-US" dirty="0"/>
              <a:t>() {</a:t>
            </a:r>
            <a:br>
              <a:rPr lang="en-US" dirty="0"/>
            </a:br>
            <a:br>
              <a:rPr lang="en-US" dirty="0"/>
            </a:br>
            <a:r>
              <a:rPr lang="en-US" dirty="0"/>
              <a:t>    List&lt;</a:t>
            </a:r>
            <a:r>
              <a:rPr lang="en-US" dirty="0" err="1"/>
              <a:t>GalleryItem</a:t>
            </a:r>
            <a:r>
              <a:rPr lang="en-US" dirty="0"/>
              <a:t>&gt; items = </a:t>
            </a:r>
            <a:r>
              <a:rPr lang="en-US" b="1" dirty="0"/>
              <a:t>new </a:t>
            </a:r>
            <a:r>
              <a:rPr lang="en-US" dirty="0" err="1"/>
              <a:t>ArrayList</a:t>
            </a:r>
            <a:r>
              <a:rPr lang="en-US" dirty="0"/>
              <a:t>&lt;&gt;();</a:t>
            </a:r>
            <a:br>
              <a:rPr lang="en-US" dirty="0"/>
            </a:br>
            <a:br>
              <a:rPr lang="en-US" dirty="0"/>
            </a:br>
            <a:r>
              <a:rPr lang="en-US" dirty="0"/>
              <a:t>    </a:t>
            </a:r>
            <a:r>
              <a:rPr lang="en-US" b="1" dirty="0"/>
              <a:t>try </a:t>
            </a:r>
            <a:r>
              <a:rPr lang="en-US" dirty="0"/>
              <a:t>{</a:t>
            </a:r>
            <a:br>
              <a:rPr lang="en-US" dirty="0"/>
            </a:br>
            <a:r>
              <a:rPr lang="en-US" dirty="0"/>
              <a:t>        String </a:t>
            </a:r>
            <a:r>
              <a:rPr lang="en-US" dirty="0" err="1"/>
              <a:t>url</a:t>
            </a:r>
            <a:r>
              <a:rPr lang="en-US" dirty="0"/>
              <a:t> = </a:t>
            </a:r>
            <a:r>
              <a:rPr lang="en-US" dirty="0" err="1"/>
              <a:t>Uri.</a:t>
            </a:r>
            <a:r>
              <a:rPr lang="en-US" i="1" dirty="0" err="1"/>
              <a:t>parse</a:t>
            </a:r>
            <a:r>
              <a:rPr lang="en-US" dirty="0"/>
              <a:t>(</a:t>
            </a:r>
            <a:r>
              <a:rPr lang="en-US" b="1" dirty="0"/>
              <a:t>"https://</a:t>
            </a:r>
            <a:r>
              <a:rPr lang="en-US" b="1" dirty="0" err="1"/>
              <a:t>api.flickr.com</a:t>
            </a:r>
            <a:r>
              <a:rPr lang="en-US" b="1" dirty="0"/>
              <a:t>/services/rest/"</a:t>
            </a:r>
            <a:r>
              <a:rPr lang="en-US" dirty="0"/>
              <a:t>)</a:t>
            </a:r>
            <a:br>
              <a:rPr lang="en-US" dirty="0"/>
            </a:br>
            <a:r>
              <a:rPr lang="en-US" dirty="0"/>
              <a:t>                .</a:t>
            </a:r>
            <a:r>
              <a:rPr lang="en-US" dirty="0" err="1"/>
              <a:t>buildUpon</a:t>
            </a:r>
            <a:r>
              <a:rPr lang="en-US" dirty="0"/>
              <a:t>()</a:t>
            </a:r>
            <a:br>
              <a:rPr lang="en-US" dirty="0"/>
            </a:br>
            <a:r>
              <a:rPr lang="en-US" dirty="0"/>
              <a:t>                .</a:t>
            </a:r>
            <a:r>
              <a:rPr lang="en-US" dirty="0" err="1"/>
              <a:t>appendQueryParameter</a:t>
            </a:r>
            <a:r>
              <a:rPr lang="en-US" dirty="0"/>
              <a:t>(</a:t>
            </a:r>
            <a:r>
              <a:rPr lang="en-US" b="1" dirty="0"/>
              <a:t>"method"</a:t>
            </a:r>
            <a:r>
              <a:rPr lang="en-US" dirty="0"/>
              <a:t>, </a:t>
            </a:r>
            <a:r>
              <a:rPr lang="en-US" b="1" dirty="0"/>
              <a:t>"</a:t>
            </a:r>
            <a:r>
              <a:rPr lang="en-US" b="1" dirty="0" err="1"/>
              <a:t>flickr.photos.getRecent</a:t>
            </a:r>
            <a:r>
              <a:rPr lang="en-US" b="1" dirty="0"/>
              <a:t>"</a:t>
            </a:r>
            <a:r>
              <a:rPr lang="en-US" dirty="0"/>
              <a:t>)</a:t>
            </a:r>
            <a:br>
              <a:rPr lang="en-US" dirty="0"/>
            </a:br>
            <a:r>
              <a:rPr lang="en-US" dirty="0"/>
              <a:t>                .</a:t>
            </a:r>
            <a:r>
              <a:rPr lang="en-US" dirty="0" err="1"/>
              <a:t>appendQueryParameter</a:t>
            </a:r>
            <a:r>
              <a:rPr lang="en-US" dirty="0"/>
              <a:t>(</a:t>
            </a:r>
            <a:r>
              <a:rPr lang="en-US" b="1" dirty="0"/>
              <a:t>"</a:t>
            </a:r>
            <a:r>
              <a:rPr lang="en-US" b="1" dirty="0" err="1"/>
              <a:t>api_key</a:t>
            </a:r>
            <a:r>
              <a:rPr lang="en-US" b="1" dirty="0"/>
              <a:t>"</a:t>
            </a:r>
            <a:r>
              <a:rPr lang="en-US" dirty="0"/>
              <a:t>, </a:t>
            </a:r>
            <a:r>
              <a:rPr lang="en-US" b="1" i="1" dirty="0"/>
              <a:t>API_KEY</a:t>
            </a:r>
            <a:r>
              <a:rPr lang="en-US" dirty="0"/>
              <a:t>)</a:t>
            </a:r>
            <a:br>
              <a:rPr lang="en-US" dirty="0"/>
            </a:br>
            <a:r>
              <a:rPr lang="en-US" dirty="0"/>
              <a:t>                .</a:t>
            </a:r>
            <a:r>
              <a:rPr lang="en-US" dirty="0" err="1"/>
              <a:t>appendQueryParameter</a:t>
            </a:r>
            <a:r>
              <a:rPr lang="en-US" dirty="0"/>
              <a:t>(</a:t>
            </a:r>
            <a:r>
              <a:rPr lang="en-US" b="1" dirty="0"/>
              <a:t>"format"</a:t>
            </a:r>
            <a:r>
              <a:rPr lang="en-US" dirty="0"/>
              <a:t>, </a:t>
            </a:r>
            <a:r>
              <a:rPr lang="en-US" b="1" dirty="0"/>
              <a:t>"</a:t>
            </a:r>
            <a:r>
              <a:rPr lang="en-US" b="1" dirty="0" err="1"/>
              <a:t>json</a:t>
            </a:r>
            <a:r>
              <a:rPr lang="en-US" b="1" dirty="0"/>
              <a:t>"</a:t>
            </a:r>
            <a:r>
              <a:rPr lang="en-US" dirty="0"/>
              <a:t>)</a:t>
            </a:r>
            <a:br>
              <a:rPr lang="en-US" dirty="0"/>
            </a:br>
            <a:r>
              <a:rPr lang="en-US" dirty="0"/>
              <a:t>                .</a:t>
            </a:r>
            <a:r>
              <a:rPr lang="en-US" dirty="0" err="1"/>
              <a:t>appendQueryParameter</a:t>
            </a:r>
            <a:r>
              <a:rPr lang="en-US" dirty="0"/>
              <a:t>(</a:t>
            </a:r>
            <a:r>
              <a:rPr lang="en-US" b="1" dirty="0"/>
              <a:t>"</a:t>
            </a:r>
            <a:r>
              <a:rPr lang="en-US" b="1" dirty="0" err="1"/>
              <a:t>nojsoncallback</a:t>
            </a:r>
            <a:r>
              <a:rPr lang="en-US" b="1" dirty="0"/>
              <a:t>"</a:t>
            </a:r>
            <a:r>
              <a:rPr lang="en-US" dirty="0"/>
              <a:t>, </a:t>
            </a:r>
            <a:r>
              <a:rPr lang="en-US" b="1" dirty="0"/>
              <a:t>"1"</a:t>
            </a:r>
            <a:r>
              <a:rPr lang="en-US" dirty="0"/>
              <a:t>)</a:t>
            </a:r>
            <a:br>
              <a:rPr lang="en-US" dirty="0"/>
            </a:br>
            <a:r>
              <a:rPr lang="en-US" dirty="0"/>
              <a:t>                .</a:t>
            </a:r>
            <a:r>
              <a:rPr lang="en-US" dirty="0" err="1"/>
              <a:t>appendQueryParameter</a:t>
            </a:r>
            <a:r>
              <a:rPr lang="en-US" dirty="0"/>
              <a:t>(</a:t>
            </a:r>
            <a:r>
              <a:rPr lang="en-US" b="1" dirty="0"/>
              <a:t>"extras"</a:t>
            </a:r>
            <a:r>
              <a:rPr lang="en-US" dirty="0"/>
              <a:t>, </a:t>
            </a:r>
            <a:r>
              <a:rPr lang="en-US" b="1" dirty="0"/>
              <a:t>"</a:t>
            </a:r>
            <a:r>
              <a:rPr lang="en-US" b="1" dirty="0" err="1"/>
              <a:t>url_s</a:t>
            </a:r>
            <a:r>
              <a:rPr lang="en-US" b="1" dirty="0"/>
              <a:t>"</a:t>
            </a:r>
            <a:r>
              <a:rPr lang="en-US" dirty="0"/>
              <a:t>)</a:t>
            </a:r>
            <a:br>
              <a:rPr lang="en-US" dirty="0"/>
            </a:br>
            <a:r>
              <a:rPr lang="en-US" dirty="0"/>
              <a:t>                .build().</a:t>
            </a:r>
            <a:r>
              <a:rPr lang="en-US" dirty="0" err="1"/>
              <a:t>toString</a:t>
            </a:r>
            <a:r>
              <a:rPr lang="en-US" dirty="0"/>
              <a:t>();</a:t>
            </a:r>
            <a:br>
              <a:rPr lang="en-US" dirty="0"/>
            </a:br>
            <a:r>
              <a:rPr lang="en-US" dirty="0"/>
              <a:t>        String </a:t>
            </a:r>
            <a:r>
              <a:rPr lang="en-US" dirty="0" err="1"/>
              <a:t>jsonString</a:t>
            </a:r>
            <a:r>
              <a:rPr lang="en-US" dirty="0"/>
              <a:t> = </a:t>
            </a:r>
            <a:r>
              <a:rPr lang="en-US" dirty="0" err="1"/>
              <a:t>getUrlString</a:t>
            </a:r>
            <a:r>
              <a:rPr lang="en-US" dirty="0"/>
              <a:t>(</a:t>
            </a:r>
            <a:r>
              <a:rPr lang="en-US" dirty="0" err="1"/>
              <a:t>url</a:t>
            </a:r>
            <a:r>
              <a:rPr lang="en-US" dirty="0"/>
              <a:t>);</a:t>
            </a:r>
            <a:br>
              <a:rPr lang="en-US" dirty="0"/>
            </a:br>
            <a:r>
              <a:rPr lang="en-US" dirty="0"/>
              <a:t>        </a:t>
            </a:r>
            <a:r>
              <a:rPr lang="en-US" dirty="0" err="1"/>
              <a:t>Log.</a:t>
            </a:r>
            <a:r>
              <a:rPr lang="en-US" i="1" dirty="0" err="1"/>
              <a:t>i</a:t>
            </a:r>
            <a:r>
              <a:rPr lang="en-US" dirty="0"/>
              <a:t>(</a:t>
            </a:r>
            <a:r>
              <a:rPr lang="en-US" b="1" i="1" dirty="0"/>
              <a:t>TAG</a:t>
            </a:r>
            <a:r>
              <a:rPr lang="en-US" dirty="0"/>
              <a:t>, </a:t>
            </a:r>
            <a:r>
              <a:rPr lang="en-US" b="1" dirty="0"/>
              <a:t>"Received JSON: " </a:t>
            </a:r>
            <a:r>
              <a:rPr lang="en-US" dirty="0"/>
              <a:t>+ </a:t>
            </a:r>
            <a:r>
              <a:rPr lang="en-US" dirty="0" err="1"/>
              <a:t>jsonString</a:t>
            </a:r>
            <a:r>
              <a:rPr lang="en-US" dirty="0"/>
              <a:t>);</a:t>
            </a:r>
            <a:br>
              <a:rPr lang="en-US" dirty="0"/>
            </a:br>
            <a:r>
              <a:rPr lang="en-US" dirty="0"/>
              <a:t>        </a:t>
            </a:r>
            <a:r>
              <a:rPr lang="en-US" dirty="0" err="1"/>
              <a:t>JSONObject</a:t>
            </a:r>
            <a:r>
              <a:rPr lang="en-US" dirty="0"/>
              <a:t> </a:t>
            </a:r>
            <a:r>
              <a:rPr lang="en-US" dirty="0" err="1"/>
              <a:t>jsonBody</a:t>
            </a:r>
            <a:r>
              <a:rPr lang="en-US" dirty="0"/>
              <a:t> = </a:t>
            </a:r>
            <a:r>
              <a:rPr lang="en-US" b="1" dirty="0"/>
              <a:t>new </a:t>
            </a:r>
            <a:r>
              <a:rPr lang="en-US" dirty="0" err="1"/>
              <a:t>JSONObject</a:t>
            </a:r>
            <a:r>
              <a:rPr lang="en-US" dirty="0"/>
              <a:t>(</a:t>
            </a:r>
            <a:r>
              <a:rPr lang="en-US" dirty="0" err="1"/>
              <a:t>jsonString</a:t>
            </a:r>
            <a:r>
              <a:rPr lang="en-US" dirty="0"/>
              <a:t>);</a:t>
            </a:r>
            <a:br>
              <a:rPr lang="en-US" dirty="0"/>
            </a:br>
            <a:r>
              <a:rPr lang="en-US" dirty="0"/>
              <a:t>        </a:t>
            </a:r>
            <a:r>
              <a:rPr lang="en-US" dirty="0" err="1"/>
              <a:t>parseItems</a:t>
            </a:r>
            <a:r>
              <a:rPr lang="en-US" dirty="0"/>
              <a:t>(items, </a:t>
            </a:r>
            <a:r>
              <a:rPr lang="en-US" dirty="0" err="1"/>
              <a:t>jsonBody</a:t>
            </a:r>
            <a:r>
              <a:rPr lang="en-US" dirty="0"/>
              <a:t>);</a:t>
            </a:r>
            <a:br>
              <a:rPr lang="en-US" dirty="0"/>
            </a:br>
            <a:r>
              <a:rPr lang="en-US" dirty="0"/>
              <a:t>    } </a:t>
            </a:r>
            <a:r>
              <a:rPr lang="en-US" b="1" dirty="0"/>
              <a:t>catch </a:t>
            </a:r>
            <a:r>
              <a:rPr lang="en-US" dirty="0"/>
              <a:t>(</a:t>
            </a:r>
            <a:r>
              <a:rPr lang="en-US" dirty="0" err="1"/>
              <a:t>IOException</a:t>
            </a:r>
            <a:r>
              <a:rPr lang="en-US" dirty="0"/>
              <a:t> </a:t>
            </a:r>
            <a:r>
              <a:rPr lang="en-US" dirty="0" err="1"/>
              <a:t>ioe</a:t>
            </a:r>
            <a:r>
              <a:rPr lang="en-US" dirty="0"/>
              <a:t>) {</a:t>
            </a:r>
            <a:br>
              <a:rPr lang="en-US" dirty="0"/>
            </a:br>
            <a:r>
              <a:rPr lang="en-US" dirty="0"/>
              <a:t>        </a:t>
            </a:r>
            <a:r>
              <a:rPr lang="en-US" dirty="0" err="1"/>
              <a:t>Log.</a:t>
            </a:r>
            <a:r>
              <a:rPr lang="en-US" i="1" dirty="0" err="1"/>
              <a:t>e</a:t>
            </a:r>
            <a:r>
              <a:rPr lang="en-US" dirty="0"/>
              <a:t>(</a:t>
            </a:r>
            <a:r>
              <a:rPr lang="en-US" b="1" i="1" dirty="0"/>
              <a:t>TAG</a:t>
            </a:r>
            <a:r>
              <a:rPr lang="en-US" dirty="0"/>
              <a:t>, </a:t>
            </a:r>
            <a:r>
              <a:rPr lang="en-US" b="1" dirty="0"/>
              <a:t>"Failed to fetch items"</a:t>
            </a:r>
            <a:r>
              <a:rPr lang="en-US" dirty="0"/>
              <a:t>, </a:t>
            </a:r>
            <a:r>
              <a:rPr lang="en-US" dirty="0" err="1"/>
              <a:t>ioe</a:t>
            </a:r>
            <a:r>
              <a:rPr lang="en-US" dirty="0"/>
              <a:t>);</a:t>
            </a:r>
            <a:br>
              <a:rPr lang="en-US" dirty="0"/>
            </a:br>
            <a:r>
              <a:rPr lang="en-US" dirty="0"/>
              <a:t>    } </a:t>
            </a:r>
            <a:r>
              <a:rPr lang="en-US" b="1" dirty="0"/>
              <a:t>catch </a:t>
            </a:r>
            <a:r>
              <a:rPr lang="en-US" dirty="0"/>
              <a:t>(</a:t>
            </a:r>
            <a:r>
              <a:rPr lang="en-US" dirty="0" err="1"/>
              <a:t>JSONException</a:t>
            </a:r>
            <a:r>
              <a:rPr lang="en-US" dirty="0"/>
              <a:t> </a:t>
            </a:r>
            <a:r>
              <a:rPr lang="en-US" dirty="0" err="1"/>
              <a:t>je</a:t>
            </a:r>
            <a:r>
              <a:rPr lang="en-US" dirty="0"/>
              <a:t>) {</a:t>
            </a:r>
            <a:br>
              <a:rPr lang="en-US" dirty="0"/>
            </a:br>
            <a:r>
              <a:rPr lang="en-US" dirty="0"/>
              <a:t>        </a:t>
            </a:r>
            <a:r>
              <a:rPr lang="en-US" dirty="0" err="1"/>
              <a:t>Log.</a:t>
            </a:r>
            <a:r>
              <a:rPr lang="en-US" i="1" dirty="0" err="1"/>
              <a:t>e</a:t>
            </a:r>
            <a:r>
              <a:rPr lang="en-US" dirty="0"/>
              <a:t>(</a:t>
            </a:r>
            <a:r>
              <a:rPr lang="en-US" b="1" i="1" dirty="0"/>
              <a:t>TAG</a:t>
            </a:r>
            <a:r>
              <a:rPr lang="en-US" dirty="0"/>
              <a:t>, </a:t>
            </a:r>
            <a:r>
              <a:rPr lang="en-US" b="1" dirty="0"/>
              <a:t>"Failed to parse JSON"</a:t>
            </a:r>
            <a:r>
              <a:rPr lang="en-US" dirty="0"/>
              <a:t>, </a:t>
            </a:r>
            <a:r>
              <a:rPr lang="en-US" dirty="0" err="1"/>
              <a:t>je</a:t>
            </a:r>
            <a:r>
              <a:rPr lang="en-US" dirty="0"/>
              <a:t>);</a:t>
            </a:r>
            <a:br>
              <a:rPr lang="en-US" dirty="0"/>
            </a:br>
            <a:r>
              <a:rPr lang="en-US" dirty="0"/>
              <a:t>    }</a:t>
            </a:r>
          </a:p>
        </p:txBody>
      </p:sp>
    </p:spTree>
    <p:extLst>
      <p:ext uri="{BB962C8B-B14F-4D97-AF65-F5344CB8AC3E}">
        <p14:creationId xmlns:p14="http://schemas.microsoft.com/office/powerpoint/2010/main" val="241882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A2EF-F474-124F-BBB0-19A5C70F25AB}"/>
              </a:ext>
            </a:extLst>
          </p:cNvPr>
          <p:cNvSpPr>
            <a:spLocks noGrp="1"/>
          </p:cNvSpPr>
          <p:nvPr>
            <p:ph type="title"/>
          </p:nvPr>
        </p:nvSpPr>
        <p:spPr/>
        <p:txBody>
          <a:bodyPr/>
          <a:lstStyle/>
          <a:p>
            <a:r>
              <a:rPr lang="en-US" dirty="0"/>
              <a:t>Fetching JSON</a:t>
            </a:r>
          </a:p>
        </p:txBody>
      </p:sp>
      <p:sp>
        <p:nvSpPr>
          <p:cNvPr id="3" name="Content Placeholder 2">
            <a:extLst>
              <a:ext uri="{FF2B5EF4-FFF2-40B4-BE49-F238E27FC236}">
                <a16:creationId xmlns:a16="http://schemas.microsoft.com/office/drawing/2014/main" id="{1E56B738-EBA6-5242-BE3E-2327094AADDE}"/>
              </a:ext>
            </a:extLst>
          </p:cNvPr>
          <p:cNvSpPr>
            <a:spLocks noGrp="1"/>
          </p:cNvSpPr>
          <p:nvPr>
            <p:ph idx="1"/>
          </p:nvPr>
        </p:nvSpPr>
        <p:spPr/>
        <p:txBody>
          <a:bodyPr>
            <a:normAutofit fontScale="92500" lnSpcReduction="10000"/>
          </a:bodyPr>
          <a:lstStyle/>
          <a:p>
            <a:r>
              <a:rPr lang="en-US" dirty="0"/>
              <a:t>﻿Now that you have such fine JSON from Flickr, what should you do with it? You do what you do with all data – put it in one or more model objects. The model class you are going to create for </a:t>
            </a:r>
            <a:r>
              <a:rPr lang="en-US" dirty="0" err="1"/>
              <a:t>PhotoGallery</a:t>
            </a:r>
            <a:r>
              <a:rPr lang="en-US" dirty="0"/>
              <a:t> is called </a:t>
            </a:r>
            <a:r>
              <a:rPr lang="en-US" dirty="0" err="1"/>
              <a:t>GalleryItem</a:t>
            </a:r>
            <a:r>
              <a:rPr lang="en-US" dirty="0"/>
              <a:t>. Figure 25.10 shows an object diagram of </a:t>
            </a:r>
            <a:r>
              <a:rPr lang="en-US" dirty="0" err="1"/>
              <a:t>PhotoGallery</a:t>
            </a:r>
            <a:r>
              <a:rPr lang="en-US" dirty="0"/>
              <a:t>.</a:t>
            </a:r>
          </a:p>
          <a:p>
            <a:r>
              <a:rPr lang="en-US" dirty="0"/>
              <a:t>﻿Note that Figure 25.10 does not show the hosting activity so that it can focus on the fragment and the networking code.</a:t>
            </a:r>
          </a:p>
          <a:p>
            <a:endParaRPr lang="en-US" dirty="0"/>
          </a:p>
          <a:p>
            <a:endParaRPr lang="en-US" dirty="0"/>
          </a:p>
        </p:txBody>
      </p:sp>
    </p:spTree>
    <p:extLst>
      <p:ext uri="{BB962C8B-B14F-4D97-AF65-F5344CB8AC3E}">
        <p14:creationId xmlns:p14="http://schemas.microsoft.com/office/powerpoint/2010/main" val="151469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AC69F-9D6E-614B-80B2-5C9BBBCF364B}"/>
              </a:ext>
            </a:extLst>
          </p:cNvPr>
          <p:cNvPicPr>
            <a:picLocks noChangeAspect="1"/>
          </p:cNvPicPr>
          <p:nvPr/>
        </p:nvPicPr>
        <p:blipFill>
          <a:blip r:embed="rId2"/>
          <a:stretch>
            <a:fillRect/>
          </a:stretch>
        </p:blipFill>
        <p:spPr>
          <a:xfrm>
            <a:off x="0" y="718122"/>
            <a:ext cx="9144000" cy="5421756"/>
          </a:xfrm>
          <a:prstGeom prst="rect">
            <a:avLst/>
          </a:prstGeom>
        </p:spPr>
      </p:pic>
    </p:spTree>
    <p:extLst>
      <p:ext uri="{BB962C8B-B14F-4D97-AF65-F5344CB8AC3E}">
        <p14:creationId xmlns:p14="http://schemas.microsoft.com/office/powerpoint/2010/main" val="163898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ABA2-868C-6B46-85F9-4C12CA2BC759}"/>
              </a:ext>
            </a:extLst>
          </p:cNvPr>
          <p:cNvSpPr>
            <a:spLocks noGrp="1"/>
          </p:cNvSpPr>
          <p:nvPr>
            <p:ph type="title"/>
          </p:nvPr>
        </p:nvSpPr>
        <p:spPr/>
        <p:txBody>
          <a:bodyPr/>
          <a:lstStyle/>
          <a:p>
            <a:r>
              <a:rPr lang="en-US" dirty="0"/>
              <a:t>Parsing JSON</a:t>
            </a:r>
          </a:p>
        </p:txBody>
      </p:sp>
      <p:sp>
        <p:nvSpPr>
          <p:cNvPr id="3" name="Content Placeholder 2">
            <a:extLst>
              <a:ext uri="{FF2B5EF4-FFF2-40B4-BE49-F238E27FC236}">
                <a16:creationId xmlns:a16="http://schemas.microsoft.com/office/drawing/2014/main" id="{E33AF03A-B0A5-6A4C-8751-FA5138F75390}"/>
              </a:ext>
            </a:extLst>
          </p:cNvPr>
          <p:cNvSpPr>
            <a:spLocks noGrp="1"/>
          </p:cNvSpPr>
          <p:nvPr>
            <p:ph idx="1"/>
          </p:nvPr>
        </p:nvSpPr>
        <p:spPr/>
        <p:txBody>
          <a:bodyPr>
            <a:normAutofit/>
          </a:bodyPr>
          <a:lstStyle/>
          <a:p>
            <a:r>
              <a:rPr lang="en-US" dirty="0"/>
              <a:t>﻿The JSON response displayed in your browser and Logcat window is hard to read. If you pretty print (format with white space) the response, it looks something like Figure 25.11. Figure 25.11  JSON hierarchy</a:t>
            </a:r>
          </a:p>
          <a:p>
            <a:endParaRPr lang="en-US" dirty="0"/>
          </a:p>
        </p:txBody>
      </p:sp>
    </p:spTree>
    <p:extLst>
      <p:ext uri="{BB962C8B-B14F-4D97-AF65-F5344CB8AC3E}">
        <p14:creationId xmlns:p14="http://schemas.microsoft.com/office/powerpoint/2010/main" val="4058155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A2AFF9-6525-ED49-B6F1-09763B2EA5F9}"/>
              </a:ext>
            </a:extLst>
          </p:cNvPr>
          <p:cNvPicPr>
            <a:picLocks noChangeAspect="1"/>
          </p:cNvPicPr>
          <p:nvPr/>
        </p:nvPicPr>
        <p:blipFill>
          <a:blip r:embed="rId2"/>
          <a:stretch>
            <a:fillRect/>
          </a:stretch>
        </p:blipFill>
        <p:spPr>
          <a:xfrm>
            <a:off x="0" y="311727"/>
            <a:ext cx="9144000" cy="6234545"/>
          </a:xfrm>
          <a:prstGeom prst="rect">
            <a:avLst/>
          </a:prstGeom>
        </p:spPr>
      </p:pic>
    </p:spTree>
    <p:extLst>
      <p:ext uri="{BB962C8B-B14F-4D97-AF65-F5344CB8AC3E}">
        <p14:creationId xmlns:p14="http://schemas.microsoft.com/office/powerpoint/2010/main" val="71037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F20-7138-514A-BEBC-6189CFE13810}"/>
              </a:ext>
            </a:extLst>
          </p:cNvPr>
          <p:cNvSpPr>
            <a:spLocks noGrp="1"/>
          </p:cNvSpPr>
          <p:nvPr>
            <p:ph type="title"/>
          </p:nvPr>
        </p:nvSpPr>
        <p:spPr/>
        <p:txBody>
          <a:bodyPr/>
          <a:lstStyle/>
          <a:p>
            <a:r>
              <a:rPr lang="en-US" dirty="0"/>
              <a:t>HTTPD and Basic Networking</a:t>
            </a:r>
          </a:p>
        </p:txBody>
      </p:sp>
      <p:sp>
        <p:nvSpPr>
          <p:cNvPr id="3" name="Content Placeholder 2">
            <a:extLst>
              <a:ext uri="{FF2B5EF4-FFF2-40B4-BE49-F238E27FC236}">
                <a16:creationId xmlns:a16="http://schemas.microsoft.com/office/drawing/2014/main" id="{64807874-B136-8143-B734-545F33B4B39B}"/>
              </a:ext>
            </a:extLst>
          </p:cNvPr>
          <p:cNvSpPr>
            <a:spLocks noGrp="1"/>
          </p:cNvSpPr>
          <p:nvPr>
            <p:ph idx="1"/>
          </p:nvPr>
        </p:nvSpPr>
        <p:spPr/>
        <p:txBody>
          <a:bodyPr>
            <a:normAutofit fontScale="77500" lnSpcReduction="20000"/>
          </a:bodyPr>
          <a:lstStyle/>
          <a:p>
            <a:r>
              <a:rPr lang="en-US" dirty="0"/>
              <a:t>Before we dive into services lets talk about networking</a:t>
            </a:r>
          </a:p>
          <a:p>
            <a:r>
              <a:rPr lang="en-US" dirty="0"/>
              <a:t>﻿The apps that dominate the brains of users are networked apps. </a:t>
            </a:r>
          </a:p>
          <a:p>
            <a:pPr lvl="1"/>
            <a:r>
              <a:rPr lang="en-US" dirty="0"/>
              <a:t>Used for checking </a:t>
            </a:r>
            <a:r>
              <a:rPr lang="en-US" dirty="0" err="1"/>
              <a:t>datafeeds</a:t>
            </a:r>
            <a:r>
              <a:rPr lang="en-US" dirty="0"/>
              <a:t>, responding to text messages, or playing networked games. </a:t>
            </a:r>
          </a:p>
          <a:p>
            <a:r>
              <a:rPr lang="en-US" dirty="0"/>
              <a:t>To get look at a new app called </a:t>
            </a:r>
            <a:r>
              <a:rPr lang="en-US" dirty="0" err="1"/>
              <a:t>PhotoGallery</a:t>
            </a:r>
            <a:r>
              <a:rPr lang="en-US" dirty="0"/>
              <a:t>. </a:t>
            </a:r>
            <a:r>
              <a:rPr lang="en-US" dirty="0" err="1"/>
              <a:t>PhotoGallery</a:t>
            </a:r>
            <a:r>
              <a:rPr lang="en-US" dirty="0"/>
              <a:t> is a client for the photo-sharing site Flickr. </a:t>
            </a:r>
          </a:p>
          <a:p>
            <a:pPr lvl="1"/>
            <a:r>
              <a:rPr lang="en-US" dirty="0"/>
              <a:t>It will fetch and display the most recent public photos uploaded to Flickr. </a:t>
            </a:r>
          </a:p>
          <a:p>
            <a:r>
              <a:rPr lang="en-US" dirty="0"/>
              <a:t>﻿In this chapter, you will learn how to use Android’s high-level HTTP networking. Almost all day-to-day programming of web services these days is based on the HTTP networking protocol.</a:t>
            </a:r>
          </a:p>
          <a:p>
            <a:endParaRPr lang="en-US" dirty="0"/>
          </a:p>
          <a:p>
            <a:endParaRPr lang="en-US" dirty="0"/>
          </a:p>
        </p:txBody>
      </p:sp>
    </p:spTree>
    <p:extLst>
      <p:ext uri="{BB962C8B-B14F-4D97-AF65-F5344CB8AC3E}">
        <p14:creationId xmlns:p14="http://schemas.microsoft.com/office/powerpoint/2010/main" val="356770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5708-7337-684A-A813-053035D1B5D5}"/>
              </a:ext>
            </a:extLst>
          </p:cNvPr>
          <p:cNvSpPr>
            <a:spLocks noGrp="1"/>
          </p:cNvSpPr>
          <p:nvPr>
            <p:ph type="title"/>
          </p:nvPr>
        </p:nvSpPr>
        <p:spPr/>
        <p:txBody>
          <a:bodyPr/>
          <a:lstStyle/>
          <a:p>
            <a:r>
              <a:rPr lang="en-US" dirty="0"/>
              <a:t>Parse JSON</a:t>
            </a:r>
          </a:p>
        </p:txBody>
      </p:sp>
      <p:sp>
        <p:nvSpPr>
          <p:cNvPr id="3" name="Content Placeholder 2">
            <a:extLst>
              <a:ext uri="{FF2B5EF4-FFF2-40B4-BE49-F238E27FC236}">
                <a16:creationId xmlns:a16="http://schemas.microsoft.com/office/drawing/2014/main" id="{727BD6A8-E8B6-0142-8E07-0A8FE6359101}"/>
              </a:ext>
            </a:extLst>
          </p:cNvPr>
          <p:cNvSpPr>
            <a:spLocks noGrp="1"/>
          </p:cNvSpPr>
          <p:nvPr>
            <p:ph idx="1"/>
          </p:nvPr>
        </p:nvSpPr>
        <p:spPr/>
        <p:txBody>
          <a:bodyPr>
            <a:normAutofit fontScale="62500" lnSpcReduction="20000"/>
          </a:bodyPr>
          <a:lstStyle/>
          <a:p>
            <a:r>
              <a:rPr lang="en-US" dirty="0"/>
              <a:t>﻿A JSON object is a set of name-value pairs enclosed between curly braces, { }. A JSON array is a comma-separated list of JSON objects enclosed in square brackets, [ ]. You can have objects nested within each other, resulting in a hierarchy. The </a:t>
            </a:r>
            <a:r>
              <a:rPr lang="en-US" dirty="0" err="1"/>
              <a:t>org.json</a:t>
            </a:r>
            <a:r>
              <a:rPr lang="en-US" dirty="0"/>
              <a:t> API provides Java objects corresponding to JSON text, such as </a:t>
            </a:r>
            <a:r>
              <a:rPr lang="en-US" dirty="0" err="1"/>
              <a:t>JSONObject</a:t>
            </a:r>
            <a:r>
              <a:rPr lang="en-US" dirty="0"/>
              <a:t> and </a:t>
            </a:r>
            <a:r>
              <a:rPr lang="en-US" dirty="0" err="1"/>
              <a:t>JSONArray</a:t>
            </a:r>
            <a:r>
              <a:rPr lang="en-US" dirty="0"/>
              <a:t>. You can easily parse JSON text into corresponding Java objects using the </a:t>
            </a:r>
            <a:r>
              <a:rPr lang="en-US" dirty="0" err="1"/>
              <a:t>JSONObject</a:t>
            </a:r>
            <a:r>
              <a:rPr lang="en-US" dirty="0"/>
              <a:t>(String) constructor. </a:t>
            </a:r>
          </a:p>
          <a:p>
            <a:r>
              <a:rPr lang="en-US" dirty="0"/>
              <a:t>﻿The </a:t>
            </a:r>
            <a:r>
              <a:rPr lang="en-US" dirty="0" err="1"/>
              <a:t>JSONObject</a:t>
            </a:r>
            <a:r>
              <a:rPr lang="en-US" dirty="0"/>
              <a:t> constructor parses the JSON string you passed it, resulting in an object hierarchy that maps to the original JSON text. The object hierarchy for the JSON returned from Flickr is shown in Figure 25.11. Here you have a top-level </a:t>
            </a:r>
            <a:r>
              <a:rPr lang="en-US" dirty="0" err="1"/>
              <a:t>JSONObject</a:t>
            </a:r>
            <a:r>
              <a:rPr lang="en-US" dirty="0"/>
              <a:t> that maps to the outermost curly braces in the original JSON text. This top-level object contains a nested </a:t>
            </a:r>
            <a:r>
              <a:rPr lang="en-US" dirty="0" err="1"/>
              <a:t>JSONObject</a:t>
            </a:r>
            <a:r>
              <a:rPr lang="en-US" dirty="0"/>
              <a:t> named photos. Within this nested </a:t>
            </a:r>
            <a:r>
              <a:rPr lang="en-US" dirty="0" err="1"/>
              <a:t>JSONObject</a:t>
            </a:r>
            <a:r>
              <a:rPr lang="en-US" dirty="0"/>
              <a:t> is a </a:t>
            </a:r>
            <a:r>
              <a:rPr lang="en-US" dirty="0" err="1"/>
              <a:t>JSONArray</a:t>
            </a:r>
            <a:r>
              <a:rPr lang="en-US" dirty="0"/>
              <a:t> named photo. </a:t>
            </a:r>
          </a:p>
          <a:p>
            <a:r>
              <a:rPr lang="en-US" dirty="0"/>
              <a:t>This array contains a collection of </a:t>
            </a:r>
            <a:r>
              <a:rPr lang="en-US" dirty="0" err="1"/>
              <a:t>JSONObjects</a:t>
            </a:r>
            <a:r>
              <a:rPr lang="en-US" dirty="0"/>
              <a:t>, each representing metadata for a single photo. Write a method that pulls out information for each photo. Make a </a:t>
            </a:r>
            <a:r>
              <a:rPr lang="en-US" dirty="0" err="1"/>
              <a:t>GalleryItem</a:t>
            </a:r>
            <a:r>
              <a:rPr lang="en-US" dirty="0"/>
              <a:t> for each photo and add it to a List.</a:t>
            </a:r>
          </a:p>
          <a:p>
            <a:endParaRPr lang="en-US" dirty="0"/>
          </a:p>
          <a:p>
            <a:endParaRPr lang="en-US" dirty="0"/>
          </a:p>
        </p:txBody>
      </p:sp>
    </p:spTree>
    <p:extLst>
      <p:ext uri="{BB962C8B-B14F-4D97-AF65-F5344CB8AC3E}">
        <p14:creationId xmlns:p14="http://schemas.microsoft.com/office/powerpoint/2010/main" val="427523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CBA8-7590-1A42-A601-328EFBE4F2D8}"/>
              </a:ext>
            </a:extLst>
          </p:cNvPr>
          <p:cNvSpPr>
            <a:spLocks noGrp="1"/>
          </p:cNvSpPr>
          <p:nvPr>
            <p:ph type="title"/>
          </p:nvPr>
        </p:nvSpPr>
        <p:spPr/>
        <p:txBody>
          <a:bodyPr/>
          <a:lstStyle/>
          <a:p>
            <a:r>
              <a:rPr lang="en-US" dirty="0"/>
              <a:t>Parse JSON</a:t>
            </a:r>
          </a:p>
        </p:txBody>
      </p:sp>
      <p:sp>
        <p:nvSpPr>
          <p:cNvPr id="3" name="Content Placeholder 2">
            <a:extLst>
              <a:ext uri="{FF2B5EF4-FFF2-40B4-BE49-F238E27FC236}">
                <a16:creationId xmlns:a16="http://schemas.microsoft.com/office/drawing/2014/main" id="{AEBCEF8A-5768-B243-9C63-59F40085DEB7}"/>
              </a:ext>
            </a:extLst>
          </p:cNvPr>
          <p:cNvSpPr>
            <a:spLocks noGrp="1"/>
          </p:cNvSpPr>
          <p:nvPr>
            <p:ph idx="1"/>
          </p:nvPr>
        </p:nvSpPr>
        <p:spPr/>
        <p:txBody>
          <a:bodyPr>
            <a:normAutofit fontScale="85000" lnSpcReduction="10000"/>
          </a:bodyPr>
          <a:lstStyle/>
          <a:p>
            <a:r>
              <a:rPr lang="en-US" dirty="0"/>
              <a:t>﻿This code uses convenience methods such as </a:t>
            </a:r>
            <a:r>
              <a:rPr lang="en-US" dirty="0" err="1"/>
              <a:t>getJSONObject</a:t>
            </a:r>
            <a:r>
              <a:rPr lang="en-US" dirty="0"/>
              <a:t>(String name) and </a:t>
            </a:r>
            <a:r>
              <a:rPr lang="en-US" dirty="0" err="1"/>
              <a:t>getJSONArray</a:t>
            </a:r>
            <a:r>
              <a:rPr lang="en-US" dirty="0"/>
              <a:t>(String name) to navigate the </a:t>
            </a:r>
            <a:r>
              <a:rPr lang="en-US" dirty="0" err="1"/>
              <a:t>JSONObject</a:t>
            </a:r>
            <a:r>
              <a:rPr lang="en-US" dirty="0"/>
              <a:t> hierarchy. (These methods are also annotated in Figure 25.11.) Flickr does not always return a </a:t>
            </a:r>
            <a:r>
              <a:rPr lang="en-US" dirty="0" err="1"/>
              <a:t>url_s</a:t>
            </a:r>
            <a:r>
              <a:rPr lang="en-US" dirty="0"/>
              <a:t> component for each image. You add a check here to ignore images that do not have an image URL. The </a:t>
            </a:r>
            <a:r>
              <a:rPr lang="en-US" dirty="0" err="1"/>
              <a:t>parseItems</a:t>
            </a:r>
            <a:r>
              <a:rPr lang="en-US" dirty="0"/>
              <a:t>(…) method needs a List and </a:t>
            </a:r>
            <a:r>
              <a:rPr lang="en-US" dirty="0" err="1"/>
              <a:t>JSONObject</a:t>
            </a:r>
            <a:r>
              <a:rPr lang="en-US" dirty="0"/>
              <a:t>. Update </a:t>
            </a:r>
            <a:r>
              <a:rPr lang="en-US" dirty="0" err="1"/>
              <a:t>fetchItems</a:t>
            </a:r>
            <a:r>
              <a:rPr lang="en-US" dirty="0"/>
              <a:t>() to call </a:t>
            </a:r>
            <a:r>
              <a:rPr lang="en-US" dirty="0" err="1"/>
              <a:t>parseItems</a:t>
            </a:r>
            <a:r>
              <a:rPr lang="en-US" dirty="0"/>
              <a:t>(…) and return a List of </a:t>
            </a:r>
            <a:r>
              <a:rPr lang="en-US" dirty="0" err="1"/>
              <a:t>GalleryItems</a:t>
            </a:r>
            <a:r>
              <a:rPr lang="en-US" dirty="0"/>
              <a:t>.</a:t>
            </a:r>
          </a:p>
          <a:p>
            <a:pPr marL="0" indent="0">
              <a:buNone/>
            </a:pPr>
            <a:r>
              <a:rPr lang="en-US" dirty="0"/>
              <a:t>. </a:t>
            </a:r>
          </a:p>
        </p:txBody>
      </p:sp>
    </p:spTree>
    <p:extLst>
      <p:ext uri="{BB962C8B-B14F-4D97-AF65-F5344CB8AC3E}">
        <p14:creationId xmlns:p14="http://schemas.microsoft.com/office/powerpoint/2010/main" val="335305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B3D0-4C53-2A44-AB98-4ECAEC536591}"/>
              </a:ext>
            </a:extLst>
          </p:cNvPr>
          <p:cNvSpPr>
            <a:spLocks noGrp="1"/>
          </p:cNvSpPr>
          <p:nvPr>
            <p:ph type="title"/>
          </p:nvPr>
        </p:nvSpPr>
        <p:spPr/>
        <p:txBody>
          <a:bodyPr/>
          <a:lstStyle/>
          <a:p>
            <a:r>
              <a:rPr lang="en-US" dirty="0"/>
              <a:t>Updating Main UI Thread</a:t>
            </a:r>
          </a:p>
        </p:txBody>
      </p:sp>
      <p:sp>
        <p:nvSpPr>
          <p:cNvPr id="3" name="Content Placeholder 2">
            <a:extLst>
              <a:ext uri="{FF2B5EF4-FFF2-40B4-BE49-F238E27FC236}">
                <a16:creationId xmlns:a16="http://schemas.microsoft.com/office/drawing/2014/main" id="{633BB4EA-D042-D948-B613-596922FAF15C}"/>
              </a:ext>
            </a:extLst>
          </p:cNvPr>
          <p:cNvSpPr>
            <a:spLocks noGrp="1"/>
          </p:cNvSpPr>
          <p:nvPr>
            <p:ph idx="1"/>
          </p:nvPr>
        </p:nvSpPr>
        <p:spPr/>
        <p:txBody>
          <a:bodyPr>
            <a:normAutofit fontScale="85000" lnSpcReduction="10000"/>
          </a:bodyPr>
          <a:lstStyle/>
          <a:p>
            <a:r>
              <a:rPr lang="en-US" dirty="0"/>
              <a:t>﻿However, now that you are using an </a:t>
            </a:r>
            <a:r>
              <a:rPr lang="en-US" dirty="0" err="1"/>
              <a:t>AsyncTask</a:t>
            </a:r>
            <a:r>
              <a:rPr lang="en-US" dirty="0"/>
              <a:t> you are triggering some callbacks from a background thread. Thus you cannot assume that the fragment is attached to an activity. You must check to make sure that your fragment is still attached. If it is not, then operations that rely on that activity (like creating your </a:t>
            </a:r>
            <a:r>
              <a:rPr lang="en-US" dirty="0" err="1"/>
              <a:t>PhotoAdapter</a:t>
            </a:r>
            <a:r>
              <a:rPr lang="en-US" dirty="0"/>
              <a:t>, which in turn creates a </a:t>
            </a:r>
            <a:r>
              <a:rPr lang="en-US" dirty="0" err="1"/>
              <a:t>TextView</a:t>
            </a:r>
            <a:r>
              <a:rPr lang="en-US" dirty="0"/>
              <a:t> using the hosting activity as the context) will fail. This is why, in your code above, you check that </a:t>
            </a:r>
            <a:r>
              <a:rPr lang="en-US" dirty="0" err="1"/>
              <a:t>isAdded</a:t>
            </a:r>
            <a:r>
              <a:rPr lang="en-US" dirty="0"/>
              <a:t>() is true before setting the adapter. </a:t>
            </a:r>
          </a:p>
          <a:p>
            <a:r>
              <a:rPr lang="en-US" dirty="0"/>
              <a:t> </a:t>
            </a:r>
          </a:p>
        </p:txBody>
      </p:sp>
    </p:spTree>
    <p:extLst>
      <p:ext uri="{BB962C8B-B14F-4D97-AF65-F5344CB8AC3E}">
        <p14:creationId xmlns:p14="http://schemas.microsoft.com/office/powerpoint/2010/main" val="255612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8D50-E282-3542-A794-33498F097A2B}"/>
              </a:ext>
            </a:extLst>
          </p:cNvPr>
          <p:cNvSpPr>
            <a:spLocks noGrp="1"/>
          </p:cNvSpPr>
          <p:nvPr>
            <p:ph type="title"/>
          </p:nvPr>
        </p:nvSpPr>
        <p:spPr/>
        <p:txBody>
          <a:bodyPr/>
          <a:lstStyle/>
          <a:p>
            <a:r>
              <a:rPr lang="en-US" dirty="0"/>
              <a:t>Updating Main UI Thread</a:t>
            </a:r>
          </a:p>
        </p:txBody>
      </p:sp>
      <p:sp>
        <p:nvSpPr>
          <p:cNvPr id="3" name="Content Placeholder 2">
            <a:extLst>
              <a:ext uri="{FF2B5EF4-FFF2-40B4-BE49-F238E27FC236}">
                <a16:creationId xmlns:a16="http://schemas.microsoft.com/office/drawing/2014/main" id="{DFE5DCAA-D844-6748-B278-24807173A93B}"/>
              </a:ext>
            </a:extLst>
          </p:cNvPr>
          <p:cNvSpPr>
            <a:spLocks noGrp="1"/>
          </p:cNvSpPr>
          <p:nvPr>
            <p:ph idx="1"/>
          </p:nvPr>
        </p:nvSpPr>
        <p:spPr/>
        <p:txBody>
          <a:bodyPr>
            <a:normAutofit fontScale="77500" lnSpcReduction="20000"/>
          </a:bodyPr>
          <a:lstStyle/>
          <a:p>
            <a:r>
              <a:rPr lang="en-US" dirty="0"/>
              <a:t>Now you need to call </a:t>
            </a:r>
            <a:r>
              <a:rPr lang="en-US" dirty="0" err="1"/>
              <a:t>setupAdapter</a:t>
            </a:r>
            <a:r>
              <a:rPr lang="en-US" dirty="0"/>
              <a:t>() after data has been fetched from Flickr. </a:t>
            </a:r>
          </a:p>
          <a:p>
            <a:r>
              <a:rPr lang="en-US" dirty="0"/>
              <a:t>On a computer, this toe-stepping-on results in objects in memory becoming corrupted. Because of this, you are not allowed to update the UI from a background thread, nor is it safe or advisable to do so. What to do? </a:t>
            </a:r>
            <a:r>
              <a:rPr lang="en-US" dirty="0" err="1"/>
              <a:t>AsyncTask</a:t>
            </a:r>
            <a:r>
              <a:rPr lang="en-US" dirty="0"/>
              <a:t> has another method you can override called </a:t>
            </a:r>
            <a:r>
              <a:rPr lang="en-US" dirty="0" err="1"/>
              <a:t>onPostExecute</a:t>
            </a:r>
            <a:r>
              <a:rPr lang="en-US" dirty="0"/>
              <a:t>(…). </a:t>
            </a:r>
            <a:r>
              <a:rPr lang="en-US" dirty="0" err="1"/>
              <a:t>onPostExecute</a:t>
            </a:r>
            <a:r>
              <a:rPr lang="en-US" dirty="0"/>
              <a:t>(…) is run after </a:t>
            </a:r>
            <a:r>
              <a:rPr lang="en-US" dirty="0" err="1"/>
              <a:t>doInBackground</a:t>
            </a:r>
            <a:r>
              <a:rPr lang="en-US" dirty="0"/>
              <a:t>(…) completes. </a:t>
            </a:r>
          </a:p>
          <a:p>
            <a:r>
              <a:rPr lang="en-US" dirty="0"/>
              <a:t>More importantly, </a:t>
            </a:r>
            <a:r>
              <a:rPr lang="en-US" dirty="0" err="1"/>
              <a:t>onPostExecute</a:t>
            </a:r>
            <a:r>
              <a:rPr lang="en-US" dirty="0"/>
              <a:t>(…) is run on the main thread, not the background thread, so it is safe to update the UI within it. Modify </a:t>
            </a:r>
            <a:r>
              <a:rPr lang="en-US" dirty="0" err="1"/>
              <a:t>FetchItemsTask</a:t>
            </a:r>
            <a:r>
              <a:rPr lang="en-US" dirty="0"/>
              <a:t> to update </a:t>
            </a:r>
            <a:r>
              <a:rPr lang="en-US" dirty="0" err="1"/>
              <a:t>mItems</a:t>
            </a:r>
            <a:r>
              <a:rPr lang="en-US" dirty="0"/>
              <a:t> and call </a:t>
            </a:r>
            <a:r>
              <a:rPr lang="en-US" dirty="0" err="1"/>
              <a:t>setupAdapter</a:t>
            </a:r>
            <a:r>
              <a:rPr lang="en-US" dirty="0"/>
              <a:t>() after fetching your photos to update the </a:t>
            </a:r>
            <a:r>
              <a:rPr lang="en-US" dirty="0" err="1"/>
              <a:t>RecyclerView’s</a:t>
            </a:r>
            <a:r>
              <a:rPr lang="en-US" dirty="0"/>
              <a:t> data source.</a:t>
            </a:r>
          </a:p>
          <a:p>
            <a:endParaRPr lang="en-US" dirty="0"/>
          </a:p>
        </p:txBody>
      </p:sp>
    </p:spTree>
    <p:extLst>
      <p:ext uri="{BB962C8B-B14F-4D97-AF65-F5344CB8AC3E}">
        <p14:creationId xmlns:p14="http://schemas.microsoft.com/office/powerpoint/2010/main" val="268277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243CD-EA05-3641-96B4-AF666B4EF948}"/>
              </a:ext>
            </a:extLst>
          </p:cNvPr>
          <p:cNvSpPr>
            <a:spLocks noGrp="1"/>
          </p:cNvSpPr>
          <p:nvPr>
            <p:ph type="title"/>
          </p:nvPr>
        </p:nvSpPr>
        <p:spPr/>
        <p:txBody>
          <a:bodyPr/>
          <a:lstStyle/>
          <a:p>
            <a:r>
              <a:rPr lang="en-US" dirty="0"/>
              <a:t>Background Services and intents</a:t>
            </a:r>
          </a:p>
        </p:txBody>
      </p:sp>
      <p:sp>
        <p:nvSpPr>
          <p:cNvPr id="5" name="Text Placeholder 4">
            <a:extLst>
              <a:ext uri="{FF2B5EF4-FFF2-40B4-BE49-F238E27FC236}">
                <a16:creationId xmlns:a16="http://schemas.microsoft.com/office/drawing/2014/main" id="{516A7758-7CC0-1846-881E-F3FF498D1A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0778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Filters</a:t>
            </a:r>
          </a:p>
        </p:txBody>
      </p:sp>
      <p:sp>
        <p:nvSpPr>
          <p:cNvPr id="3" name="Content Placeholder 2"/>
          <p:cNvSpPr>
            <a:spLocks noGrp="1"/>
          </p:cNvSpPr>
          <p:nvPr>
            <p:ph idx="1"/>
          </p:nvPr>
        </p:nvSpPr>
        <p:spPr/>
        <p:txBody>
          <a:bodyPr>
            <a:normAutofit fontScale="92500" lnSpcReduction="20000"/>
          </a:bodyPr>
          <a:lstStyle/>
          <a:p>
            <a:r>
              <a:rPr lang="en-US" dirty="0"/>
              <a:t>Intents are used to signal to the Android system that a certain event has occurred.</a:t>
            </a:r>
          </a:p>
          <a:p>
            <a:r>
              <a:rPr lang="en-US" dirty="0"/>
              <a:t> Intents often describe the action which should be performed and provide data upon which such an action should be done.</a:t>
            </a:r>
          </a:p>
          <a:p>
            <a:r>
              <a:rPr lang="en-US" dirty="0"/>
              <a:t>A component can register itself via an </a:t>
            </a:r>
            <a:r>
              <a:rPr lang="en-US" i="1" dirty="0"/>
              <a:t>intent filter</a:t>
            </a:r>
            <a:r>
              <a:rPr lang="en-US" dirty="0"/>
              <a:t> for a specific action and specific data. </a:t>
            </a:r>
          </a:p>
          <a:p>
            <a:r>
              <a:rPr lang="en-US" dirty="0"/>
              <a:t>An intent filter specifies the types of intents to which an activity, service, or broadcast receiver can respond to by declaring the capabilities of a component. </a:t>
            </a:r>
          </a:p>
          <a:p>
            <a:endParaRPr lang="en-US" dirty="0"/>
          </a:p>
        </p:txBody>
      </p:sp>
    </p:spTree>
    <p:extLst>
      <p:ext uri="{BB962C8B-B14F-4D97-AF65-F5344CB8AC3E}">
        <p14:creationId xmlns:p14="http://schemas.microsoft.com/office/powerpoint/2010/main" val="3841960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Filters</a:t>
            </a:r>
          </a:p>
        </p:txBody>
      </p:sp>
      <p:sp>
        <p:nvSpPr>
          <p:cNvPr id="3" name="Content Placeholder 2"/>
          <p:cNvSpPr>
            <a:spLocks noGrp="1"/>
          </p:cNvSpPr>
          <p:nvPr>
            <p:ph idx="1"/>
          </p:nvPr>
        </p:nvSpPr>
        <p:spPr/>
        <p:txBody>
          <a:bodyPr>
            <a:normAutofit lnSpcReduction="10000"/>
          </a:bodyPr>
          <a:lstStyle/>
          <a:p>
            <a:r>
              <a:rPr lang="en-US" dirty="0"/>
              <a:t>Android components register intent filters either statically in the </a:t>
            </a:r>
            <a:r>
              <a:rPr lang="en-US" dirty="0" err="1"/>
              <a:t>AndroidManifest.xml</a:t>
            </a:r>
            <a:r>
              <a:rPr lang="en-US" dirty="0"/>
              <a:t> or dynamically in code.</a:t>
            </a:r>
          </a:p>
          <a:p>
            <a:r>
              <a:rPr lang="en-US" dirty="0"/>
              <a:t>An intent filter is defined by its category, action, and data filters.</a:t>
            </a:r>
          </a:p>
          <a:p>
            <a:r>
              <a:rPr lang="en-US" dirty="0"/>
              <a:t> It can also contain additional meta-data. </a:t>
            </a:r>
          </a:p>
          <a:p>
            <a:r>
              <a:rPr lang="en-US" dirty="0"/>
              <a:t>The Android OS determines which component to start based on the information provided by intents. </a:t>
            </a:r>
          </a:p>
        </p:txBody>
      </p:sp>
    </p:spTree>
    <p:extLst>
      <p:ext uri="{BB962C8B-B14F-4D97-AF65-F5344CB8AC3E}">
        <p14:creationId xmlns:p14="http://schemas.microsoft.com/office/powerpoint/2010/main" val="323251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Contents</a:t>
            </a:r>
          </a:p>
        </p:txBody>
      </p:sp>
      <p:sp>
        <p:nvSpPr>
          <p:cNvPr id="3" name="Content Placeholder 2"/>
          <p:cNvSpPr>
            <a:spLocks noGrp="1"/>
          </p:cNvSpPr>
          <p:nvPr>
            <p:ph idx="1"/>
          </p:nvPr>
        </p:nvSpPr>
        <p:spPr/>
        <p:txBody>
          <a:bodyPr>
            <a:normAutofit fontScale="70000" lnSpcReduction="20000"/>
          </a:bodyPr>
          <a:lstStyle/>
          <a:p>
            <a:r>
              <a:rPr lang="en-US" b="1" dirty="0"/>
              <a:t>Component name</a:t>
            </a:r>
            <a:endParaRPr lang="en-US" dirty="0"/>
          </a:p>
          <a:p>
            <a:pPr lvl="1"/>
            <a:r>
              <a:rPr lang="en-US" dirty="0"/>
              <a:t>The name of the component to start.</a:t>
            </a:r>
          </a:p>
          <a:p>
            <a:r>
              <a:rPr lang="en-US" b="1" dirty="0"/>
              <a:t>Action</a:t>
            </a:r>
          </a:p>
          <a:p>
            <a:pPr lvl="1"/>
            <a:r>
              <a:rPr lang="en-US" dirty="0"/>
              <a:t>A string that specifies some generic action to perform</a:t>
            </a:r>
          </a:p>
          <a:p>
            <a:r>
              <a:rPr lang="en-US" b="1" dirty="0"/>
              <a:t>Data</a:t>
            </a:r>
          </a:p>
          <a:p>
            <a:pPr lvl="1"/>
            <a:r>
              <a:rPr lang="en-US" dirty="0"/>
              <a:t>The directed or used by intended component (e.g. URI)</a:t>
            </a:r>
          </a:p>
          <a:p>
            <a:r>
              <a:rPr lang="en-US" b="1" dirty="0"/>
              <a:t>Category</a:t>
            </a:r>
          </a:p>
          <a:p>
            <a:pPr lvl="1"/>
            <a:r>
              <a:rPr lang="en-US" dirty="0"/>
              <a:t>A string containing additional information about the kind of component that should handle the intent. </a:t>
            </a:r>
          </a:p>
          <a:p>
            <a:r>
              <a:rPr lang="en-US" b="1" dirty="0"/>
              <a:t>Extras</a:t>
            </a:r>
            <a:endParaRPr lang="en-US" dirty="0"/>
          </a:p>
          <a:p>
            <a:pPr lvl="1"/>
            <a:r>
              <a:rPr lang="en-US" dirty="0"/>
              <a:t>Key-value pairs that carry additional information to perform action (you’ve already used an example of this)</a:t>
            </a:r>
          </a:p>
          <a:p>
            <a:r>
              <a:rPr lang="en-US" b="1" dirty="0"/>
              <a:t>Flags</a:t>
            </a:r>
          </a:p>
          <a:p>
            <a:pPr lvl="1"/>
            <a:r>
              <a:rPr lang="en-US" dirty="0"/>
              <a:t>Function as meta-data for the intent</a:t>
            </a:r>
          </a:p>
        </p:txBody>
      </p:sp>
    </p:spTree>
    <p:extLst>
      <p:ext uri="{BB962C8B-B14F-4D97-AF65-F5344CB8AC3E}">
        <p14:creationId xmlns:p14="http://schemas.microsoft.com/office/powerpoint/2010/main" val="105549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3F55-54D3-EA46-BBCF-AB0411424070}"/>
              </a:ext>
            </a:extLst>
          </p:cNvPr>
          <p:cNvSpPr>
            <a:spLocks noGrp="1"/>
          </p:cNvSpPr>
          <p:nvPr>
            <p:ph type="title"/>
          </p:nvPr>
        </p:nvSpPr>
        <p:spPr/>
        <p:txBody>
          <a:bodyPr/>
          <a:lstStyle/>
          <a:p>
            <a:r>
              <a:rPr lang="en-US" dirty="0"/>
              <a:t>Component Name</a:t>
            </a:r>
          </a:p>
        </p:txBody>
      </p:sp>
      <p:sp>
        <p:nvSpPr>
          <p:cNvPr id="3" name="Content Placeholder 2">
            <a:extLst>
              <a:ext uri="{FF2B5EF4-FFF2-40B4-BE49-F238E27FC236}">
                <a16:creationId xmlns:a16="http://schemas.microsoft.com/office/drawing/2014/main" id="{A0AF4DB8-EEA3-8F4E-AFFD-7933EF7097C4}"/>
              </a:ext>
            </a:extLst>
          </p:cNvPr>
          <p:cNvSpPr>
            <a:spLocks noGrp="1"/>
          </p:cNvSpPr>
          <p:nvPr>
            <p:ph idx="1"/>
          </p:nvPr>
        </p:nvSpPr>
        <p:spPr/>
        <p:txBody>
          <a:bodyPr>
            <a:normAutofit fontScale="77500" lnSpcReduction="20000"/>
          </a:bodyPr>
          <a:lstStyle/>
          <a:p>
            <a:r>
              <a:rPr lang="en-US" dirty="0"/>
              <a:t>The name of the component to start. This is optional, but it's the critical piece of information that makes an intent </a:t>
            </a:r>
            <a:r>
              <a:rPr lang="en-US" i="1" dirty="0"/>
              <a:t>explicit</a:t>
            </a:r>
            <a:r>
              <a:rPr lang="en-US" dirty="0"/>
              <a:t>, meaning that the intent should be delivered only to the app component defined by the component name. </a:t>
            </a:r>
          </a:p>
          <a:p>
            <a:r>
              <a:rPr lang="en-US" dirty="0"/>
              <a:t>Without a component name, the intent is </a:t>
            </a:r>
            <a:r>
              <a:rPr lang="en-US" i="1" dirty="0"/>
              <a:t>implicit</a:t>
            </a:r>
            <a:r>
              <a:rPr lang="en-US" dirty="0"/>
              <a:t> and the system decides which component should receive the intent based on the other intent information (such as the action, data, and category). </a:t>
            </a:r>
          </a:p>
          <a:p>
            <a:r>
              <a:rPr lang="en-US" dirty="0"/>
              <a:t>If you need to start a specific component in your app, you should specify the component name.</a:t>
            </a:r>
          </a:p>
          <a:p>
            <a:pPr marL="0" indent="0">
              <a:buNone/>
            </a:pPr>
            <a:br>
              <a:rPr lang="en-US" dirty="0"/>
            </a:br>
            <a:endParaRPr lang="en-US" dirty="0"/>
          </a:p>
        </p:txBody>
      </p:sp>
      <p:pic>
        <p:nvPicPr>
          <p:cNvPr id="5" name="Picture 4">
            <a:extLst>
              <a:ext uri="{FF2B5EF4-FFF2-40B4-BE49-F238E27FC236}">
                <a16:creationId xmlns:a16="http://schemas.microsoft.com/office/drawing/2014/main" id="{92B01EE6-FD85-0341-B27E-98AD2D4C3B64}"/>
              </a:ext>
            </a:extLst>
          </p:cNvPr>
          <p:cNvPicPr>
            <a:picLocks noChangeAspect="1"/>
          </p:cNvPicPr>
          <p:nvPr/>
        </p:nvPicPr>
        <p:blipFill>
          <a:blip r:embed="rId2"/>
          <a:stretch>
            <a:fillRect/>
          </a:stretch>
        </p:blipFill>
        <p:spPr>
          <a:xfrm>
            <a:off x="0" y="5333460"/>
            <a:ext cx="9144000" cy="792703"/>
          </a:xfrm>
          <a:prstGeom prst="rect">
            <a:avLst/>
          </a:prstGeom>
        </p:spPr>
      </p:pic>
    </p:spTree>
    <p:extLst>
      <p:ext uri="{BB962C8B-B14F-4D97-AF65-F5344CB8AC3E}">
        <p14:creationId xmlns:p14="http://schemas.microsoft.com/office/powerpoint/2010/main" val="265056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Action</a:t>
            </a:r>
          </a:p>
        </p:txBody>
      </p:sp>
      <p:sp>
        <p:nvSpPr>
          <p:cNvPr id="3" name="Content Placeholder 2"/>
          <p:cNvSpPr>
            <a:spLocks noGrp="1"/>
          </p:cNvSpPr>
          <p:nvPr>
            <p:ph idx="1"/>
          </p:nvPr>
        </p:nvSpPr>
        <p:spPr/>
        <p:txBody>
          <a:bodyPr/>
          <a:lstStyle/>
          <a:p>
            <a:r>
              <a:rPr lang="en-US" dirty="0"/>
              <a:t>A string that specifies the generic action to perform (such as </a:t>
            </a:r>
            <a:r>
              <a:rPr lang="en-US" i="1" dirty="0"/>
              <a:t>view</a:t>
            </a:r>
            <a:r>
              <a:rPr lang="en-US" dirty="0"/>
              <a:t> or </a:t>
            </a:r>
            <a:r>
              <a:rPr lang="en-US" i="1" dirty="0"/>
              <a:t>pick</a:t>
            </a:r>
            <a:r>
              <a:rPr lang="en-US" dirty="0"/>
              <a:t>). </a:t>
            </a:r>
          </a:p>
          <a:p>
            <a:r>
              <a:rPr lang="en-US" dirty="0"/>
              <a:t>You can specify your own actions for use by intents within your app (or for use by other apps to invoke components in your app)</a:t>
            </a:r>
          </a:p>
          <a:p>
            <a:r>
              <a:rPr lang="en-US" dirty="0"/>
              <a:t> But you should usually use action constants defined by the </a:t>
            </a:r>
            <a:r>
              <a:rPr lang="en-US" dirty="0">
                <a:hlinkClick r:id="rId2"/>
              </a:rPr>
              <a:t>Intent</a:t>
            </a:r>
            <a:r>
              <a:rPr lang="en-US" dirty="0"/>
              <a:t> class.</a:t>
            </a:r>
          </a:p>
        </p:txBody>
      </p:sp>
    </p:spTree>
    <p:extLst>
      <p:ext uri="{BB962C8B-B14F-4D97-AF65-F5344CB8AC3E}">
        <p14:creationId xmlns:p14="http://schemas.microsoft.com/office/powerpoint/2010/main" val="7393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D9B3-44F0-F84C-89B9-282C2F051227}"/>
              </a:ext>
            </a:extLst>
          </p:cNvPr>
          <p:cNvSpPr>
            <a:spLocks noGrp="1"/>
          </p:cNvSpPr>
          <p:nvPr>
            <p:ph type="title"/>
          </p:nvPr>
        </p:nvSpPr>
        <p:spPr/>
        <p:txBody>
          <a:bodyPr/>
          <a:lstStyle/>
          <a:p>
            <a:r>
              <a:rPr lang="en-US" dirty="0"/>
              <a:t>Basic Networking</a:t>
            </a:r>
          </a:p>
        </p:txBody>
      </p:sp>
      <p:sp>
        <p:nvSpPr>
          <p:cNvPr id="3" name="Content Placeholder 2">
            <a:extLst>
              <a:ext uri="{FF2B5EF4-FFF2-40B4-BE49-F238E27FC236}">
                <a16:creationId xmlns:a16="http://schemas.microsoft.com/office/drawing/2014/main" id="{E13B2FD9-5EB4-E540-99BB-5F90B131AAB7}"/>
              </a:ext>
            </a:extLst>
          </p:cNvPr>
          <p:cNvSpPr>
            <a:spLocks noGrp="1"/>
          </p:cNvSpPr>
          <p:nvPr>
            <p:ph idx="1"/>
          </p:nvPr>
        </p:nvSpPr>
        <p:spPr/>
        <p:txBody>
          <a:bodyPr>
            <a:normAutofit fontScale="85000" lnSpcReduction="10000"/>
          </a:bodyPr>
          <a:lstStyle/>
          <a:p>
            <a:r>
              <a:rPr lang="en-US" dirty="0"/>
              <a:t>﻿You are going to have one class handle the networking in </a:t>
            </a:r>
            <a:r>
              <a:rPr lang="en-US" dirty="0" err="1"/>
              <a:t>PhotoGallery</a:t>
            </a:r>
            <a:r>
              <a:rPr lang="en-US" dirty="0"/>
              <a:t>. </a:t>
            </a:r>
          </a:p>
          <a:p>
            <a:r>
              <a:rPr lang="en-US" dirty="0"/>
              <a:t>Create a new Java class and, since you will be connecting to Flickr, name this class </a:t>
            </a:r>
            <a:r>
              <a:rPr lang="en-US" dirty="0" err="1"/>
              <a:t>FlickrFetchr</a:t>
            </a:r>
            <a:r>
              <a:rPr lang="en-US" dirty="0"/>
              <a:t>.</a:t>
            </a:r>
          </a:p>
          <a:p>
            <a:r>
              <a:rPr lang="en-US" dirty="0" err="1"/>
              <a:t>FlickrFetchr</a:t>
            </a:r>
            <a:r>
              <a:rPr lang="en-US" dirty="0"/>
              <a:t> will start off small with only two methods: </a:t>
            </a:r>
          </a:p>
          <a:p>
            <a:pPr lvl="1"/>
            <a:r>
              <a:rPr lang="en-US" dirty="0" err="1"/>
              <a:t>getUrlBytes</a:t>
            </a:r>
            <a:r>
              <a:rPr lang="en-US" dirty="0"/>
              <a:t>(String) </a:t>
            </a:r>
          </a:p>
          <a:p>
            <a:pPr lvl="1"/>
            <a:r>
              <a:rPr lang="en-US" dirty="0" err="1"/>
              <a:t>getUrlString</a:t>
            </a:r>
            <a:r>
              <a:rPr lang="en-US" dirty="0"/>
              <a:t>(String). </a:t>
            </a:r>
          </a:p>
          <a:p>
            <a:r>
              <a:rPr lang="en-US" dirty="0"/>
              <a:t>The </a:t>
            </a:r>
            <a:r>
              <a:rPr lang="en-US" dirty="0" err="1"/>
              <a:t>getUrlBytes</a:t>
            </a:r>
            <a:r>
              <a:rPr lang="en-US" dirty="0"/>
              <a:t>(String) method fetches raw data from a URL and returns it as an array of bytes. The </a:t>
            </a:r>
            <a:r>
              <a:rPr lang="en-US" dirty="0" err="1"/>
              <a:t>getUrlString</a:t>
            </a:r>
            <a:r>
              <a:rPr lang="en-US" dirty="0"/>
              <a:t>(String) method converts the result from </a:t>
            </a:r>
            <a:r>
              <a:rPr lang="en-US" dirty="0" err="1"/>
              <a:t>getUrlBytes</a:t>
            </a:r>
            <a:r>
              <a:rPr lang="en-US" dirty="0"/>
              <a:t>(String) to a String.</a:t>
            </a:r>
          </a:p>
          <a:p>
            <a:endParaRPr lang="en-US" dirty="0"/>
          </a:p>
        </p:txBody>
      </p:sp>
    </p:spTree>
    <p:extLst>
      <p:ext uri="{BB962C8B-B14F-4D97-AF65-F5344CB8AC3E}">
        <p14:creationId xmlns:p14="http://schemas.microsoft.com/office/powerpoint/2010/main" val="421842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Action </a:t>
            </a:r>
          </a:p>
        </p:txBody>
      </p:sp>
      <p:sp>
        <p:nvSpPr>
          <p:cNvPr id="3" name="Content Placeholder 2"/>
          <p:cNvSpPr>
            <a:spLocks noGrp="1"/>
          </p:cNvSpPr>
          <p:nvPr>
            <p:ph idx="1"/>
          </p:nvPr>
        </p:nvSpPr>
        <p:spPr/>
        <p:txBody>
          <a:bodyPr>
            <a:normAutofit fontScale="92500" lnSpcReduction="10000"/>
          </a:bodyPr>
          <a:lstStyle/>
          <a:p>
            <a:r>
              <a:rPr lang="en-US" dirty="0">
                <a:hlinkClick r:id="rId2"/>
              </a:rPr>
              <a:t>ACTION_VIEW</a:t>
            </a:r>
            <a:r>
              <a:rPr lang="en-US" dirty="0"/>
              <a:t> Use this action in an intent with </a:t>
            </a:r>
            <a:r>
              <a:rPr lang="en-US" dirty="0">
                <a:hlinkClick r:id="rId3"/>
              </a:rPr>
              <a:t>startActivity()</a:t>
            </a:r>
            <a:r>
              <a:rPr lang="en-US" dirty="0"/>
              <a:t> when you have some information that an activity can show to the user, such as a photo to view in a gallery app, or an address to view in a map app.</a:t>
            </a:r>
          </a:p>
          <a:p>
            <a:r>
              <a:rPr lang="en-US" dirty="0">
                <a:hlinkClick r:id="rId4"/>
              </a:rPr>
              <a:t>ACTION_SEND</a:t>
            </a:r>
            <a:r>
              <a:rPr lang="en-US" dirty="0"/>
              <a:t> Also known as the "share" intent, you should use this in an intent with </a:t>
            </a:r>
            <a:r>
              <a:rPr lang="en-US" dirty="0">
                <a:hlinkClick r:id="rId3"/>
              </a:rPr>
              <a:t>startActivity()</a:t>
            </a:r>
            <a:r>
              <a:rPr lang="en-US" dirty="0"/>
              <a:t> when you have some data that the user can share through another app, such as an email app or social sharing app. </a:t>
            </a:r>
          </a:p>
        </p:txBody>
      </p:sp>
    </p:spTree>
    <p:extLst>
      <p:ext uri="{BB962C8B-B14F-4D97-AF65-F5344CB8AC3E}">
        <p14:creationId xmlns:p14="http://schemas.microsoft.com/office/powerpoint/2010/main" val="2109151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Intent</a:t>
            </a:r>
          </a:p>
        </p:txBody>
      </p:sp>
      <p:sp>
        <p:nvSpPr>
          <p:cNvPr id="3" name="Content Placeholder 2"/>
          <p:cNvSpPr>
            <a:spLocks noGrp="1"/>
          </p:cNvSpPr>
          <p:nvPr>
            <p:ph idx="1"/>
          </p:nvPr>
        </p:nvSpPr>
        <p:spPr/>
        <p:txBody>
          <a:bodyPr>
            <a:normAutofit fontScale="85000" lnSpcReduction="10000"/>
          </a:bodyPr>
          <a:lstStyle/>
          <a:p>
            <a:r>
              <a:rPr lang="en-US" dirty="0"/>
              <a:t>An implicit intent specifies an action that can invoke any app on the device able to perform the action. </a:t>
            </a:r>
          </a:p>
          <a:p>
            <a:r>
              <a:rPr lang="en-US" dirty="0"/>
              <a:t>Using an implicit intent is useful when your app cannot perform the action, but other apps probably can and you'd like the user to pick which app to use.</a:t>
            </a:r>
          </a:p>
          <a:p>
            <a:r>
              <a:rPr lang="en-US" dirty="0"/>
              <a:t>For example, if you have content you want the user to share with other people, create an intent with the </a:t>
            </a:r>
            <a:r>
              <a:rPr lang="en-US" dirty="0">
                <a:hlinkClick r:id="rId2"/>
              </a:rPr>
              <a:t>ACTION_SEND</a:t>
            </a:r>
            <a:r>
              <a:rPr lang="en-US" dirty="0"/>
              <a:t> action and add extras that specify the content to share. When you call </a:t>
            </a:r>
            <a:r>
              <a:rPr lang="en-US" dirty="0">
                <a:hlinkClick r:id="rId3"/>
              </a:rPr>
              <a:t>startActivity()</a:t>
            </a:r>
            <a:r>
              <a:rPr lang="en-US" dirty="0"/>
              <a:t> with that intent, the user can pick an app through which to share the content.</a:t>
            </a:r>
          </a:p>
          <a:p>
            <a:endParaRPr lang="en-US" dirty="0"/>
          </a:p>
        </p:txBody>
      </p:sp>
    </p:spTree>
    <p:extLst>
      <p:ext uri="{BB962C8B-B14F-4D97-AF65-F5344CB8AC3E}">
        <p14:creationId xmlns:p14="http://schemas.microsoft.com/office/powerpoint/2010/main" val="417435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88A2-CFCA-B94F-A9ED-2B1ACCFB7254}"/>
              </a:ext>
            </a:extLst>
          </p:cNvPr>
          <p:cNvSpPr>
            <a:spLocks noGrp="1"/>
          </p:cNvSpPr>
          <p:nvPr>
            <p:ph type="title"/>
          </p:nvPr>
        </p:nvSpPr>
        <p:spPr/>
        <p:txBody>
          <a:bodyPr/>
          <a:lstStyle/>
          <a:p>
            <a:r>
              <a:rPr lang="en-US" dirty="0"/>
              <a:t>Intent Action</a:t>
            </a:r>
          </a:p>
        </p:txBody>
      </p:sp>
      <p:sp>
        <p:nvSpPr>
          <p:cNvPr id="3" name="Content Placeholder 2">
            <a:extLst>
              <a:ext uri="{FF2B5EF4-FFF2-40B4-BE49-F238E27FC236}">
                <a16:creationId xmlns:a16="http://schemas.microsoft.com/office/drawing/2014/main" id="{3365042B-12F6-1440-ACDA-30653B6A0220}"/>
              </a:ext>
            </a:extLst>
          </p:cNvPr>
          <p:cNvSpPr>
            <a:spLocks noGrp="1"/>
          </p:cNvSpPr>
          <p:nvPr>
            <p:ph idx="1"/>
          </p:nvPr>
        </p:nvSpPr>
        <p:spPr/>
        <p:txBody>
          <a:bodyPr/>
          <a:lstStyle/>
          <a:p>
            <a:r>
              <a:rPr lang="en-US" dirty="0"/>
              <a:t>You can specify the action for an intent with </a:t>
            </a:r>
            <a:r>
              <a:rPr lang="en-US" dirty="0">
                <a:hlinkClick r:id="rId2"/>
              </a:rPr>
              <a:t>setAction()</a:t>
            </a:r>
            <a:r>
              <a:rPr lang="en-US" dirty="0"/>
              <a:t> or with an </a:t>
            </a:r>
            <a:r>
              <a:rPr lang="en-US" dirty="0">
                <a:hlinkClick r:id="rId3"/>
              </a:rPr>
              <a:t>Intent</a:t>
            </a:r>
            <a:r>
              <a:rPr lang="en-US" dirty="0"/>
              <a:t> constructor.</a:t>
            </a:r>
          </a:p>
          <a:p>
            <a:pPr marL="0" indent="0">
              <a:buNone/>
            </a:pPr>
            <a:br>
              <a:rPr lang="en-US" dirty="0"/>
            </a:br>
            <a:endParaRPr lang="en-US" dirty="0"/>
          </a:p>
        </p:txBody>
      </p:sp>
    </p:spTree>
    <p:extLst>
      <p:ext uri="{BB962C8B-B14F-4D97-AF65-F5344CB8AC3E}">
        <p14:creationId xmlns:p14="http://schemas.microsoft.com/office/powerpoint/2010/main" val="4253927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D54D-E359-494C-A5C5-0C4EC640450D}"/>
              </a:ext>
            </a:extLst>
          </p:cNvPr>
          <p:cNvSpPr>
            <a:spLocks noGrp="1"/>
          </p:cNvSpPr>
          <p:nvPr>
            <p:ph type="title"/>
          </p:nvPr>
        </p:nvSpPr>
        <p:spPr/>
        <p:txBody>
          <a:bodyPr/>
          <a:lstStyle/>
          <a:p>
            <a:r>
              <a:rPr lang="en-US" dirty="0"/>
              <a:t>Intent Data</a:t>
            </a:r>
          </a:p>
        </p:txBody>
      </p:sp>
      <p:sp>
        <p:nvSpPr>
          <p:cNvPr id="3" name="Content Placeholder 2">
            <a:extLst>
              <a:ext uri="{FF2B5EF4-FFF2-40B4-BE49-F238E27FC236}">
                <a16:creationId xmlns:a16="http://schemas.microsoft.com/office/drawing/2014/main" id="{54DA252B-6F1F-8048-84D0-08024E3617F7}"/>
              </a:ext>
            </a:extLst>
          </p:cNvPr>
          <p:cNvSpPr>
            <a:spLocks noGrp="1"/>
          </p:cNvSpPr>
          <p:nvPr>
            <p:ph idx="1"/>
          </p:nvPr>
        </p:nvSpPr>
        <p:spPr/>
        <p:txBody>
          <a:bodyPr>
            <a:normAutofit fontScale="55000" lnSpcReduction="20000"/>
          </a:bodyPr>
          <a:lstStyle/>
          <a:p>
            <a:r>
              <a:rPr lang="en-US" dirty="0"/>
              <a:t>The URI (a </a:t>
            </a:r>
            <a:r>
              <a:rPr lang="en-US" dirty="0">
                <a:hlinkClick r:id="rId2"/>
              </a:rPr>
              <a:t>Uri</a:t>
            </a:r>
            <a:r>
              <a:rPr lang="en-US" dirty="0"/>
              <a:t> object) that references the data to be acted on and/or the MIME type of that data. The type of data supplied is generally dictated by the intent's action. </a:t>
            </a:r>
          </a:p>
          <a:p>
            <a:pPr lvl="1"/>
            <a:r>
              <a:rPr lang="en-US" dirty="0"/>
              <a:t>For example, if the action is </a:t>
            </a:r>
            <a:r>
              <a:rPr lang="en-US" dirty="0">
                <a:hlinkClick r:id="rId3"/>
              </a:rPr>
              <a:t>ACTION_EDIT</a:t>
            </a:r>
            <a:r>
              <a:rPr lang="en-US" dirty="0"/>
              <a:t>, the data should contain the URI of the document to edit.</a:t>
            </a:r>
          </a:p>
          <a:p>
            <a:r>
              <a:rPr lang="en-US" dirty="0"/>
              <a:t>When creating an intent, it's often important to specify the type of data (its MIME type) in addition to its URI. </a:t>
            </a:r>
          </a:p>
          <a:p>
            <a:pPr lvl="1"/>
            <a:r>
              <a:rPr lang="en-US" dirty="0"/>
              <a:t>For example, an activity that's able to display images probably won't be able to play an audio file, even though the URI formats could be similar. </a:t>
            </a:r>
          </a:p>
          <a:p>
            <a:pPr lvl="1"/>
            <a:r>
              <a:rPr lang="en-US" dirty="0"/>
              <a:t>Specifying the MIME type of your data helps the Android system find the best component to receive your intent. </a:t>
            </a:r>
          </a:p>
          <a:p>
            <a:r>
              <a:rPr lang="en-US" dirty="0"/>
              <a:t>However, the MIME type can sometimes be inferred from the URI—particularly when the data is a content: URI. A content: URI indicates the data is located on the device and controlled by </a:t>
            </a:r>
            <a:r>
              <a:rPr lang="en-US" dirty="0" err="1"/>
              <a:t>a</a:t>
            </a:r>
            <a:r>
              <a:rPr lang="en-US" dirty="0" err="1">
                <a:hlinkClick r:id="rId4"/>
              </a:rPr>
              <a:t>ContentProvider</a:t>
            </a:r>
            <a:r>
              <a:rPr lang="en-US" dirty="0"/>
              <a:t>, which makes the data MIME type visible to the system.</a:t>
            </a:r>
          </a:p>
          <a:p>
            <a:r>
              <a:rPr lang="en-US" dirty="0"/>
              <a:t>To set only the data URI, call </a:t>
            </a:r>
            <a:r>
              <a:rPr lang="en-US" dirty="0">
                <a:hlinkClick r:id="rId5"/>
              </a:rPr>
              <a:t>setData()</a:t>
            </a:r>
            <a:r>
              <a:rPr lang="en-US" dirty="0"/>
              <a:t>. To set only the MIME type, call </a:t>
            </a:r>
            <a:r>
              <a:rPr lang="en-US" dirty="0">
                <a:hlinkClick r:id="rId6"/>
              </a:rPr>
              <a:t>setType()</a:t>
            </a:r>
            <a:r>
              <a:rPr lang="en-US" dirty="0"/>
              <a:t>. If necessary, you can set both explicitly with </a:t>
            </a:r>
            <a:r>
              <a:rPr lang="en-US" dirty="0">
                <a:hlinkClick r:id="rId7"/>
              </a:rPr>
              <a:t>setDataAndType()</a:t>
            </a:r>
            <a:r>
              <a:rPr lang="en-US" dirty="0"/>
              <a:t>.</a:t>
            </a:r>
          </a:p>
          <a:p>
            <a:pPr marL="0" indent="0">
              <a:buNone/>
            </a:pPr>
            <a:br>
              <a:rPr lang="en-US" dirty="0"/>
            </a:br>
            <a:endParaRPr lang="en-US" dirty="0"/>
          </a:p>
        </p:txBody>
      </p:sp>
      <p:pic>
        <p:nvPicPr>
          <p:cNvPr id="5" name="Picture 4">
            <a:extLst>
              <a:ext uri="{FF2B5EF4-FFF2-40B4-BE49-F238E27FC236}">
                <a16:creationId xmlns:a16="http://schemas.microsoft.com/office/drawing/2014/main" id="{E5E8652D-35B9-F141-9F0F-74B5D76E04D9}"/>
              </a:ext>
            </a:extLst>
          </p:cNvPr>
          <p:cNvPicPr>
            <a:picLocks noChangeAspect="1"/>
          </p:cNvPicPr>
          <p:nvPr/>
        </p:nvPicPr>
        <p:blipFill>
          <a:blip r:embed="rId8"/>
          <a:stretch>
            <a:fillRect/>
          </a:stretch>
        </p:blipFill>
        <p:spPr>
          <a:xfrm>
            <a:off x="0" y="5515053"/>
            <a:ext cx="9144000" cy="793672"/>
          </a:xfrm>
          <a:prstGeom prst="rect">
            <a:avLst/>
          </a:prstGeom>
        </p:spPr>
      </p:pic>
    </p:spTree>
    <p:extLst>
      <p:ext uri="{BB962C8B-B14F-4D97-AF65-F5344CB8AC3E}">
        <p14:creationId xmlns:p14="http://schemas.microsoft.com/office/powerpoint/2010/main" val="1409075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BEF8-B5AA-3642-BFCE-A411714F699B}"/>
              </a:ext>
            </a:extLst>
          </p:cNvPr>
          <p:cNvSpPr>
            <a:spLocks noGrp="1"/>
          </p:cNvSpPr>
          <p:nvPr>
            <p:ph type="title"/>
          </p:nvPr>
        </p:nvSpPr>
        <p:spPr/>
        <p:txBody>
          <a:bodyPr/>
          <a:lstStyle/>
          <a:p>
            <a:r>
              <a:rPr lang="en-US" dirty="0"/>
              <a:t>Intent </a:t>
            </a:r>
            <a:r>
              <a:rPr lang="en-US" dirty="0" err="1"/>
              <a:t>Catergories</a:t>
            </a:r>
            <a:endParaRPr lang="en-US" dirty="0"/>
          </a:p>
        </p:txBody>
      </p:sp>
      <p:sp>
        <p:nvSpPr>
          <p:cNvPr id="3" name="Content Placeholder 2">
            <a:extLst>
              <a:ext uri="{FF2B5EF4-FFF2-40B4-BE49-F238E27FC236}">
                <a16:creationId xmlns:a16="http://schemas.microsoft.com/office/drawing/2014/main" id="{5A902891-9EFA-1545-9D1A-C4F08B8A957F}"/>
              </a:ext>
            </a:extLst>
          </p:cNvPr>
          <p:cNvSpPr>
            <a:spLocks noGrp="1"/>
          </p:cNvSpPr>
          <p:nvPr>
            <p:ph idx="1"/>
          </p:nvPr>
        </p:nvSpPr>
        <p:spPr/>
        <p:txBody>
          <a:bodyPr>
            <a:normAutofit fontScale="77500" lnSpcReduction="20000"/>
          </a:bodyPr>
          <a:lstStyle/>
          <a:p>
            <a:r>
              <a:rPr lang="en-US" dirty="0"/>
              <a:t>A string containing additional information about the kind of component that should handle the intent. </a:t>
            </a:r>
          </a:p>
          <a:p>
            <a:r>
              <a:rPr lang="en-US" dirty="0"/>
              <a:t>Any number of category descriptions can be placed in an intent, but most intents do not require a category. the full list of categories.</a:t>
            </a:r>
          </a:p>
          <a:p>
            <a:r>
              <a:rPr lang="en-US" dirty="0"/>
              <a:t>You can specify a category with </a:t>
            </a:r>
            <a:r>
              <a:rPr lang="en-US" dirty="0">
                <a:hlinkClick r:id="rId2"/>
              </a:rPr>
              <a:t>addCategory()</a:t>
            </a:r>
            <a:r>
              <a:rPr lang="en-US" dirty="0"/>
              <a:t>.</a:t>
            </a:r>
          </a:p>
          <a:p>
            <a:r>
              <a:rPr lang="en-US" dirty="0"/>
              <a:t>These properties listed above (component name, action, data, and category) represent the defining characteristics of an intent. By reading these properties, the Android system is able to resolve which app component it should start. However, an intent can carry additional information that does not affect how it is resolved to an app component. An intent can also supply the following information:</a:t>
            </a:r>
          </a:p>
          <a:p>
            <a:endParaRPr lang="en-US" dirty="0"/>
          </a:p>
        </p:txBody>
      </p:sp>
    </p:spTree>
    <p:extLst>
      <p:ext uri="{BB962C8B-B14F-4D97-AF65-F5344CB8AC3E}">
        <p14:creationId xmlns:p14="http://schemas.microsoft.com/office/powerpoint/2010/main" val="3486816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Code Implicit Intent Filter</a:t>
            </a:r>
          </a:p>
        </p:txBody>
      </p:sp>
      <p:pic>
        <p:nvPicPr>
          <p:cNvPr id="4" name="Content Placeholder 3" descr="Screen Shot 2014-03-30 at 10.56.17 PM.png"/>
          <p:cNvPicPr>
            <a:picLocks noGrp="1" noChangeAspect="1"/>
          </p:cNvPicPr>
          <p:nvPr>
            <p:ph idx="1"/>
          </p:nvPr>
        </p:nvPicPr>
        <p:blipFill>
          <a:blip r:embed="rId2">
            <a:extLst>
              <a:ext uri="{28A0092B-C50C-407E-A947-70E740481C1C}">
                <a14:useLocalDpi xmlns:a14="http://schemas.microsoft.com/office/drawing/2010/main" val="0"/>
              </a:ext>
            </a:extLst>
          </a:blip>
          <a:srcRect t="-34628" b="-34628"/>
          <a:stretch>
            <a:fillRect/>
          </a:stretch>
        </p:blipFill>
        <p:spPr/>
      </p:pic>
    </p:spTree>
    <p:extLst>
      <p:ext uri="{BB962C8B-B14F-4D97-AF65-F5344CB8AC3E}">
        <p14:creationId xmlns:p14="http://schemas.microsoft.com/office/powerpoint/2010/main" val="382371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AndroidManifest</a:t>
            </a:r>
            <a:r>
              <a:rPr lang="en-US" dirty="0"/>
              <a:t> Intent Filters</a:t>
            </a:r>
          </a:p>
        </p:txBody>
      </p:sp>
      <p:pic>
        <p:nvPicPr>
          <p:cNvPr id="4" name="Content Placeholder 3" descr="Screen Shot 2014-03-30 at 10.54.48 PM.png"/>
          <p:cNvPicPr>
            <a:picLocks noGrp="1" noChangeAspect="1"/>
          </p:cNvPicPr>
          <p:nvPr>
            <p:ph idx="1"/>
          </p:nvPr>
        </p:nvPicPr>
        <p:blipFill>
          <a:blip r:embed="rId2">
            <a:extLst>
              <a:ext uri="{28A0092B-C50C-407E-A947-70E740481C1C}">
                <a14:useLocalDpi xmlns:a14="http://schemas.microsoft.com/office/drawing/2010/main" val="0"/>
              </a:ext>
            </a:extLst>
          </a:blip>
          <a:srcRect t="-46188" b="-46188"/>
          <a:stretch>
            <a:fillRect/>
          </a:stretch>
        </p:blipFill>
        <p:spPr/>
      </p:pic>
    </p:spTree>
    <p:extLst>
      <p:ext uri="{BB962C8B-B14F-4D97-AF65-F5344CB8AC3E}">
        <p14:creationId xmlns:p14="http://schemas.microsoft.com/office/powerpoint/2010/main" val="272850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of the Iceberg</a:t>
            </a:r>
          </a:p>
        </p:txBody>
      </p:sp>
      <p:pic>
        <p:nvPicPr>
          <p:cNvPr id="4" name="Content Placeholder 3" descr="Screen Shot 2014-03-30 at 11.40.39 PM.png"/>
          <p:cNvPicPr>
            <a:picLocks noGrp="1" noChangeAspect="1"/>
          </p:cNvPicPr>
          <p:nvPr>
            <p:ph idx="1"/>
          </p:nvPr>
        </p:nvPicPr>
        <p:blipFill>
          <a:blip r:embed="rId2">
            <a:extLst>
              <a:ext uri="{28A0092B-C50C-407E-A947-70E740481C1C}">
                <a14:useLocalDpi xmlns:a14="http://schemas.microsoft.com/office/drawing/2010/main" val="0"/>
              </a:ext>
            </a:extLst>
          </a:blip>
          <a:srcRect t="-6965" b="-6965"/>
          <a:stretch>
            <a:fillRect/>
          </a:stretch>
        </p:blipFill>
        <p:spPr/>
      </p:pic>
    </p:spTree>
    <p:extLst>
      <p:ext uri="{BB962C8B-B14F-4D97-AF65-F5344CB8AC3E}">
        <p14:creationId xmlns:p14="http://schemas.microsoft.com/office/powerpoint/2010/main" val="112995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PackageManager</a:t>
            </a:r>
            <a:r>
              <a:rPr lang="en-US"/>
              <a:t> Class</a:t>
            </a:r>
          </a:p>
        </p:txBody>
      </p:sp>
      <p:sp>
        <p:nvSpPr>
          <p:cNvPr id="3" name="Content Placeholder 2"/>
          <p:cNvSpPr>
            <a:spLocks noGrp="1"/>
          </p:cNvSpPr>
          <p:nvPr>
            <p:ph idx="1"/>
          </p:nvPr>
        </p:nvSpPr>
        <p:spPr/>
        <p:txBody>
          <a:bodyPr/>
          <a:lstStyle/>
          <a:p>
            <a:r>
              <a:rPr lang="en-US" dirty="0"/>
              <a:t>What if you are creating implicit intents and the device does not have any matching activities?</a:t>
            </a:r>
          </a:p>
          <a:p>
            <a:r>
              <a:rPr lang="en-US" dirty="0"/>
              <a:t>If the OS can not find a matching activity then your app will force close.</a:t>
            </a:r>
          </a:p>
          <a:p>
            <a:r>
              <a:rPr lang="en-US" dirty="0"/>
              <a:t>Solution is to use the Android OS </a:t>
            </a:r>
            <a:r>
              <a:rPr lang="en-US" dirty="0" err="1"/>
              <a:t>PackageManager</a:t>
            </a:r>
            <a:r>
              <a:rPr lang="en-US" dirty="0"/>
              <a:t> class.</a:t>
            </a:r>
          </a:p>
        </p:txBody>
      </p:sp>
    </p:spTree>
    <p:extLst>
      <p:ext uri="{BB962C8B-B14F-4D97-AF65-F5344CB8AC3E}">
        <p14:creationId xmlns:p14="http://schemas.microsoft.com/office/powerpoint/2010/main" val="2077230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4" y="3722110"/>
            <a:ext cx="8263306" cy="566738"/>
          </a:xfrm>
        </p:spPr>
        <p:txBody>
          <a:bodyPr>
            <a:noAutofit/>
          </a:bodyPr>
          <a:lstStyle/>
          <a:p>
            <a:r>
              <a:rPr lang="en-US" sz="3200" dirty="0" err="1"/>
              <a:t>PackageManager</a:t>
            </a:r>
            <a:endParaRPr lang="en-US" sz="3200" dirty="0"/>
          </a:p>
        </p:txBody>
      </p:sp>
      <p:sp>
        <p:nvSpPr>
          <p:cNvPr id="3" name="Content Placeholder 2"/>
          <p:cNvSpPr>
            <a:spLocks noGrp="1"/>
          </p:cNvSpPr>
          <p:nvPr>
            <p:ph type="body" sz="half" idx="2"/>
          </p:nvPr>
        </p:nvSpPr>
        <p:spPr>
          <a:xfrm>
            <a:off x="417514" y="4380792"/>
            <a:ext cx="8263306" cy="1985797"/>
          </a:xfrm>
        </p:spPr>
        <p:txBody>
          <a:bodyPr>
            <a:noAutofit/>
          </a:bodyPr>
          <a:lstStyle/>
          <a:p>
            <a:pPr marL="457200" indent="-457200">
              <a:buFont typeface="Arial"/>
              <a:buChar char="•"/>
            </a:pPr>
            <a:r>
              <a:rPr lang="en-US" sz="2800" dirty="0"/>
              <a:t>Class for retrieving various kinds of information related to the application packages that are currently installed on the device.</a:t>
            </a:r>
          </a:p>
          <a:p>
            <a:pPr marL="457200" indent="-457200">
              <a:buFont typeface="Arial"/>
              <a:buChar char="•"/>
            </a:pPr>
            <a:r>
              <a:rPr lang="en-US" sz="2800" dirty="0"/>
              <a:t>You can find this class through </a:t>
            </a:r>
            <a:r>
              <a:rPr lang="en-US" sz="2800" dirty="0">
                <a:hlinkClick r:id="rId2"/>
              </a:rPr>
              <a:t>getPackageManager()</a:t>
            </a:r>
            <a:r>
              <a:rPr lang="en-US" sz="2800" dirty="0"/>
              <a:t>. </a:t>
            </a:r>
          </a:p>
        </p:txBody>
      </p:sp>
      <p:pic>
        <p:nvPicPr>
          <p:cNvPr id="11" name="Picture Placeholder 10" descr="Screen Shot 2014-03-31 at 9.59.36 PM.pn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763" t="-5400" r="-507" b="-1486"/>
          <a:stretch/>
        </p:blipFill>
        <p:spPr>
          <a:xfrm>
            <a:off x="208757" y="956728"/>
            <a:ext cx="8932593" cy="2400517"/>
          </a:xfrm>
        </p:spPr>
      </p:pic>
    </p:spTree>
    <p:extLst>
      <p:ext uri="{BB962C8B-B14F-4D97-AF65-F5344CB8AC3E}">
        <p14:creationId xmlns:p14="http://schemas.microsoft.com/office/powerpoint/2010/main" val="52760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0DA1-DDF7-A84E-9639-F765822AB03B}"/>
              </a:ext>
            </a:extLst>
          </p:cNvPr>
          <p:cNvSpPr>
            <a:spLocks noGrp="1"/>
          </p:cNvSpPr>
          <p:nvPr>
            <p:ph type="title"/>
          </p:nvPr>
        </p:nvSpPr>
        <p:spPr/>
        <p:txBody>
          <a:bodyPr/>
          <a:lstStyle/>
          <a:p>
            <a:r>
              <a:rPr lang="en-US"/>
              <a:t>Basic Networking</a:t>
            </a:r>
            <a:endParaRPr lang="en-US" dirty="0"/>
          </a:p>
        </p:txBody>
      </p:sp>
      <p:sp>
        <p:nvSpPr>
          <p:cNvPr id="3" name="Content Placeholder 2">
            <a:extLst>
              <a:ext uri="{FF2B5EF4-FFF2-40B4-BE49-F238E27FC236}">
                <a16:creationId xmlns:a16="http://schemas.microsoft.com/office/drawing/2014/main" id="{35468FAE-2FAF-1A4D-A741-4AFB219E5C08}"/>
              </a:ext>
            </a:extLst>
          </p:cNvPr>
          <p:cNvSpPr>
            <a:spLocks noGrp="1"/>
          </p:cNvSpPr>
          <p:nvPr>
            <p:ph idx="1"/>
          </p:nvPr>
        </p:nvSpPr>
        <p:spPr/>
        <p:txBody>
          <a:bodyPr>
            <a:normAutofit fontScale="55000" lnSpcReduction="20000"/>
          </a:bodyPr>
          <a:lstStyle/>
          <a:p>
            <a:r>
              <a:rPr lang="en-US" dirty="0"/>
              <a:t>Look at ﻿Listing 25.3  Basic networking code (</a:t>
            </a:r>
            <a:r>
              <a:rPr lang="en-US" dirty="0" err="1"/>
              <a:t>FlickrFetchr.java</a:t>
            </a:r>
            <a:r>
              <a:rPr lang="en-US" dirty="0"/>
              <a:t>)</a:t>
            </a:r>
          </a:p>
          <a:p>
            <a:r>
              <a:rPr lang="en-US" dirty="0"/>
              <a:t>﻿This code creates a URL object from a string – like, say, https://</a:t>
            </a:r>
            <a:r>
              <a:rPr lang="en-US" dirty="0" err="1"/>
              <a:t>www.bignerdranch.com</a:t>
            </a:r>
            <a:r>
              <a:rPr lang="en-US" dirty="0"/>
              <a:t>. </a:t>
            </a:r>
          </a:p>
          <a:p>
            <a:r>
              <a:rPr lang="en-US" dirty="0"/>
              <a:t>Then it calls </a:t>
            </a:r>
            <a:r>
              <a:rPr lang="en-US" dirty="0" err="1"/>
              <a:t>openConnection</a:t>
            </a:r>
            <a:r>
              <a:rPr lang="en-US" dirty="0"/>
              <a:t>() to create a connection object pointed at the URL.</a:t>
            </a:r>
          </a:p>
          <a:p>
            <a:r>
              <a:rPr lang="en-US" dirty="0" err="1"/>
              <a:t>URL.openConnection</a:t>
            </a:r>
            <a:r>
              <a:rPr lang="en-US" dirty="0"/>
              <a:t>() returns a </a:t>
            </a:r>
            <a:r>
              <a:rPr lang="en-US" dirty="0" err="1"/>
              <a:t>URLConnection</a:t>
            </a:r>
            <a:r>
              <a:rPr lang="en-US" dirty="0"/>
              <a:t>, but because you are connecting to an http URL, you can cast it to </a:t>
            </a:r>
            <a:r>
              <a:rPr lang="en-US" dirty="0" err="1"/>
              <a:t>HttpURLConnection</a:t>
            </a:r>
            <a:r>
              <a:rPr lang="en-US" dirty="0"/>
              <a:t>. </a:t>
            </a:r>
          </a:p>
          <a:p>
            <a:pPr lvl="1"/>
            <a:r>
              <a:rPr lang="en-US" dirty="0"/>
              <a:t>This gives you HTTP-specific interfaces for working with request methods, response codes, streaming methods, and more. </a:t>
            </a:r>
          </a:p>
          <a:p>
            <a:r>
              <a:rPr lang="en-US" dirty="0" err="1"/>
              <a:t>HttpURLConnection</a:t>
            </a:r>
            <a:r>
              <a:rPr lang="en-US" dirty="0"/>
              <a:t> represents a connection, but it will not actually connect to your endpoint until you call </a:t>
            </a:r>
            <a:r>
              <a:rPr lang="en-US" dirty="0" err="1"/>
              <a:t>getInputStream</a:t>
            </a:r>
            <a:r>
              <a:rPr lang="en-US" dirty="0"/>
              <a:t>() (or </a:t>
            </a:r>
            <a:r>
              <a:rPr lang="en-US" dirty="0" err="1"/>
              <a:t>getOutputStream</a:t>
            </a:r>
            <a:r>
              <a:rPr lang="en-US" dirty="0"/>
              <a:t>() for POST calls). </a:t>
            </a:r>
          </a:p>
          <a:p>
            <a:r>
              <a:rPr lang="en-US" dirty="0"/>
              <a:t>Once you create your URL and open a connection, you call read() repeatedly until your connection runs out of data. The </a:t>
            </a:r>
            <a:r>
              <a:rPr lang="en-US" dirty="0" err="1"/>
              <a:t>InputStream</a:t>
            </a:r>
            <a:r>
              <a:rPr lang="en-US" dirty="0"/>
              <a:t> will yield bytes as they are available. When you are done, you close it and spit out your </a:t>
            </a:r>
            <a:r>
              <a:rPr lang="en-US" dirty="0" err="1"/>
              <a:t>ByteArrayOutputStream’s</a:t>
            </a:r>
            <a:r>
              <a:rPr lang="en-US" dirty="0"/>
              <a:t> byte array. </a:t>
            </a:r>
          </a:p>
          <a:p>
            <a:r>
              <a:rPr lang="en-US" dirty="0"/>
              <a:t>While </a:t>
            </a:r>
            <a:r>
              <a:rPr lang="en-US" dirty="0" err="1"/>
              <a:t>getUrlBytes</a:t>
            </a:r>
            <a:r>
              <a:rPr lang="en-US" dirty="0"/>
              <a:t>(String) does the heavy lifting, </a:t>
            </a:r>
            <a:r>
              <a:rPr lang="en-US" dirty="0" err="1"/>
              <a:t>getUrlString</a:t>
            </a:r>
            <a:r>
              <a:rPr lang="en-US" dirty="0"/>
              <a:t>(String) is what you will actually use in this chapter. It converts the bytes fetched by </a:t>
            </a:r>
            <a:r>
              <a:rPr lang="en-US" dirty="0" err="1"/>
              <a:t>getUrlBytes</a:t>
            </a:r>
            <a:r>
              <a:rPr lang="en-US" dirty="0"/>
              <a:t>(String) into a String. </a:t>
            </a:r>
          </a:p>
        </p:txBody>
      </p:sp>
    </p:spTree>
    <p:extLst>
      <p:ext uri="{BB962C8B-B14F-4D97-AF65-F5344CB8AC3E}">
        <p14:creationId xmlns:p14="http://schemas.microsoft.com/office/powerpoint/2010/main" val="905716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PackageManager</a:t>
            </a:r>
            <a:r>
              <a:rPr lang="en-US" dirty="0"/>
              <a:t> in Action</a:t>
            </a:r>
          </a:p>
        </p:txBody>
      </p:sp>
      <p:sp>
        <p:nvSpPr>
          <p:cNvPr id="3" name="Content Placeholder 2"/>
          <p:cNvSpPr>
            <a:spLocks noGrp="1"/>
          </p:cNvSpPr>
          <p:nvPr>
            <p:ph idx="1"/>
          </p:nvPr>
        </p:nvSpPr>
        <p:spPr/>
        <p:txBody>
          <a:bodyPr/>
          <a:lstStyle/>
          <a:p>
            <a:r>
              <a:rPr lang="en-US" dirty="0"/>
              <a:t>You pass your intent into the </a:t>
            </a:r>
            <a:r>
              <a:rPr lang="en-US" b="1" dirty="0" err="1"/>
              <a:t>PackageManager</a:t>
            </a:r>
            <a:r>
              <a:rPr lang="en-US" dirty="0" err="1"/>
              <a:t>’s</a:t>
            </a:r>
            <a:r>
              <a:rPr lang="en-US" dirty="0"/>
              <a:t> </a:t>
            </a:r>
            <a:r>
              <a:rPr lang="en-US" b="1" dirty="0" err="1"/>
              <a:t>queryIntentActivities</a:t>
            </a:r>
            <a:r>
              <a:rPr lang="en-US" b="1" dirty="0"/>
              <a:t>(…) </a:t>
            </a:r>
            <a:r>
              <a:rPr lang="en-US" dirty="0"/>
              <a:t>method.</a:t>
            </a:r>
          </a:p>
          <a:p>
            <a:endParaRPr lang="en-US" dirty="0"/>
          </a:p>
          <a:p>
            <a:r>
              <a:rPr lang="en-US" dirty="0"/>
              <a:t>See Android Studio example</a:t>
            </a:r>
          </a:p>
          <a:p>
            <a:endParaRPr lang="en-US" dirty="0"/>
          </a:p>
        </p:txBody>
      </p:sp>
    </p:spTree>
    <p:extLst>
      <p:ext uri="{BB962C8B-B14F-4D97-AF65-F5344CB8AC3E}">
        <p14:creationId xmlns:p14="http://schemas.microsoft.com/office/powerpoint/2010/main" val="1029231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Service?</a:t>
            </a:r>
          </a:p>
        </p:txBody>
      </p:sp>
      <p:sp>
        <p:nvSpPr>
          <p:cNvPr id="3" name="Content Placeholder 2"/>
          <p:cNvSpPr>
            <a:spLocks noGrp="1"/>
          </p:cNvSpPr>
          <p:nvPr>
            <p:ph idx="1"/>
          </p:nvPr>
        </p:nvSpPr>
        <p:spPr/>
        <p:txBody>
          <a:bodyPr>
            <a:normAutofit fontScale="92500" lnSpcReduction="20000"/>
          </a:bodyPr>
          <a:lstStyle/>
          <a:p>
            <a:r>
              <a:rPr lang="en-US" dirty="0"/>
              <a:t>A </a:t>
            </a:r>
            <a:r>
              <a:rPr lang="en-US" i="1" dirty="0"/>
              <a:t>service</a:t>
            </a:r>
            <a:r>
              <a:rPr lang="en-US" dirty="0"/>
              <a:t> is an Android component which runs in the background without direct interaction with the user. </a:t>
            </a:r>
          </a:p>
          <a:p>
            <a:pPr lvl="1"/>
            <a:r>
              <a:rPr lang="en-US" dirty="0"/>
              <a:t>It does not follow the lifecycle of an activity. </a:t>
            </a:r>
          </a:p>
          <a:p>
            <a:r>
              <a:rPr lang="en-US" dirty="0"/>
              <a:t>Services are used for repetitive and potentially long running operations, i.e., Internet downloads, checking for new data, data processing, updating content providers and the like. </a:t>
            </a:r>
          </a:p>
          <a:p>
            <a:r>
              <a:rPr lang="en-US" dirty="0"/>
              <a:t>Services run with a higher priority than inactive or invisible activities and therefore it is less likely that the Android system terminates them. </a:t>
            </a:r>
          </a:p>
          <a:p>
            <a:endParaRPr lang="en-US" dirty="0"/>
          </a:p>
        </p:txBody>
      </p:sp>
    </p:spTree>
    <p:extLst>
      <p:ext uri="{BB962C8B-B14F-4D97-AF65-F5344CB8AC3E}">
        <p14:creationId xmlns:p14="http://schemas.microsoft.com/office/powerpoint/2010/main" val="1196492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and Background Processes</a:t>
            </a:r>
          </a:p>
        </p:txBody>
      </p:sp>
      <p:sp>
        <p:nvSpPr>
          <p:cNvPr id="3" name="Content Placeholder 2"/>
          <p:cNvSpPr>
            <a:spLocks noGrp="1"/>
          </p:cNvSpPr>
          <p:nvPr>
            <p:ph idx="1"/>
          </p:nvPr>
        </p:nvSpPr>
        <p:spPr/>
        <p:txBody>
          <a:bodyPr>
            <a:normAutofit/>
          </a:bodyPr>
          <a:lstStyle/>
          <a:p>
            <a:r>
              <a:rPr lang="en-US" dirty="0"/>
              <a:t>By default a service runs in the same process as the main thread of the application. </a:t>
            </a:r>
          </a:p>
          <a:p>
            <a:r>
              <a:rPr lang="en-US" dirty="0"/>
              <a:t>You need to use asynchronous processing in the service to perform resource intensive tasks in the background. </a:t>
            </a:r>
          </a:p>
          <a:p>
            <a:pPr lvl="1"/>
            <a:r>
              <a:rPr lang="en-US" dirty="0">
                <a:solidFill>
                  <a:srgbClr val="FF0000"/>
                </a:solidFill>
              </a:rPr>
              <a:t>run a new Thread() in the service to perform the processing in the background</a:t>
            </a:r>
          </a:p>
          <a:p>
            <a:pPr lvl="1"/>
            <a:r>
              <a:rPr lang="en-US" dirty="0">
                <a:solidFill>
                  <a:srgbClr val="FF0000"/>
                </a:solidFill>
              </a:rPr>
              <a:t>then to terminate the service once it has finished the processing</a:t>
            </a:r>
          </a:p>
          <a:p>
            <a:endParaRPr lang="en-US" dirty="0"/>
          </a:p>
        </p:txBody>
      </p:sp>
    </p:spTree>
    <p:extLst>
      <p:ext uri="{BB962C8B-B14F-4D97-AF65-F5344CB8AC3E}">
        <p14:creationId xmlns:p14="http://schemas.microsoft.com/office/powerpoint/2010/main" val="1650255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IntentService</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a:t>
            </a:r>
            <a:r>
              <a:rPr lang="en-US" dirty="0">
                <a:hlinkClick r:id="rId2"/>
              </a:rPr>
              <a:t>IntentService</a:t>
            </a:r>
            <a:r>
              <a:rPr lang="en-US" dirty="0"/>
              <a:t> class provides a straightforward structure for running an operation on a single background thread.</a:t>
            </a:r>
          </a:p>
          <a:p>
            <a:r>
              <a:rPr lang="en-US" dirty="0"/>
              <a:t>However </a:t>
            </a:r>
            <a:r>
              <a:rPr lang="en-US" dirty="0" err="1"/>
              <a:t>IntentService</a:t>
            </a:r>
            <a:r>
              <a:rPr lang="en-US" dirty="0"/>
              <a:t> has some limitations</a:t>
            </a:r>
          </a:p>
          <a:p>
            <a:pPr lvl="1"/>
            <a:r>
              <a:rPr lang="en-US" dirty="0"/>
              <a:t>It can't interact directly with your user interface. To put its results in the UI, you have to send them to an </a:t>
            </a:r>
            <a:r>
              <a:rPr lang="en-US" dirty="0">
                <a:hlinkClick r:id="rId3"/>
              </a:rPr>
              <a:t>Activity</a:t>
            </a:r>
            <a:r>
              <a:rPr lang="en-US" dirty="0"/>
              <a:t>. </a:t>
            </a:r>
          </a:p>
          <a:p>
            <a:pPr lvl="1"/>
            <a:r>
              <a:rPr lang="en-US" dirty="0"/>
              <a:t>Work requests run sequentially. If an operation is running in an </a:t>
            </a:r>
            <a:r>
              <a:rPr lang="en-US" dirty="0">
                <a:hlinkClick r:id="rId2"/>
              </a:rPr>
              <a:t>IntentService</a:t>
            </a:r>
            <a:r>
              <a:rPr lang="en-US" dirty="0"/>
              <a:t>, and you send it another request, the request waits until the first operation is finished. </a:t>
            </a:r>
          </a:p>
          <a:p>
            <a:pPr lvl="1"/>
            <a:r>
              <a:rPr lang="en-US" dirty="0"/>
              <a:t>An operation running on an </a:t>
            </a:r>
            <a:r>
              <a:rPr lang="en-US" dirty="0">
                <a:hlinkClick r:id="rId2"/>
              </a:rPr>
              <a:t>IntentService</a:t>
            </a:r>
            <a:r>
              <a:rPr lang="en-US" dirty="0"/>
              <a:t> can't be interrupted. </a:t>
            </a:r>
          </a:p>
          <a:p>
            <a:r>
              <a:rPr lang="en-US" dirty="0"/>
              <a:t>However, in most cases an </a:t>
            </a:r>
            <a:r>
              <a:rPr lang="en-US" dirty="0">
                <a:hlinkClick r:id="rId2"/>
              </a:rPr>
              <a:t>IntentService</a:t>
            </a:r>
            <a:r>
              <a:rPr lang="en-US" dirty="0"/>
              <a:t> is the preferred way to simplify background operations. </a:t>
            </a:r>
          </a:p>
          <a:p>
            <a:pPr lvl="1"/>
            <a:endParaRPr lang="en-US" dirty="0"/>
          </a:p>
        </p:txBody>
      </p:sp>
    </p:spTree>
    <p:extLst>
      <p:ext uri="{BB962C8B-B14F-4D97-AF65-F5344CB8AC3E}">
        <p14:creationId xmlns:p14="http://schemas.microsoft.com/office/powerpoint/2010/main" val="35321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t>
            </a:r>
            <a:r>
              <a:rPr lang="en-US" dirty="0" err="1"/>
              <a:t>IntentService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To create an </a:t>
            </a:r>
            <a:r>
              <a:rPr lang="en-US" dirty="0">
                <a:hlinkClick r:id="rId2"/>
              </a:rPr>
              <a:t>IntentService</a:t>
            </a:r>
            <a:r>
              <a:rPr lang="en-US" dirty="0"/>
              <a:t> component for your app, define a class that extends </a:t>
            </a:r>
            <a:r>
              <a:rPr lang="en-US" dirty="0">
                <a:hlinkClick r:id="rId2"/>
              </a:rPr>
              <a:t>IntentService</a:t>
            </a:r>
            <a:r>
              <a:rPr lang="en-US" dirty="0"/>
              <a:t>, and within it, define a method that overrides </a:t>
            </a:r>
            <a:r>
              <a:rPr lang="en-US" dirty="0">
                <a:hlinkClick r:id="rId3"/>
              </a:rPr>
              <a:t>onHandleIntent()</a:t>
            </a:r>
            <a:r>
              <a:rPr lang="en-US" dirty="0"/>
              <a:t>. </a:t>
            </a:r>
          </a:p>
          <a:p>
            <a:pPr lvl="1"/>
            <a:r>
              <a:rPr lang="en-US" dirty="0"/>
              <a:t>This subclass of </a:t>
            </a:r>
            <a:r>
              <a:rPr lang="en-US" dirty="0" err="1"/>
              <a:t>IntentService</a:t>
            </a:r>
            <a:r>
              <a:rPr lang="en-US" dirty="0"/>
              <a:t> will be called “</a:t>
            </a:r>
            <a:r>
              <a:rPr lang="en-US" dirty="0" err="1"/>
              <a:t>PollService</a:t>
            </a:r>
            <a:r>
              <a:rPr lang="en-US" dirty="0"/>
              <a:t>”</a:t>
            </a:r>
          </a:p>
          <a:p>
            <a:r>
              <a:rPr lang="en-US" dirty="0" err="1"/>
              <a:t>onHandleIntent</a:t>
            </a:r>
            <a:r>
              <a:rPr lang="en-US" dirty="0"/>
              <a:t>(Intent) is the required callback method for </a:t>
            </a:r>
            <a:r>
              <a:rPr lang="en-US" dirty="0" err="1"/>
              <a:t>IntentService</a:t>
            </a:r>
            <a:r>
              <a:rPr lang="en-US" dirty="0"/>
              <a:t> and you must implement in your applications.</a:t>
            </a:r>
          </a:p>
          <a:p>
            <a:r>
              <a:rPr lang="en-US" dirty="0"/>
              <a:t>See code Listing 29.1</a:t>
            </a:r>
          </a:p>
        </p:txBody>
      </p:sp>
    </p:spTree>
    <p:extLst>
      <p:ext uri="{BB962C8B-B14F-4D97-AF65-F5344CB8AC3E}">
        <p14:creationId xmlns:p14="http://schemas.microsoft.com/office/powerpoint/2010/main" val="1111320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t>
            </a:r>
            <a:r>
              <a:rPr lang="en-US" dirty="0" err="1"/>
              <a:t>IntentService</a:t>
            </a:r>
            <a:r>
              <a:rPr lang="en-US" dirty="0"/>
              <a:t> </a:t>
            </a:r>
            <a:r>
              <a:rPr lang="en-US" dirty="0" err="1"/>
              <a:t>Con’t</a:t>
            </a:r>
            <a:endParaRPr lang="en-US" dirty="0"/>
          </a:p>
        </p:txBody>
      </p:sp>
      <p:sp>
        <p:nvSpPr>
          <p:cNvPr id="3" name="Content Placeholder 2"/>
          <p:cNvSpPr>
            <a:spLocks noGrp="1"/>
          </p:cNvSpPr>
          <p:nvPr>
            <p:ph idx="1"/>
          </p:nvPr>
        </p:nvSpPr>
        <p:spPr/>
        <p:txBody>
          <a:bodyPr/>
          <a:lstStyle/>
          <a:p>
            <a:r>
              <a:rPr lang="en-US" dirty="0"/>
              <a:t>The required callback methods responds to intents. </a:t>
            </a:r>
          </a:p>
          <a:p>
            <a:r>
              <a:rPr lang="en-US" dirty="0"/>
              <a:t>A service’s Intents are called </a:t>
            </a:r>
            <a:r>
              <a:rPr lang="en-US" i="1" dirty="0"/>
              <a:t>commands</a:t>
            </a:r>
            <a:r>
              <a:rPr lang="en-US" dirty="0"/>
              <a:t>.</a:t>
            </a:r>
          </a:p>
          <a:p>
            <a:pPr lvl="1"/>
            <a:r>
              <a:rPr lang="en-US" dirty="0"/>
              <a:t>Instructions the service is supposed to follow</a:t>
            </a:r>
          </a:p>
          <a:p>
            <a:r>
              <a:rPr lang="en-US" dirty="0"/>
              <a:t>This </a:t>
            </a:r>
            <a:r>
              <a:rPr lang="en-US" dirty="0">
                <a:hlinkClick r:id="rId2"/>
              </a:rPr>
              <a:t>Intent</a:t>
            </a:r>
            <a:r>
              <a:rPr lang="en-US" dirty="0"/>
              <a:t> can optionally contain data for the </a:t>
            </a:r>
            <a:r>
              <a:rPr lang="en-US" dirty="0">
                <a:hlinkClick r:id="rId3"/>
              </a:rPr>
              <a:t>IntentService</a:t>
            </a:r>
            <a:r>
              <a:rPr lang="en-US" dirty="0"/>
              <a:t> to process. </a:t>
            </a:r>
          </a:p>
          <a:p>
            <a:r>
              <a:rPr lang="en-US" dirty="0"/>
              <a:t>You can send an </a:t>
            </a:r>
            <a:r>
              <a:rPr lang="en-US" dirty="0">
                <a:hlinkClick r:id="rId2"/>
              </a:rPr>
              <a:t>Intent</a:t>
            </a:r>
            <a:r>
              <a:rPr lang="en-US" dirty="0"/>
              <a:t> to an </a:t>
            </a:r>
            <a:r>
              <a:rPr lang="en-US" dirty="0">
                <a:hlinkClick r:id="rId3"/>
              </a:rPr>
              <a:t>IntentService</a:t>
            </a:r>
            <a:r>
              <a:rPr lang="en-US" dirty="0"/>
              <a:t> from any point in an </a:t>
            </a:r>
            <a:r>
              <a:rPr lang="en-US" dirty="0">
                <a:hlinkClick r:id="rId4"/>
              </a:rPr>
              <a:t>Activity</a:t>
            </a:r>
            <a:r>
              <a:rPr lang="en-US" dirty="0"/>
              <a:t> or </a:t>
            </a:r>
            <a:r>
              <a:rPr lang="en-US" dirty="0">
                <a:hlinkClick r:id="rId5"/>
              </a:rPr>
              <a:t>Fragment</a:t>
            </a:r>
            <a:r>
              <a:rPr lang="en-US" dirty="0"/>
              <a:t>.</a:t>
            </a:r>
          </a:p>
        </p:txBody>
      </p:sp>
    </p:spTree>
    <p:extLst>
      <p:ext uri="{BB962C8B-B14F-4D97-AF65-F5344CB8AC3E}">
        <p14:creationId xmlns:p14="http://schemas.microsoft.com/office/powerpoint/2010/main" val="3833696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Queue</a:t>
            </a:r>
          </a:p>
        </p:txBody>
      </p:sp>
      <p:sp>
        <p:nvSpPr>
          <p:cNvPr id="3" name="Content Placeholder 2"/>
          <p:cNvSpPr>
            <a:spLocks noGrp="1"/>
          </p:cNvSpPr>
          <p:nvPr>
            <p:ph idx="1"/>
          </p:nvPr>
        </p:nvSpPr>
        <p:spPr/>
        <p:txBody>
          <a:bodyPr>
            <a:normAutofit fontScale="85000" lnSpcReduction="10000"/>
          </a:bodyPr>
          <a:lstStyle/>
          <a:p>
            <a:r>
              <a:rPr lang="en-US" dirty="0"/>
              <a:t>An </a:t>
            </a:r>
            <a:r>
              <a:rPr lang="en-US" b="1" dirty="0" err="1"/>
              <a:t>IntentService</a:t>
            </a:r>
            <a:r>
              <a:rPr lang="en-US" b="1" dirty="0"/>
              <a:t> </a:t>
            </a:r>
            <a:r>
              <a:rPr lang="en-US" dirty="0"/>
              <a:t>services commands off of a queue. </a:t>
            </a:r>
          </a:p>
          <a:p>
            <a:r>
              <a:rPr lang="en-US" dirty="0"/>
              <a:t>When it receives its first command, the </a:t>
            </a:r>
            <a:r>
              <a:rPr lang="en-US" b="1" dirty="0" err="1"/>
              <a:t>IntentService</a:t>
            </a:r>
            <a:r>
              <a:rPr lang="en-US" b="1" dirty="0"/>
              <a:t> </a:t>
            </a:r>
            <a:r>
              <a:rPr lang="en-US" dirty="0"/>
              <a:t>starts up, fires up a background thread, and puts the command on a queue.</a:t>
            </a:r>
          </a:p>
          <a:p>
            <a:r>
              <a:rPr lang="en-US" dirty="0"/>
              <a:t>The </a:t>
            </a:r>
            <a:r>
              <a:rPr lang="en-US" b="1" dirty="0" err="1"/>
              <a:t>IntentService</a:t>
            </a:r>
            <a:r>
              <a:rPr lang="en-US" b="1" dirty="0"/>
              <a:t> </a:t>
            </a:r>
            <a:r>
              <a:rPr lang="en-US" dirty="0"/>
              <a:t>then proceeds to service each command in sequence, calling </a:t>
            </a:r>
            <a:r>
              <a:rPr lang="en-US" b="1" dirty="0" err="1"/>
              <a:t>onHandleIntent</a:t>
            </a:r>
            <a:r>
              <a:rPr lang="en-US" b="1" dirty="0"/>
              <a:t>(Intent) </a:t>
            </a:r>
            <a:r>
              <a:rPr lang="en-US" dirty="0"/>
              <a:t>on its background thread for each command. </a:t>
            </a:r>
          </a:p>
          <a:p>
            <a:r>
              <a:rPr lang="en-US" dirty="0"/>
              <a:t>New commands that come in go to the back of the queue. </a:t>
            </a:r>
          </a:p>
          <a:p>
            <a:r>
              <a:rPr lang="en-US" dirty="0"/>
              <a:t>When there are no commands left in the queue, the service stops and is destroyed.</a:t>
            </a:r>
          </a:p>
        </p:txBody>
      </p:sp>
    </p:spTree>
    <p:extLst>
      <p:ext uri="{BB962C8B-B14F-4D97-AF65-F5344CB8AC3E}">
        <p14:creationId xmlns:p14="http://schemas.microsoft.com/office/powerpoint/2010/main" val="4027601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b="1" dirty="0" err="1"/>
              <a:t>IntentService</a:t>
            </a:r>
            <a:r>
              <a:rPr lang="en-US" b="1" dirty="0"/>
              <a:t> </a:t>
            </a:r>
            <a:r>
              <a:rPr lang="en-US" dirty="0"/>
              <a:t>services commands</a:t>
            </a:r>
          </a:p>
        </p:txBody>
      </p:sp>
      <p:pic>
        <p:nvPicPr>
          <p:cNvPr id="4" name="Content Placeholder 3" descr="Screen Shot 2014-03-23 at 10.30.10 PM.png"/>
          <p:cNvPicPr>
            <a:picLocks noGrp="1" noChangeAspect="1"/>
          </p:cNvPicPr>
          <p:nvPr>
            <p:ph idx="1"/>
          </p:nvPr>
        </p:nvPicPr>
        <p:blipFill>
          <a:blip r:embed="rId2">
            <a:extLst>
              <a:ext uri="{28A0092B-C50C-407E-A947-70E740481C1C}">
                <a14:useLocalDpi xmlns:a14="http://schemas.microsoft.com/office/drawing/2010/main" val="0"/>
              </a:ext>
            </a:extLst>
          </a:blip>
          <a:srcRect l="-19656" r="-19656"/>
          <a:stretch>
            <a:fillRect/>
          </a:stretch>
        </p:blipFill>
        <p:spPr>
          <a:xfrm>
            <a:off x="457200" y="1417638"/>
            <a:ext cx="8229600" cy="4708525"/>
          </a:xfrm>
        </p:spPr>
      </p:pic>
    </p:spTree>
    <p:extLst>
      <p:ext uri="{BB962C8B-B14F-4D97-AF65-F5344CB8AC3E}">
        <p14:creationId xmlns:p14="http://schemas.microsoft.com/office/powerpoint/2010/main" val="1437979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and </a:t>
            </a:r>
            <a:r>
              <a:rPr lang="en-US" dirty="0" err="1"/>
              <a:t>AndroidManifest.xml</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Android OS must notified about services in your application in the same manner its notified about Activities. </a:t>
            </a:r>
          </a:p>
          <a:p>
            <a:r>
              <a:rPr lang="en-US" dirty="0"/>
              <a:t>An entry must be added to the </a:t>
            </a:r>
            <a:r>
              <a:rPr lang="en-US" dirty="0" err="1"/>
              <a:t>AndroidManifest.xml</a:t>
            </a:r>
            <a:r>
              <a:rPr lang="en-US" dirty="0"/>
              <a:t> file.</a:t>
            </a:r>
          </a:p>
          <a:p>
            <a:r>
              <a:rPr lang="en-US" dirty="0"/>
              <a:t>Provide an entry as a </a:t>
            </a:r>
            <a:r>
              <a:rPr lang="en-US" dirty="0">
                <a:hlinkClick r:id="rId2"/>
              </a:rPr>
              <a:t>&lt;service&gt;</a:t>
            </a:r>
            <a:r>
              <a:rPr lang="en-US" dirty="0"/>
              <a:t> element that's a child of the </a:t>
            </a:r>
            <a:r>
              <a:rPr lang="en-US" dirty="0">
                <a:hlinkClick r:id="rId3"/>
              </a:rPr>
              <a:t>&lt;application&gt;</a:t>
            </a:r>
            <a:r>
              <a:rPr lang="en-US" dirty="0"/>
              <a:t> element: </a:t>
            </a:r>
          </a:p>
          <a:p>
            <a:r>
              <a:rPr lang="en-US" dirty="0"/>
              <a:t>Notice that the </a:t>
            </a:r>
            <a:r>
              <a:rPr lang="en-US" dirty="0">
                <a:hlinkClick r:id="rId2"/>
              </a:rPr>
              <a:t>&lt;service&gt;</a:t>
            </a:r>
            <a:r>
              <a:rPr lang="en-US" dirty="0"/>
              <a:t> element doesn't contain an intent filter. </a:t>
            </a:r>
          </a:p>
          <a:p>
            <a:r>
              <a:rPr lang="en-US" dirty="0"/>
              <a:t>The </a:t>
            </a:r>
            <a:r>
              <a:rPr lang="en-US" dirty="0">
                <a:hlinkClick r:id="rId4"/>
              </a:rPr>
              <a:t>Activity</a:t>
            </a:r>
            <a:r>
              <a:rPr lang="en-US" dirty="0"/>
              <a:t> that sends work requests to the service uses an explicit </a:t>
            </a:r>
            <a:r>
              <a:rPr lang="en-US" dirty="0">
                <a:hlinkClick r:id="rId5"/>
              </a:rPr>
              <a:t>Intent</a:t>
            </a:r>
            <a:r>
              <a:rPr lang="en-US" dirty="0"/>
              <a:t>, so no filter is needed. </a:t>
            </a:r>
          </a:p>
          <a:p>
            <a:r>
              <a:rPr lang="en-US" dirty="0"/>
              <a:t>This also means that only components in the same app or other applications with the same user ID can access the service. </a:t>
            </a:r>
          </a:p>
          <a:p>
            <a:endParaRPr lang="en-US" dirty="0"/>
          </a:p>
        </p:txBody>
      </p:sp>
    </p:spTree>
    <p:extLst>
      <p:ext uri="{BB962C8B-B14F-4D97-AF65-F5344CB8AC3E}">
        <p14:creationId xmlns:p14="http://schemas.microsoft.com/office/powerpoint/2010/main" val="522430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Add service to manifest (</a:t>
            </a:r>
            <a:r>
              <a:rPr lang="en-US" sz="3200" dirty="0" err="1"/>
              <a:t>AndroidManifest.xml</a:t>
            </a:r>
            <a:r>
              <a:rPr lang="en-US" sz="3200" dirty="0"/>
              <a:t>)</a:t>
            </a:r>
          </a:p>
        </p:txBody>
      </p:sp>
      <p:pic>
        <p:nvPicPr>
          <p:cNvPr id="4" name="Content Placeholder 3" descr="Screen Shot 2014-03-23 at 10.34.15 PM.png"/>
          <p:cNvPicPr>
            <a:picLocks noGrp="1" noChangeAspect="1"/>
          </p:cNvPicPr>
          <p:nvPr>
            <p:ph idx="1"/>
          </p:nvPr>
        </p:nvPicPr>
        <p:blipFill>
          <a:blip r:embed="rId2">
            <a:extLst>
              <a:ext uri="{28A0092B-C50C-407E-A947-70E740481C1C}">
                <a14:useLocalDpi xmlns:a14="http://schemas.microsoft.com/office/drawing/2010/main" val="0"/>
              </a:ext>
            </a:extLst>
          </a:blip>
          <a:srcRect t="-13482" b="-13482"/>
          <a:stretch>
            <a:fillRect/>
          </a:stretch>
        </p:blipFill>
        <p:spPr/>
      </p:pic>
    </p:spTree>
    <p:extLst>
      <p:ext uri="{BB962C8B-B14F-4D97-AF65-F5344CB8AC3E}">
        <p14:creationId xmlns:p14="http://schemas.microsoft.com/office/powerpoint/2010/main" val="326440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A0C3-632F-704E-80F7-6AB82FB00B7D}"/>
              </a:ext>
            </a:extLst>
          </p:cNvPr>
          <p:cNvSpPr>
            <a:spLocks noGrp="1"/>
          </p:cNvSpPr>
          <p:nvPr>
            <p:ph type="title"/>
          </p:nvPr>
        </p:nvSpPr>
        <p:spPr/>
        <p:txBody>
          <a:bodyPr/>
          <a:lstStyle/>
          <a:p>
            <a:r>
              <a:rPr lang="en-US" dirty="0"/>
              <a:t>Basic Networking</a:t>
            </a:r>
          </a:p>
        </p:txBody>
      </p:sp>
      <p:sp>
        <p:nvSpPr>
          <p:cNvPr id="3" name="Content Placeholder 2">
            <a:extLst>
              <a:ext uri="{FF2B5EF4-FFF2-40B4-BE49-F238E27FC236}">
                <a16:creationId xmlns:a16="http://schemas.microsoft.com/office/drawing/2014/main" id="{2F56F219-F368-544E-A76C-89C5EFBFF246}"/>
              </a:ext>
            </a:extLst>
          </p:cNvPr>
          <p:cNvSpPr>
            <a:spLocks noGrp="1"/>
          </p:cNvSpPr>
          <p:nvPr>
            <p:ph idx="1"/>
          </p:nvPr>
        </p:nvSpPr>
        <p:spPr/>
        <p:txBody>
          <a:bodyPr>
            <a:normAutofit fontScale="92500" lnSpcReduction="10000"/>
          </a:bodyPr>
          <a:lstStyle/>
          <a:p>
            <a:r>
              <a:rPr lang="en-US" dirty="0"/>
              <a:t>﻿When a user tries to download an app, a dialog showing these permissions is displayed. </a:t>
            </a:r>
          </a:p>
          <a:p>
            <a:r>
              <a:rPr lang="en-US" dirty="0"/>
              <a:t>The user can then accept or deny installation. Android treats the INTERNET permission as not dangerous, since so many apps require it. As a result, all you need to do to use this permission is declare it in your manifest. More dangerous permissions (like the one allowing you to know the device’s location) also require a runtime request.</a:t>
            </a:r>
          </a:p>
          <a:p>
            <a:endParaRPr lang="en-US" dirty="0"/>
          </a:p>
        </p:txBody>
      </p:sp>
    </p:spTree>
    <p:extLst>
      <p:ext uri="{BB962C8B-B14F-4D97-AF65-F5344CB8AC3E}">
        <p14:creationId xmlns:p14="http://schemas.microsoft.com/office/powerpoint/2010/main" val="4001930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the Service</a:t>
            </a:r>
          </a:p>
        </p:txBody>
      </p:sp>
      <p:sp>
        <p:nvSpPr>
          <p:cNvPr id="3" name="Content Placeholder 2"/>
          <p:cNvSpPr>
            <a:spLocks noGrp="1"/>
          </p:cNvSpPr>
          <p:nvPr>
            <p:ph idx="1"/>
          </p:nvPr>
        </p:nvSpPr>
        <p:spPr/>
        <p:txBody>
          <a:bodyPr>
            <a:normAutofit/>
          </a:bodyPr>
          <a:lstStyle/>
          <a:p>
            <a:r>
              <a:rPr lang="en-US" dirty="0"/>
              <a:t>Notice that you can send the work request from anywhere in an Activity or Fragment. </a:t>
            </a:r>
          </a:p>
          <a:p>
            <a:pPr lvl="1"/>
            <a:r>
              <a:rPr lang="en-US" dirty="0"/>
              <a:t>For example, if you need to get user input first, you can send the request from a callback that responds to a button click or similar gesture. </a:t>
            </a:r>
          </a:p>
          <a:p>
            <a:r>
              <a:rPr lang="en-US" dirty="0"/>
              <a:t>Once you call </a:t>
            </a:r>
            <a:r>
              <a:rPr lang="en-US" dirty="0">
                <a:hlinkClick r:id="rId2"/>
              </a:rPr>
              <a:t>startService()</a:t>
            </a:r>
            <a:r>
              <a:rPr lang="en-US" dirty="0"/>
              <a:t>, the </a:t>
            </a:r>
            <a:r>
              <a:rPr lang="en-US" dirty="0">
                <a:hlinkClick r:id="rId3"/>
              </a:rPr>
              <a:t>IntentService</a:t>
            </a:r>
            <a:r>
              <a:rPr lang="en-US" dirty="0"/>
              <a:t> does the work defined in its </a:t>
            </a:r>
            <a:r>
              <a:rPr lang="en-US" dirty="0">
                <a:hlinkClick r:id="rId4"/>
              </a:rPr>
              <a:t>onHandleIntent()</a:t>
            </a:r>
            <a:r>
              <a:rPr lang="en-US" dirty="0"/>
              <a:t> method, and then stops itself. </a:t>
            </a:r>
          </a:p>
          <a:p>
            <a:endParaRPr lang="en-US" dirty="0"/>
          </a:p>
        </p:txBody>
      </p:sp>
    </p:spTree>
    <p:extLst>
      <p:ext uri="{BB962C8B-B14F-4D97-AF65-F5344CB8AC3E}">
        <p14:creationId xmlns:p14="http://schemas.microsoft.com/office/powerpoint/2010/main" val="560274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Listing 29.3 Add service startup code (</a:t>
            </a:r>
            <a:r>
              <a:rPr lang="en-US" sz="3200" dirty="0" err="1"/>
              <a:t>PhotoGalleryFragment.java</a:t>
            </a:r>
            <a:r>
              <a:rPr lang="en-US" sz="3200" dirty="0"/>
              <a:t>)</a:t>
            </a:r>
          </a:p>
        </p:txBody>
      </p:sp>
      <p:pic>
        <p:nvPicPr>
          <p:cNvPr id="4" name="Content Placeholder 3" descr="Screen Shot 2014-03-23 at 11.18.02 PM.png"/>
          <p:cNvPicPr>
            <a:picLocks noGrp="1" noChangeAspect="1"/>
          </p:cNvPicPr>
          <p:nvPr>
            <p:ph idx="1"/>
          </p:nvPr>
        </p:nvPicPr>
        <p:blipFill>
          <a:blip r:embed="rId2">
            <a:extLst>
              <a:ext uri="{28A0092B-C50C-407E-A947-70E740481C1C}">
                <a14:useLocalDpi xmlns:a14="http://schemas.microsoft.com/office/drawing/2010/main" val="0"/>
              </a:ext>
            </a:extLst>
          </a:blip>
          <a:srcRect t="-23298" b="-23298"/>
          <a:stretch>
            <a:fillRect/>
          </a:stretch>
        </p:blipFill>
        <p:spPr/>
      </p:pic>
    </p:spTree>
    <p:extLst>
      <p:ext uri="{BB962C8B-B14F-4D97-AF65-F5344CB8AC3E}">
        <p14:creationId xmlns:p14="http://schemas.microsoft.com/office/powerpoint/2010/main" val="1958644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IntentService</a:t>
            </a:r>
            <a:r>
              <a:rPr lang="en-US" dirty="0"/>
              <a:t> </a:t>
            </a:r>
            <a:r>
              <a:rPr lang="en-US" dirty="0" err="1"/>
              <a:t>vs</a:t>
            </a:r>
            <a:r>
              <a:rPr lang="en-US" dirty="0"/>
              <a:t> Service</a:t>
            </a:r>
          </a:p>
        </p:txBody>
      </p:sp>
      <p:sp>
        <p:nvSpPr>
          <p:cNvPr id="3" name="Content Placeholder 2"/>
          <p:cNvSpPr>
            <a:spLocks noGrp="1"/>
          </p:cNvSpPr>
          <p:nvPr>
            <p:ph idx="1"/>
          </p:nvPr>
        </p:nvSpPr>
        <p:spPr/>
        <p:txBody>
          <a:bodyPr>
            <a:normAutofit/>
          </a:bodyPr>
          <a:lstStyle/>
          <a:p>
            <a:r>
              <a:rPr lang="en-US" dirty="0"/>
              <a:t>Service is a base class of service implementation.</a:t>
            </a:r>
          </a:p>
          <a:p>
            <a:r>
              <a:rPr lang="en-US" dirty="0"/>
              <a:t>Service class is run in the application's main thread which may reduce the application performance. </a:t>
            </a:r>
          </a:p>
          <a:p>
            <a:r>
              <a:rPr lang="en-US" dirty="0" err="1"/>
              <a:t>IntentService</a:t>
            </a:r>
            <a:r>
              <a:rPr lang="en-US" dirty="0"/>
              <a:t>, which is a direct subclass of Service and is used to perform a certain task in the background. </a:t>
            </a:r>
          </a:p>
        </p:txBody>
      </p:sp>
    </p:spTree>
    <p:extLst>
      <p:ext uri="{BB962C8B-B14F-4D97-AF65-F5344CB8AC3E}">
        <p14:creationId xmlns:p14="http://schemas.microsoft.com/office/powerpoint/2010/main" val="3120348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(via </a:t>
            </a:r>
            <a:r>
              <a:rPr lang="en-US" dirty="0" err="1"/>
              <a:t>stackoverflow</a:t>
            </a:r>
            <a:r>
              <a:rPr lang="en-US" dirty="0"/>
              <a:t>)</a:t>
            </a:r>
          </a:p>
        </p:txBody>
      </p:sp>
      <p:sp>
        <p:nvSpPr>
          <p:cNvPr id="3" name="Content Placeholder 2"/>
          <p:cNvSpPr>
            <a:spLocks noGrp="1"/>
          </p:cNvSpPr>
          <p:nvPr>
            <p:ph idx="1"/>
          </p:nvPr>
        </p:nvSpPr>
        <p:spPr/>
        <p:txBody>
          <a:bodyPr>
            <a:normAutofit fontScale="92500"/>
          </a:bodyPr>
          <a:lstStyle/>
          <a:p>
            <a:r>
              <a:rPr lang="en-US" dirty="0"/>
              <a:t>The </a:t>
            </a:r>
            <a:r>
              <a:rPr lang="en-US" i="1" dirty="0"/>
              <a:t>Service</a:t>
            </a:r>
            <a:r>
              <a:rPr lang="en-US" dirty="0"/>
              <a:t> can be used in tasks with no UI, but shouldn't be too long. If you need to perform long tasks, you must use threads within Service.</a:t>
            </a:r>
          </a:p>
          <a:p>
            <a:r>
              <a:rPr lang="en-US" dirty="0"/>
              <a:t>The </a:t>
            </a:r>
            <a:r>
              <a:rPr lang="en-US" i="1" dirty="0" err="1"/>
              <a:t>IntentService</a:t>
            </a:r>
            <a:r>
              <a:rPr lang="en-US" dirty="0"/>
              <a:t> can be used in long tasks usually with no communication to Main Thread. If communication is required, can use Main Thread handler or broadcast intents. Another case of use is when callbacks are needed (Intent triggered tasks).</a:t>
            </a:r>
          </a:p>
          <a:p>
            <a:endParaRPr lang="en-US" dirty="0"/>
          </a:p>
        </p:txBody>
      </p:sp>
    </p:spTree>
    <p:extLst>
      <p:ext uri="{BB962C8B-B14F-4D97-AF65-F5344CB8AC3E}">
        <p14:creationId xmlns:p14="http://schemas.microsoft.com/office/powerpoint/2010/main" val="3377134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Trigger</a:t>
            </a:r>
          </a:p>
        </p:txBody>
      </p:sp>
      <p:sp>
        <p:nvSpPr>
          <p:cNvPr id="3" name="Content Placeholder 2"/>
          <p:cNvSpPr>
            <a:spLocks noGrp="1"/>
          </p:cNvSpPr>
          <p:nvPr>
            <p:ph idx="1"/>
          </p:nvPr>
        </p:nvSpPr>
        <p:spPr/>
        <p:txBody>
          <a:bodyPr/>
          <a:lstStyle/>
          <a:p>
            <a:r>
              <a:rPr lang="en-US" dirty="0"/>
              <a:t>The </a:t>
            </a:r>
            <a:r>
              <a:rPr lang="en-US" i="1" dirty="0"/>
              <a:t>Service</a:t>
            </a:r>
            <a:r>
              <a:rPr lang="en-US" dirty="0"/>
              <a:t> is triggered calling to method </a:t>
            </a:r>
            <a:r>
              <a:rPr lang="en-US" dirty="0" err="1"/>
              <a:t>onStartService</a:t>
            </a:r>
            <a:r>
              <a:rPr lang="en-US" dirty="0"/>
              <a:t>().</a:t>
            </a:r>
          </a:p>
          <a:p>
            <a:r>
              <a:rPr lang="en-US" dirty="0"/>
              <a:t>The </a:t>
            </a:r>
            <a:r>
              <a:rPr lang="en-US" i="1" dirty="0" err="1"/>
              <a:t>IntentService</a:t>
            </a:r>
            <a:r>
              <a:rPr lang="en-US" dirty="0"/>
              <a:t> is triggered using an Intent, it spawns a new worker thread and the method </a:t>
            </a:r>
            <a:r>
              <a:rPr lang="en-US" dirty="0" err="1"/>
              <a:t>onHandleIntent</a:t>
            </a:r>
            <a:r>
              <a:rPr lang="en-US" dirty="0"/>
              <a:t>() is called on this thread.</a:t>
            </a:r>
          </a:p>
          <a:p>
            <a:endParaRPr lang="en-US" dirty="0"/>
          </a:p>
        </p:txBody>
      </p:sp>
    </p:spTree>
    <p:extLst>
      <p:ext uri="{BB962C8B-B14F-4D97-AF65-F5344CB8AC3E}">
        <p14:creationId xmlns:p14="http://schemas.microsoft.com/office/powerpoint/2010/main" val="316796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 From</a:t>
            </a:r>
          </a:p>
        </p:txBody>
      </p:sp>
      <p:sp>
        <p:nvSpPr>
          <p:cNvPr id="3" name="Content Placeholder 2"/>
          <p:cNvSpPr>
            <a:spLocks noGrp="1"/>
          </p:cNvSpPr>
          <p:nvPr>
            <p:ph idx="1"/>
          </p:nvPr>
        </p:nvSpPr>
        <p:spPr/>
        <p:txBody>
          <a:bodyPr/>
          <a:lstStyle/>
          <a:p>
            <a:r>
              <a:rPr lang="en-US" dirty="0"/>
              <a:t>The </a:t>
            </a:r>
            <a:r>
              <a:rPr lang="en-US" i="1" dirty="0"/>
              <a:t>Service</a:t>
            </a:r>
            <a:r>
              <a:rPr lang="en-US" dirty="0"/>
              <a:t> may be triggered from any thread.</a:t>
            </a:r>
          </a:p>
          <a:p>
            <a:r>
              <a:rPr lang="en-US" dirty="0"/>
              <a:t>The </a:t>
            </a:r>
            <a:r>
              <a:rPr lang="en-US" i="1" dirty="0" err="1"/>
              <a:t>IntentService</a:t>
            </a:r>
            <a:r>
              <a:rPr lang="en-US" dirty="0"/>
              <a:t> must be triggered from Main Thread.</a:t>
            </a:r>
          </a:p>
          <a:p>
            <a:endParaRPr lang="en-US" dirty="0"/>
          </a:p>
        </p:txBody>
      </p:sp>
    </p:spTree>
    <p:extLst>
      <p:ext uri="{BB962C8B-B14F-4D97-AF65-F5344CB8AC3E}">
        <p14:creationId xmlns:p14="http://schemas.microsoft.com/office/powerpoint/2010/main" val="4263627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Runs On</a:t>
            </a:r>
          </a:p>
        </p:txBody>
      </p:sp>
      <p:sp>
        <p:nvSpPr>
          <p:cNvPr id="3" name="Content Placeholder 2"/>
          <p:cNvSpPr>
            <a:spLocks noGrp="1"/>
          </p:cNvSpPr>
          <p:nvPr>
            <p:ph idx="1"/>
          </p:nvPr>
        </p:nvSpPr>
        <p:spPr/>
        <p:txBody>
          <a:bodyPr/>
          <a:lstStyle/>
          <a:p>
            <a:r>
              <a:rPr lang="en-US" dirty="0"/>
              <a:t>The </a:t>
            </a:r>
            <a:r>
              <a:rPr lang="en-US" i="1" dirty="0"/>
              <a:t>Service</a:t>
            </a:r>
            <a:r>
              <a:rPr lang="en-US" dirty="0"/>
              <a:t> runs in background but it runs on the Main Thread of the application. </a:t>
            </a:r>
          </a:p>
          <a:p>
            <a:r>
              <a:rPr lang="en-US" dirty="0"/>
              <a:t>The </a:t>
            </a:r>
            <a:r>
              <a:rPr lang="en-US" i="1" dirty="0" err="1"/>
              <a:t>IntentService</a:t>
            </a:r>
            <a:r>
              <a:rPr lang="en-US" dirty="0"/>
              <a:t> runs on a separate worker thread.</a:t>
            </a:r>
          </a:p>
          <a:p>
            <a:endParaRPr lang="en-US" dirty="0"/>
          </a:p>
        </p:txBody>
      </p:sp>
    </p:spTree>
    <p:extLst>
      <p:ext uri="{BB962C8B-B14F-4D97-AF65-F5344CB8AC3E}">
        <p14:creationId xmlns:p14="http://schemas.microsoft.com/office/powerpoint/2010/main" val="1842635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a:t>The </a:t>
            </a:r>
            <a:r>
              <a:rPr lang="en-US" i="1" dirty="0"/>
              <a:t>Service</a:t>
            </a:r>
            <a:r>
              <a:rPr lang="en-US" dirty="0"/>
              <a:t> may block the Main Thread of the application.</a:t>
            </a:r>
          </a:p>
          <a:p>
            <a:r>
              <a:rPr lang="en-US" dirty="0"/>
              <a:t>The </a:t>
            </a:r>
            <a:r>
              <a:rPr lang="en-US" i="1" dirty="0" err="1"/>
              <a:t>IntentService</a:t>
            </a:r>
            <a:r>
              <a:rPr lang="en-US" dirty="0"/>
              <a:t> cannot run tasks in parallel. </a:t>
            </a:r>
            <a:r>
              <a:rPr lang="en-US"/>
              <a:t>Hence all the consecutive intents will go into the message queue for the worker thread and will execute sequentially.</a:t>
            </a:r>
          </a:p>
          <a:p>
            <a:endParaRPr lang="en-US"/>
          </a:p>
        </p:txBody>
      </p:sp>
    </p:spTree>
    <p:extLst>
      <p:ext uri="{BB962C8B-B14F-4D97-AF65-F5344CB8AC3E}">
        <p14:creationId xmlns:p14="http://schemas.microsoft.com/office/powerpoint/2010/main" val="113271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B145-246C-2846-8130-67250FB32BF2}"/>
              </a:ext>
            </a:extLst>
          </p:cNvPr>
          <p:cNvSpPr>
            <a:spLocks noGrp="1"/>
          </p:cNvSpPr>
          <p:nvPr>
            <p:ph type="title"/>
          </p:nvPr>
        </p:nvSpPr>
        <p:spPr/>
        <p:txBody>
          <a:bodyPr/>
          <a:lstStyle/>
          <a:p>
            <a:r>
              <a:rPr lang="en-US" dirty="0" err="1"/>
              <a:t>AsyncTask</a:t>
            </a:r>
            <a:endParaRPr lang="en-US" dirty="0"/>
          </a:p>
        </p:txBody>
      </p:sp>
      <p:sp>
        <p:nvSpPr>
          <p:cNvPr id="3" name="Content Placeholder 2">
            <a:extLst>
              <a:ext uri="{FF2B5EF4-FFF2-40B4-BE49-F238E27FC236}">
                <a16:creationId xmlns:a16="http://schemas.microsoft.com/office/drawing/2014/main" id="{EDA115E8-8FF1-D244-98F4-BBFE89510E1C}"/>
              </a:ext>
            </a:extLst>
          </p:cNvPr>
          <p:cNvSpPr>
            <a:spLocks noGrp="1"/>
          </p:cNvSpPr>
          <p:nvPr>
            <p:ph idx="1"/>
          </p:nvPr>
        </p:nvSpPr>
        <p:spPr/>
        <p:txBody>
          <a:bodyPr>
            <a:normAutofit fontScale="85000" lnSpcReduction="20000"/>
          </a:bodyPr>
          <a:lstStyle/>
          <a:p>
            <a:r>
              <a:rPr lang="en-US" dirty="0"/>
              <a:t>﻿The next step is to call and test the networking code you just added. However, you cannot simply call </a:t>
            </a:r>
            <a:r>
              <a:rPr lang="en-US" dirty="0" err="1"/>
              <a:t>FlickrFetchr.getUrlString</a:t>
            </a:r>
            <a:r>
              <a:rPr lang="en-US" dirty="0"/>
              <a:t>(String) directly in </a:t>
            </a:r>
            <a:r>
              <a:rPr lang="en-US" dirty="0" err="1"/>
              <a:t>PhotoGalleryFragment</a:t>
            </a:r>
            <a:r>
              <a:rPr lang="en-US" dirty="0"/>
              <a:t>. </a:t>
            </a:r>
          </a:p>
          <a:p>
            <a:r>
              <a:rPr lang="en-US" dirty="0"/>
              <a:t>Instead, you need to create a background thread and run your code there. The easiest way to work with a background thread is with a utility class called </a:t>
            </a:r>
            <a:r>
              <a:rPr lang="en-US" dirty="0" err="1"/>
              <a:t>AsyncTask</a:t>
            </a:r>
            <a:r>
              <a:rPr lang="en-US" dirty="0"/>
              <a:t>, which creates a background thread for you and runs the code in the </a:t>
            </a:r>
            <a:r>
              <a:rPr lang="en-US" dirty="0" err="1"/>
              <a:t>doInBackground</a:t>
            </a:r>
            <a:r>
              <a:rPr lang="en-US" dirty="0"/>
              <a:t>(…) method on that thread. </a:t>
            </a:r>
          </a:p>
          <a:p>
            <a:r>
              <a:rPr lang="en-US" dirty="0"/>
              <a:t>Override </a:t>
            </a:r>
            <a:r>
              <a:rPr lang="en-US" dirty="0" err="1"/>
              <a:t>AsyncTask.doInBackground</a:t>
            </a:r>
            <a:r>
              <a:rPr lang="en-US" dirty="0"/>
              <a:t>(…) to get data from a website and log it.</a:t>
            </a:r>
          </a:p>
          <a:p>
            <a:endParaRPr lang="en-US" dirty="0"/>
          </a:p>
        </p:txBody>
      </p:sp>
    </p:spTree>
    <p:extLst>
      <p:ext uri="{BB962C8B-B14F-4D97-AF65-F5344CB8AC3E}">
        <p14:creationId xmlns:p14="http://schemas.microsoft.com/office/powerpoint/2010/main" val="26464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58E2-1140-5942-92C1-6E36240CAFEB}"/>
              </a:ext>
            </a:extLst>
          </p:cNvPr>
          <p:cNvSpPr>
            <a:spLocks noGrp="1"/>
          </p:cNvSpPr>
          <p:nvPr>
            <p:ph type="title"/>
          </p:nvPr>
        </p:nvSpPr>
        <p:spPr/>
        <p:txBody>
          <a:bodyPr/>
          <a:lstStyle/>
          <a:p>
            <a:r>
              <a:rPr lang="en-US" dirty="0"/>
              <a:t>Review Code</a:t>
            </a:r>
          </a:p>
        </p:txBody>
      </p:sp>
      <p:sp>
        <p:nvSpPr>
          <p:cNvPr id="3" name="Content Placeholder 2">
            <a:extLst>
              <a:ext uri="{FF2B5EF4-FFF2-40B4-BE49-F238E27FC236}">
                <a16:creationId xmlns:a16="http://schemas.microsoft.com/office/drawing/2014/main" id="{60175F39-24AD-6145-B5C9-1BD196221FFB}"/>
              </a:ext>
            </a:extLst>
          </p:cNvPr>
          <p:cNvSpPr>
            <a:spLocks noGrp="1"/>
          </p:cNvSpPr>
          <p:nvPr>
            <p:ph idx="1"/>
          </p:nvPr>
        </p:nvSpPr>
        <p:spPr/>
        <p:txBody>
          <a:bodyPr>
            <a:normAutofit fontScale="32500" lnSpcReduction="20000"/>
          </a:bodyPr>
          <a:lstStyle/>
          <a:p>
            <a:pPr marL="0" indent="0">
              <a:buNone/>
            </a:pPr>
            <a:r>
              <a:rPr lang="en-US" dirty="0"/>
              <a:t>﻿Listing 25.5  Writing an </a:t>
            </a:r>
            <a:r>
              <a:rPr lang="en-US" dirty="0" err="1"/>
              <a:t>AsyncTask</a:t>
            </a:r>
            <a:r>
              <a:rPr lang="en-US" dirty="0"/>
              <a:t>, part I (</a:t>
            </a:r>
            <a:r>
              <a:rPr lang="en-US" dirty="0" err="1"/>
              <a:t>PhotoGalleryFragment.java</a:t>
            </a:r>
            <a:r>
              <a:rPr lang="en-US" dirty="0"/>
              <a:t>) public class </a:t>
            </a:r>
            <a:r>
              <a:rPr lang="en-US" dirty="0" err="1"/>
              <a:t>PhotoGalleryFragment</a:t>
            </a:r>
            <a:r>
              <a:rPr lang="en-US" dirty="0"/>
              <a:t> extends Fragment {</a:t>
            </a:r>
          </a:p>
          <a:p>
            <a:pPr marL="0" indent="0">
              <a:buNone/>
            </a:pPr>
            <a:endParaRPr lang="en-US" dirty="0"/>
          </a:p>
          <a:p>
            <a:pPr marL="0" indent="0">
              <a:buNone/>
            </a:pPr>
            <a:r>
              <a:rPr lang="en-US" dirty="0"/>
              <a:t>    private static final String TAG = "</a:t>
            </a:r>
            <a:r>
              <a:rPr lang="en-US" dirty="0" err="1"/>
              <a:t>PhotoGalleryFragment</a:t>
            </a:r>
            <a:r>
              <a:rPr lang="en-US" dirty="0"/>
              <a:t>";</a:t>
            </a:r>
          </a:p>
          <a:p>
            <a:pPr marL="0" indent="0">
              <a:buNone/>
            </a:pPr>
            <a:endParaRPr lang="en-US" dirty="0"/>
          </a:p>
          <a:p>
            <a:pPr marL="0" indent="0">
              <a:buNone/>
            </a:pPr>
            <a:r>
              <a:rPr lang="en-US" dirty="0"/>
              <a:t>    private </a:t>
            </a:r>
            <a:r>
              <a:rPr lang="en-US" dirty="0" err="1"/>
              <a:t>RecyclerView</a:t>
            </a:r>
            <a:r>
              <a:rPr lang="en-US" dirty="0"/>
              <a:t> </a:t>
            </a:r>
            <a:r>
              <a:rPr lang="en-US" dirty="0" err="1"/>
              <a:t>mPhotoRecyclerView</a:t>
            </a:r>
            <a:r>
              <a:rPr lang="en-US" dirty="0"/>
              <a:t>;</a:t>
            </a:r>
          </a:p>
          <a:p>
            <a:pPr marL="0" indent="0">
              <a:buNone/>
            </a:pPr>
            <a:r>
              <a:rPr lang="en-US" dirty="0"/>
              <a:t>    ...</a:t>
            </a:r>
          </a:p>
          <a:p>
            <a:pPr marL="0" indent="0">
              <a:buNone/>
            </a:pPr>
            <a:r>
              <a:rPr lang="en-US" dirty="0"/>
              <a:t>    private class </a:t>
            </a:r>
            <a:r>
              <a:rPr lang="en-US" dirty="0" err="1"/>
              <a:t>FetchItemsTask</a:t>
            </a:r>
            <a:r>
              <a:rPr lang="en-US" dirty="0"/>
              <a:t> extends </a:t>
            </a:r>
            <a:r>
              <a:rPr lang="en-US" dirty="0" err="1"/>
              <a:t>AsyncTask</a:t>
            </a:r>
            <a:r>
              <a:rPr lang="en-US" dirty="0"/>
              <a:t>&lt;</a:t>
            </a:r>
            <a:r>
              <a:rPr lang="en-US" dirty="0" err="1"/>
              <a:t>Void,Void,Void</a:t>
            </a:r>
            <a:r>
              <a:rPr lang="en-US" dirty="0"/>
              <a:t>&gt; {</a:t>
            </a:r>
          </a:p>
          <a:p>
            <a:pPr marL="0" indent="0">
              <a:buNone/>
            </a:pPr>
            <a:r>
              <a:rPr lang="en-US" dirty="0"/>
              <a:t>        @Override</a:t>
            </a:r>
          </a:p>
          <a:p>
            <a:pPr marL="0" indent="0">
              <a:buNone/>
            </a:pPr>
            <a:r>
              <a:rPr lang="en-US" dirty="0"/>
              <a:t>        protected Void </a:t>
            </a:r>
            <a:r>
              <a:rPr lang="en-US" dirty="0" err="1"/>
              <a:t>doInBackground</a:t>
            </a:r>
            <a:r>
              <a:rPr lang="en-US" dirty="0"/>
              <a:t>(Void... </a:t>
            </a:r>
            <a:r>
              <a:rPr lang="en-US" dirty="0" err="1"/>
              <a:t>params</a:t>
            </a:r>
            <a:r>
              <a:rPr lang="en-US" dirty="0"/>
              <a:t>) {</a:t>
            </a:r>
          </a:p>
          <a:p>
            <a:pPr marL="0" indent="0">
              <a:buNone/>
            </a:pPr>
            <a:r>
              <a:rPr lang="en-US" dirty="0"/>
              <a:t>            try {</a:t>
            </a:r>
          </a:p>
          <a:p>
            <a:pPr marL="0" indent="0">
              <a:buNone/>
            </a:pPr>
            <a:r>
              <a:rPr lang="en-US" dirty="0"/>
              <a:t>                String result = new </a:t>
            </a:r>
            <a:r>
              <a:rPr lang="en-US" dirty="0" err="1"/>
              <a:t>FlickrFetchr</a:t>
            </a:r>
            <a:r>
              <a:rPr lang="en-US" dirty="0"/>
              <a:t>()</a:t>
            </a:r>
          </a:p>
          <a:p>
            <a:pPr marL="0" indent="0">
              <a:buNone/>
            </a:pPr>
            <a:r>
              <a:rPr lang="en-US" dirty="0"/>
              <a:t>                        .</a:t>
            </a:r>
            <a:r>
              <a:rPr lang="en-US" dirty="0" err="1"/>
              <a:t>getUrlString</a:t>
            </a:r>
            <a:r>
              <a:rPr lang="en-US" dirty="0"/>
              <a:t>("https://</a:t>
            </a:r>
            <a:r>
              <a:rPr lang="en-US" dirty="0" err="1"/>
              <a:t>www.bignerdranch.com</a:t>
            </a:r>
            <a:r>
              <a:rPr lang="en-US" dirty="0"/>
              <a:t>");</a:t>
            </a:r>
          </a:p>
          <a:p>
            <a:pPr marL="0" indent="0">
              <a:buNone/>
            </a:pPr>
            <a:r>
              <a:rPr lang="en-US" dirty="0"/>
              <a:t>                </a:t>
            </a:r>
            <a:r>
              <a:rPr lang="en-US" dirty="0" err="1"/>
              <a:t>Log.i</a:t>
            </a:r>
            <a:r>
              <a:rPr lang="en-US" dirty="0"/>
              <a:t>(TAG, "Fetched contents of URL: " + result);</a:t>
            </a:r>
          </a:p>
          <a:p>
            <a:pPr marL="0" indent="0">
              <a:buNone/>
            </a:pPr>
            <a:r>
              <a:rPr lang="en-US" dirty="0"/>
              <a:t>            } catch (</a:t>
            </a:r>
            <a:r>
              <a:rPr lang="en-US" dirty="0" err="1"/>
              <a:t>IOException</a:t>
            </a:r>
            <a:r>
              <a:rPr lang="en-US" dirty="0"/>
              <a:t> </a:t>
            </a:r>
            <a:r>
              <a:rPr lang="en-US" dirty="0" err="1"/>
              <a:t>ioe</a:t>
            </a:r>
            <a:r>
              <a:rPr lang="en-US" dirty="0"/>
              <a:t>) {</a:t>
            </a:r>
          </a:p>
          <a:p>
            <a:pPr marL="0" indent="0">
              <a:buNone/>
            </a:pPr>
            <a:r>
              <a:rPr lang="en-US" dirty="0"/>
              <a:t>                </a:t>
            </a:r>
            <a:r>
              <a:rPr lang="en-US" dirty="0" err="1"/>
              <a:t>Log.e</a:t>
            </a:r>
            <a:r>
              <a:rPr lang="en-US" dirty="0"/>
              <a:t>(TAG, "Failed to fetch URL: ", </a:t>
            </a:r>
            <a:r>
              <a:rPr lang="en-US" dirty="0" err="1"/>
              <a:t>ioe</a:t>
            </a:r>
            <a:r>
              <a:rPr lang="en-US" dirty="0"/>
              <a:t>);</a:t>
            </a:r>
          </a:p>
          <a:p>
            <a:pPr marL="0" indent="0">
              <a:buNone/>
            </a:pPr>
            <a:r>
              <a:rPr lang="en-US" dirty="0"/>
              <a:t>            }</a:t>
            </a:r>
          </a:p>
          <a:p>
            <a:pPr marL="0" indent="0">
              <a:buNone/>
            </a:pPr>
            <a:r>
              <a:rPr lang="en-US" dirty="0"/>
              <a:t>            return null;</a:t>
            </a:r>
          </a:p>
          <a:p>
            <a:pPr marL="0" indent="0">
              <a:buNone/>
            </a:pPr>
            <a:r>
              <a:rPr lang="en-US" dirty="0"/>
              <a:t>        }</a:t>
            </a:r>
          </a:p>
          <a:p>
            <a:pPr marL="0" indent="0">
              <a:buNone/>
            </a:pPr>
            <a:r>
              <a:rPr lang="en-US" dirty="0"/>
              <a:t>    }</a:t>
            </a:r>
          </a:p>
          <a:p>
            <a:pPr marL="0" indent="0">
              <a:buNone/>
            </a:pPr>
            <a:r>
              <a:rPr lang="en-US" dirty="0"/>
              <a:t>}</a:t>
            </a:r>
          </a:p>
          <a:p>
            <a:pPr marL="0" indent="0">
              <a:buNone/>
            </a:pPr>
            <a:r>
              <a:rPr lang="en-US" dirty="0"/>
              <a:t>﻿</a:t>
            </a:r>
          </a:p>
          <a:p>
            <a:pPr marL="0" indent="0">
              <a:buNone/>
            </a:pPr>
            <a:r>
              <a:rPr lang="en-US" sz="4900" dirty="0"/>
              <a:t>The call to execute() will start your </a:t>
            </a:r>
            <a:r>
              <a:rPr lang="en-US" sz="4900" dirty="0" err="1"/>
              <a:t>AsyncTask</a:t>
            </a:r>
            <a:r>
              <a:rPr lang="en-US" sz="4900" dirty="0"/>
              <a:t>, which will then fire up its background thread and call </a:t>
            </a:r>
            <a:r>
              <a:rPr lang="en-US" sz="4900" dirty="0" err="1"/>
              <a:t>doInBackground</a:t>
            </a:r>
            <a:r>
              <a:rPr lang="en-US" sz="4900" dirty="0"/>
              <a:t>(…). If you notice the Void… it just means running the </a:t>
            </a:r>
            <a:r>
              <a:rPr lang="en-US" sz="4900" dirty="0" err="1"/>
              <a:t>AsyncTask</a:t>
            </a:r>
            <a:r>
              <a:rPr lang="en-US" sz="4900" dirty="0"/>
              <a:t> without and parameters/arguments. </a:t>
            </a:r>
          </a:p>
        </p:txBody>
      </p:sp>
    </p:spTree>
    <p:extLst>
      <p:ext uri="{BB962C8B-B14F-4D97-AF65-F5344CB8AC3E}">
        <p14:creationId xmlns:p14="http://schemas.microsoft.com/office/powerpoint/2010/main" val="136665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04F7-00A9-D149-B394-FDAC87D6D2C2}"/>
              </a:ext>
            </a:extLst>
          </p:cNvPr>
          <p:cNvSpPr>
            <a:spLocks noGrp="1"/>
          </p:cNvSpPr>
          <p:nvPr>
            <p:ph type="title"/>
          </p:nvPr>
        </p:nvSpPr>
        <p:spPr/>
        <p:txBody>
          <a:bodyPr/>
          <a:lstStyle/>
          <a:p>
            <a:r>
              <a:rPr lang="en-US" dirty="0"/>
              <a:t>You and Your Main Thread</a:t>
            </a:r>
          </a:p>
        </p:txBody>
      </p:sp>
      <p:pic>
        <p:nvPicPr>
          <p:cNvPr id="7" name="Content Placeholder 6">
            <a:extLst>
              <a:ext uri="{FF2B5EF4-FFF2-40B4-BE49-F238E27FC236}">
                <a16:creationId xmlns:a16="http://schemas.microsoft.com/office/drawing/2014/main" id="{71A15F6D-86DA-C74C-A875-EB6962003D18}"/>
              </a:ext>
            </a:extLst>
          </p:cNvPr>
          <p:cNvPicPr>
            <a:picLocks noGrp="1" noChangeAspect="1"/>
          </p:cNvPicPr>
          <p:nvPr>
            <p:ph idx="1"/>
          </p:nvPr>
        </p:nvPicPr>
        <p:blipFill>
          <a:blip r:embed="rId2"/>
          <a:stretch>
            <a:fillRect/>
          </a:stretch>
        </p:blipFill>
        <p:spPr>
          <a:xfrm>
            <a:off x="3565425" y="1347536"/>
            <a:ext cx="5111750" cy="3657600"/>
          </a:xfrm>
        </p:spPr>
      </p:pic>
      <p:sp>
        <p:nvSpPr>
          <p:cNvPr id="5" name="Text Placeholder 4">
            <a:extLst>
              <a:ext uri="{FF2B5EF4-FFF2-40B4-BE49-F238E27FC236}">
                <a16:creationId xmlns:a16="http://schemas.microsoft.com/office/drawing/2014/main" id="{05404196-E07D-914C-B81A-3CF394C4CE42}"/>
              </a:ext>
            </a:extLst>
          </p:cNvPr>
          <p:cNvSpPr>
            <a:spLocks noGrp="1"/>
          </p:cNvSpPr>
          <p:nvPr>
            <p:ph type="body" sz="half" idx="2"/>
          </p:nvPr>
        </p:nvSpPr>
        <p:spPr/>
        <p:txBody>
          <a:bodyPr>
            <a:normAutofit fontScale="92500" lnSpcReduction="10000"/>
          </a:bodyPr>
          <a:lstStyle/>
          <a:p>
            <a:r>
              <a:rPr lang="en-US" dirty="0"/>
              <a:t>﻿Networking does not happen immediately. A web server may take as long as a second or two to respond, and a file download can take even longer than that. Because networking can take so long, Android disallows all networking on the main thread. If you try to do it, Android will throw a </a:t>
            </a:r>
            <a:r>
              <a:rPr lang="en-US" dirty="0" err="1"/>
              <a:t>NetworkOnMainThreadException</a:t>
            </a:r>
            <a:r>
              <a:rPr lang="en-US" dirty="0"/>
              <a:t>. </a:t>
            </a:r>
          </a:p>
          <a:p>
            <a:r>
              <a:rPr lang="en-US" dirty="0"/>
              <a:t>Why? To understand that, you need to understand what a thread is, what the main thread is, and what the main thread does. A thread is a single sequence of execution. Code running within a single thread will execute one step after another. Every Android app starts life with a main thread. The main thread, however, is not a preordained list of steps. Instead, it sits in an infinite loop and waits for events initiated by the user or the system. Then it executes code in response to those events as they occur</a:t>
            </a:r>
          </a:p>
          <a:p>
            <a:endParaRPr lang="en-US" dirty="0"/>
          </a:p>
          <a:p>
            <a:r>
              <a:rPr lang="en-US" dirty="0"/>
              <a:t>. </a:t>
            </a:r>
          </a:p>
        </p:txBody>
      </p:sp>
    </p:spTree>
    <p:extLst>
      <p:ext uri="{BB962C8B-B14F-4D97-AF65-F5344CB8AC3E}">
        <p14:creationId xmlns:p14="http://schemas.microsoft.com/office/powerpoint/2010/main" val="10784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B02C71-6AE6-8648-ABAC-ED2135D68D39}"/>
              </a:ext>
            </a:extLst>
          </p:cNvPr>
          <p:cNvSpPr>
            <a:spLocks noGrp="1"/>
          </p:cNvSpPr>
          <p:nvPr>
            <p:ph type="title"/>
          </p:nvPr>
        </p:nvSpPr>
        <p:spPr/>
        <p:txBody>
          <a:bodyPr/>
          <a:lstStyle/>
          <a:p>
            <a:r>
              <a:rPr lang="en-US" dirty="0"/>
              <a:t>Not the Main Thread</a:t>
            </a:r>
          </a:p>
        </p:txBody>
      </p:sp>
      <p:sp>
        <p:nvSpPr>
          <p:cNvPr id="6" name="Content Placeholder 5">
            <a:extLst>
              <a:ext uri="{FF2B5EF4-FFF2-40B4-BE49-F238E27FC236}">
                <a16:creationId xmlns:a16="http://schemas.microsoft.com/office/drawing/2014/main" id="{EFD8F40C-BD57-BD4A-AA0F-A5A13C56956F}"/>
              </a:ext>
            </a:extLst>
          </p:cNvPr>
          <p:cNvSpPr>
            <a:spLocks noGrp="1"/>
          </p:cNvSpPr>
          <p:nvPr>
            <p:ph idx="1"/>
          </p:nvPr>
        </p:nvSpPr>
        <p:spPr/>
        <p:txBody>
          <a:bodyPr>
            <a:normAutofit fontScale="92500" lnSpcReduction="10000"/>
          </a:bodyPr>
          <a:lstStyle/>
          <a:p>
            <a:r>
              <a:rPr lang="en-US" dirty="0"/>
              <a:t>﻿Networking is a lot like a phone call to your shoe distributor: It takes a long time compared to other tasks. </a:t>
            </a:r>
          </a:p>
          <a:p>
            <a:r>
              <a:rPr lang="en-US" dirty="0"/>
              <a:t>During that time, the UI will be completely unresponsive, which might result in an application not responding, or ANR. </a:t>
            </a:r>
          </a:p>
          <a:p>
            <a:r>
              <a:rPr lang="en-US" dirty="0"/>
              <a:t>An ANR occurs when Android’s watchdog determines that the main thread has failed to respond to an important event, like pressing the Back button.</a:t>
            </a:r>
          </a:p>
          <a:p>
            <a:endParaRPr lang="en-US" dirty="0"/>
          </a:p>
        </p:txBody>
      </p:sp>
    </p:spTree>
    <p:extLst>
      <p:ext uri="{BB962C8B-B14F-4D97-AF65-F5344CB8AC3E}">
        <p14:creationId xmlns:p14="http://schemas.microsoft.com/office/powerpoint/2010/main" val="76054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8824</TotalTime>
  <Words>1824</Words>
  <Application>Microsoft Macintosh PowerPoint</Application>
  <PresentationFormat>On-screen Show (4:3)</PresentationFormat>
  <Paragraphs>243</Paragraphs>
  <Slides>57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Chapter 24 and 26</vt:lpstr>
      <vt:lpstr>HTTPD and Basic Networking</vt:lpstr>
      <vt:lpstr>Basic Networking</vt:lpstr>
      <vt:lpstr>Basic Networking</vt:lpstr>
      <vt:lpstr>Basic Networking</vt:lpstr>
      <vt:lpstr>AsyncTask</vt:lpstr>
      <vt:lpstr>Review Code</vt:lpstr>
      <vt:lpstr>You and Your Main Thread</vt:lpstr>
      <vt:lpstr>Not the Main Thread</vt:lpstr>
      <vt:lpstr>Fetching JSON </vt:lpstr>
      <vt:lpstr>JSON cont</vt:lpstr>
      <vt:lpstr>Fetching JSON</vt:lpstr>
      <vt:lpstr>Fetching JSON</vt:lpstr>
      <vt:lpstr>Fetching JSON</vt:lpstr>
      <vt:lpstr>Fetching JSON</vt:lpstr>
      <vt:lpstr>Fetching JSON</vt:lpstr>
      <vt:lpstr>PowerPoint Presentation</vt:lpstr>
      <vt:lpstr>Parsing JSON</vt:lpstr>
      <vt:lpstr>PowerPoint Presentation</vt:lpstr>
      <vt:lpstr>Parse JSON</vt:lpstr>
      <vt:lpstr>Parse JSON</vt:lpstr>
      <vt:lpstr>Updating Main UI Thread</vt:lpstr>
      <vt:lpstr>Updating Main UI Thread</vt:lpstr>
      <vt:lpstr>Background Services and intents</vt:lpstr>
      <vt:lpstr>Intent Filters</vt:lpstr>
      <vt:lpstr>Intent Filters</vt:lpstr>
      <vt:lpstr>Intent Contents</vt:lpstr>
      <vt:lpstr>Component Name</vt:lpstr>
      <vt:lpstr>Intent Action</vt:lpstr>
      <vt:lpstr>Intent Action </vt:lpstr>
      <vt:lpstr>Implicit Intent</vt:lpstr>
      <vt:lpstr>Intent Action</vt:lpstr>
      <vt:lpstr>Intent Data</vt:lpstr>
      <vt:lpstr>Intent Catergories</vt:lpstr>
      <vt:lpstr>In Code Implicit Intent Filter</vt:lpstr>
      <vt:lpstr>AndroidManifest Intent Filters</vt:lpstr>
      <vt:lpstr>Tip of the Iceberg</vt:lpstr>
      <vt:lpstr>PackageManager Class</vt:lpstr>
      <vt:lpstr>PackageManager</vt:lpstr>
      <vt:lpstr>PackageManager in Action</vt:lpstr>
      <vt:lpstr>What Is a Service?</vt:lpstr>
      <vt:lpstr>Services and Background Processes</vt:lpstr>
      <vt:lpstr>IntentService</vt:lpstr>
      <vt:lpstr>Create an IntentService</vt:lpstr>
      <vt:lpstr>Create an IntentService Con’t</vt:lpstr>
      <vt:lpstr>Work Queue</vt:lpstr>
      <vt:lpstr>How IntentService services commands</vt:lpstr>
      <vt:lpstr>Services and AndroidManifest.xml</vt:lpstr>
      <vt:lpstr>Add service to manifest (AndroidManifest.xml)</vt:lpstr>
      <vt:lpstr>Start the Service</vt:lpstr>
      <vt:lpstr>Listing 29.3 Add service startup code (PhotoGalleryFragment.java)</vt:lpstr>
      <vt:lpstr>IntentService vs Service</vt:lpstr>
      <vt:lpstr>When to Use (via stackoverflow)</vt:lpstr>
      <vt:lpstr>How to Trigger</vt:lpstr>
      <vt:lpstr>Trigger From</vt:lpstr>
      <vt:lpstr>Runs On</vt:lpstr>
      <vt:lpstr>Limitations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dc:title>
  <dc:creator>Tavaris</dc:creator>
  <cp:lastModifiedBy>Tavaris Thomas</cp:lastModifiedBy>
  <cp:revision>51</cp:revision>
  <dcterms:created xsi:type="dcterms:W3CDTF">2014-03-21T03:10:27Z</dcterms:created>
  <dcterms:modified xsi:type="dcterms:W3CDTF">2019-12-07T02:29:55Z</dcterms:modified>
</cp:coreProperties>
</file>